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sldIdLst>
    <p:sldId id="310" r:id="rId2"/>
    <p:sldId id="322" r:id="rId3"/>
    <p:sldId id="312" r:id="rId4"/>
    <p:sldId id="284" r:id="rId5"/>
    <p:sldId id="285" r:id="rId6"/>
    <p:sldId id="286" r:id="rId7"/>
    <p:sldId id="287" r:id="rId8"/>
    <p:sldId id="321" r:id="rId9"/>
    <p:sldId id="303" r:id="rId10"/>
    <p:sldId id="304" r:id="rId11"/>
    <p:sldId id="313" r:id="rId12"/>
    <p:sldId id="314" r:id="rId13"/>
    <p:sldId id="315" r:id="rId14"/>
    <p:sldId id="316" r:id="rId15"/>
    <p:sldId id="311" r:id="rId16"/>
    <p:sldId id="324" r:id="rId17"/>
    <p:sldId id="325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 varScale="1">
        <p:scale>
          <a:sx n="67" d="100"/>
          <a:sy n="67" d="100"/>
        </p:scale>
        <p:origin x="83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2336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7397078-BCA3-464F-855D-63A9B03D380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FC641C84-DD36-4A29-BAE1-B1F6B64BA78B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FC641C84-DD36-4A29-BAE1-B1F6B64BA78B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FC641C84-DD36-4A29-BAE1-B1F6B64BA78B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FC641C84-DD36-4A29-BAE1-B1F6B64BA78B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FC641C84-DD36-4A29-BAE1-B1F6B64BA78B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7397078-BCA3-464F-855D-63A9B03D380B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7397078-BCA3-464F-855D-63A9B03D380B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7397078-BCA3-464F-855D-63A9B03D380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7397078-BCA3-464F-855D-63A9B03D380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7397078-BCA3-464F-855D-63A9B03D380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C7397078-BCA3-464F-855D-63A9B03D380B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0E8320C1-18E6-4CCE-A786-E216BFB05C5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219E67D2-8681-455F-8987-FFB239BB5EA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FC641C84-DD36-4A29-BAE1-B1F6B64BA78B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FC641C84-DD36-4A29-BAE1-B1F6B64BA78B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439" y="8684612"/>
            <a:ext cx="2972007" cy="457826"/>
          </a:xfrm>
          <a:prstGeom prst="rect">
            <a:avLst/>
          </a:prstGeom>
          <a:noFill/>
        </p:spPr>
        <p:txBody>
          <a:bodyPr lIns="89794" tIns="44897" rIns="89794" bIns="44897"/>
          <a:lstStyle/>
          <a:p>
            <a:fld id="{FC641C84-DD36-4A29-BAE1-B1F6B64BA78B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490" y="4343869"/>
            <a:ext cx="5487022" cy="4114175"/>
          </a:xfrm>
          <a:prstGeom prst="rect">
            <a:avLst/>
          </a:prstGeom>
          <a:noFill/>
          <a:ln/>
        </p:spPr>
        <p:txBody>
          <a:bodyPr lIns="89794" tIns="44897" rIns="89794" bIns="44897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649413" y="0"/>
            <a:ext cx="6883400" cy="847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2125" y="1366838"/>
            <a:ext cx="4127500" cy="232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72025" y="1366838"/>
            <a:ext cx="4129088" cy="232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92125" y="3844925"/>
            <a:ext cx="4127500" cy="2327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2025" y="3844925"/>
            <a:ext cx="4129088" cy="2327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345714" y="6400800"/>
            <a:ext cx="580572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5703A-96AA-4968-A806-F9F9118626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eb.utk.edu/~rpevey/NE406/lesson2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web.utk.edu/~rpevey/NE406/lesson4.htm" TargetMode="External"/><Relationship Id="rId4" Type="http://schemas.openxmlformats.org/officeDocument/2006/relationships/hyperlink" Target="http://web.utk.edu/~rpevey/NE406/lesson3.ht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752600" y="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Lecture 2:Basic Concepts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Use the course notes on: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hlinkClick r:id="rId3"/>
              </a:rPr>
              <a:t>Direction and solid angles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hlinkClick r:id="rId4"/>
              </a:rPr>
              <a:t>Fundamental radiation field variables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hlinkClick r:id="rId5"/>
              </a:rPr>
              <a:t>Directional properties of radiation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MCNP reinforcement of concepts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Shultis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 and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Faw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 tutorial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Additional macro surfaces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Introduction to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VisEd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Determining solid angles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Representing particle beams and reflection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966C0D-2D58-4256-947A-4ACD1C7F1BC9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54624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Other (2)</a:t>
            </a:r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449" y="1000125"/>
            <a:ext cx="8220075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966C0D-2D58-4256-947A-4ACD1C7F1BC9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>
              <a:defRPr/>
            </a:pPr>
            <a:r>
              <a:rPr lang="en-US" dirty="0" err="1" smtClean="0"/>
              <a:t>VisEd</a:t>
            </a:r>
            <a:r>
              <a:rPr lang="en-US" dirty="0" smtClean="0"/>
              <a:t> Cheat Sheet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92125" y="1295400"/>
            <a:ext cx="8408988" cy="529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Tx/>
              <a:buAutoNum type="arabicPeriod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Start VisEd.</a:t>
            </a:r>
          </a:p>
          <a:p>
            <a:pPr marL="533400" marR="0" lvl="0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Tx/>
              <a:buAutoNum type="arabicPeriod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File-&gt;Open (Do not modify input)   to choose and open the input file</a:t>
            </a:r>
          </a:p>
          <a:p>
            <a:pPr marL="533400" marR="0" lvl="0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Tx/>
              <a:buAutoNum type="arabicPeriod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Click “Color” in both windows</a:t>
            </a:r>
          </a:p>
          <a:p>
            <a:pPr marL="533400" marR="0" lvl="0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Tx/>
              <a:buAutoNum type="arabicPeriod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Zoom in OR Zoom out to get them right</a:t>
            </a:r>
          </a:p>
          <a:p>
            <a:pPr marL="533400" marR="0" lvl="0" indent="-5334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Tx/>
              <a:buAutoNum type="arabicPeriod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As desired: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Tx/>
              <a:buAutoNum type="arabicPeriod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Click “Cell” or “Surf” to see cell numbers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Tx/>
              <a:buAutoNum type="arabicPeriod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Click “Origin” to make the window “sensitive” to subsequent clicks (in either window)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Tx/>
              <a:buAutoNum type="arabicPeriod"/>
              <a:tabLst/>
              <a:defRPr/>
            </a:pPr>
            <a:r>
              <a:rPr kumimoji="0" lang="en-US" sz="28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Insert origin coordinates to move around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966C0D-2D58-4256-947A-4ACD1C7F1BC9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err="1" smtClean="0"/>
              <a:t>VisEd</a:t>
            </a:r>
            <a:r>
              <a:rPr lang="en-US" dirty="0" smtClean="0"/>
              <a:t> example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Inside a box (100x100x100)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Torus of Rmajor=20, Rminor=5 on floor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Cylinder of radius 20, ht 40 on top of torus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Sphere of radius 10 centered in cylinder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966C0D-2D58-4256-947A-4ACD1C7F1BC9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Determining solid angles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determination of solid angles using MCNP is very straightforward, once you get oriented: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The “eye point” is replaced with an isotropic point source (energy or particle type doesn’t matter)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The surface(s) that you want the solid angle calculated for is modeled as part of a 3D cell (and checked with VisEd, if desired). 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The entire geometry is filled with void (mat#=0)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</a:rPr>
              <a:t>The tally is a surface crossing tally (F1:n or F1:p)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 figure out the answer, you need to notice whether the particles will cross the surface once (e.g., top of cylinder or one face of RPP) or twice (e.g., sphere)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966C0D-2D58-4256-947A-4ACD1C7F1BC9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Solid Angle Examples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Disk of radius 1 from 10 above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Sphere of radius 2 from 20 above center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Torus (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Rmajor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=10, </a:t>
            </a:r>
            <a:r>
              <a:rPr kumimoji="0" 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Rminor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=2) from 20 cm above its center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HW </a:t>
            </a:r>
            <a:r>
              <a:rPr lang="en-US" dirty="0" smtClean="0"/>
              <a:t>1.1</a:t>
            </a:r>
            <a:endParaRPr lang="en-US" dirty="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Use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a hand calculation to compute the solid angle subtended by a sphere of radius 5 cm whose center is 25 cm from the point of view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lang="en-US" sz="3200" kern="0" baseline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Check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your calculation with an MCNP calculation (within 0.1% error)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HW </a:t>
            </a:r>
            <a:r>
              <a:rPr lang="en-US" dirty="0" smtClean="0"/>
              <a:t>1.2</a:t>
            </a:r>
            <a:endParaRPr lang="en-US" dirty="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Use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a hand calculation to compute the solid angle subtended by a torus (lying flat on the floor) with major radius 10 cm and minor radius of 1 cm, as viewed from the 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point 20 cm above the floor.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n-US" sz="3200" kern="0" baseline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Check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your calculation with an MCNP calculation (within 0.1% error)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HW </a:t>
            </a:r>
            <a:r>
              <a:rPr lang="en-US" dirty="0" smtClean="0"/>
              <a:t>1.3</a:t>
            </a:r>
            <a:endParaRPr lang="en-US" dirty="0" smtClean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Use a hand calculation to calculate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both the average flux and the average current on a 5</a:t>
            </a:r>
            <a:r>
              <a:rPr kumimoji="0" lang="en-US" sz="32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cm radius 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disk lying on the z=0 plane, centered on the origin.  For the source use a point isotropic 2 </a:t>
            </a:r>
            <a:r>
              <a:rPr lang="en-US" sz="3200" kern="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MeV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neutron source located at (0,0,10). Assume void material fills an enclosing sphere of radius 30 cm (centered on the origin).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</a:t>
            </a:r>
            <a:r>
              <a:rPr lang="en-US" sz="3200" kern="0" baseline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Check</a:t>
            </a:r>
            <a:r>
              <a:rPr lang="en-US" sz="32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your calculation with an MCNP calculation (within 0.1% error)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err="1" smtClean="0"/>
              <a:t>Shultis</a:t>
            </a:r>
            <a:r>
              <a:rPr lang="en-US" dirty="0" smtClean="0"/>
              <a:t> and </a:t>
            </a:r>
            <a:r>
              <a:rPr lang="en-US" dirty="0" err="1" smtClean="0"/>
              <a:t>Faw</a:t>
            </a:r>
            <a:r>
              <a:rPr lang="en-US" dirty="0" smtClean="0"/>
              <a:t> tutorial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In the course Public area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Same authors as our textbook</a:t>
            </a:r>
            <a:endParaRPr kumimoji="0" lang="en-US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pPr lvl="1">
              <a:defRPr/>
            </a:pPr>
            <a:r>
              <a:rPr lang="en-US" dirty="0" smtClean="0"/>
              <a:t>Additional macro surfaces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552450" y="139065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We will build on the SPH (sphere) that we learned last week by adding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RPP (rectangular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parallelpiped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 = box)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RCC (right circular cylinder)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lang="en-US" sz="2800" kern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TRC (truncated cone)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+mn-lt"/>
              </a:rPr>
              <a:t>TX, TY, and TZ (torus)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5C72FAD-948B-48FC-BB1E-8B24E27BFEB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54009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838098" y="348343"/>
            <a:ext cx="6883400" cy="8477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Macro Boxes: RPP</a:t>
            </a:r>
          </a:p>
        </p:txBody>
      </p:sp>
      <p:sp>
        <p:nvSpPr>
          <p:cNvPr id="5125" name="Text Box 3"/>
          <p:cNvSpPr txBox="1">
            <a:spLocks noChangeArrowheads="1"/>
          </p:cNvSpPr>
          <p:nvPr/>
        </p:nvSpPr>
        <p:spPr bwMode="auto">
          <a:xfrm>
            <a:off x="476250" y="1363663"/>
            <a:ext cx="8216900" cy="533684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dirty="0"/>
              <a:t>Syntax:</a:t>
            </a:r>
          </a:p>
          <a:p>
            <a:pPr algn="l">
              <a:buFontTx/>
              <a:buChar char="•"/>
            </a:pPr>
            <a:r>
              <a:rPr lang="en-US" dirty="0"/>
              <a:t>Description: </a:t>
            </a:r>
            <a:r>
              <a:rPr lang="en-US" i="1" dirty="0"/>
              <a:t>Rectangular </a:t>
            </a:r>
            <a:r>
              <a:rPr lang="en-US" i="1" dirty="0" err="1"/>
              <a:t>parallelpided</a:t>
            </a:r>
            <a:r>
              <a:rPr lang="en-US" i="1" dirty="0"/>
              <a:t> surface with dimensions:</a:t>
            </a:r>
          </a:p>
          <a:p>
            <a:pPr algn="l"/>
            <a:r>
              <a:rPr lang="en-US" dirty="0"/>
              <a:t>   </a:t>
            </a:r>
            <a:r>
              <a:rPr lang="en-US" dirty="0" err="1"/>
              <a:t>Xmin,Xmax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 err="1">
                <a:sym typeface="Wingdings" pitchFamily="2" charset="2"/>
              </a:rPr>
              <a:t>Xrange</a:t>
            </a:r>
            <a:r>
              <a:rPr lang="en-US" dirty="0">
                <a:sym typeface="Wingdings" pitchFamily="2" charset="2"/>
              </a:rPr>
              <a:t> </a:t>
            </a:r>
          </a:p>
          <a:p>
            <a:pPr algn="l"/>
            <a:r>
              <a:rPr lang="en-US" dirty="0"/>
              <a:t>   </a:t>
            </a:r>
            <a:r>
              <a:rPr lang="en-US" dirty="0" err="1"/>
              <a:t>Ymin,Ymax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 err="1">
                <a:sym typeface="Wingdings" pitchFamily="2" charset="2"/>
              </a:rPr>
              <a:t>Yrange</a:t>
            </a:r>
            <a:endParaRPr lang="en-US" dirty="0">
              <a:sym typeface="Wingdings" pitchFamily="2" charset="2"/>
            </a:endParaRPr>
          </a:p>
          <a:p>
            <a:pPr algn="l"/>
            <a:r>
              <a:rPr lang="en-US" dirty="0"/>
              <a:t>   </a:t>
            </a:r>
            <a:r>
              <a:rPr lang="en-US" dirty="0" err="1"/>
              <a:t>Zmin,Zmax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 err="1">
                <a:sym typeface="Wingdings" pitchFamily="2" charset="2"/>
              </a:rPr>
              <a:t>Zrange</a:t>
            </a:r>
            <a:endParaRPr lang="en-US" dirty="0">
              <a:sym typeface="Wingdings" pitchFamily="2" charset="2"/>
            </a:endParaRPr>
          </a:p>
          <a:p>
            <a:pPr algn="l">
              <a:buFontTx/>
              <a:buChar char="•"/>
            </a:pPr>
            <a:r>
              <a:rPr lang="en-US" dirty="0" smtClean="0">
                <a:sym typeface="Wingdings" pitchFamily="2" charset="2"/>
              </a:rPr>
              <a:t>Surface numbers: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.1 +x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.2 –x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.3 +y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.4 –y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.5 +z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.6 –z</a:t>
            </a:r>
          </a:p>
          <a:p>
            <a:pPr algn="l">
              <a:spcBef>
                <a:spcPct val="20000"/>
              </a:spcBef>
              <a:buClr>
                <a:schemeClr val="hlink"/>
              </a:buClr>
              <a:buSzPct val="75000"/>
            </a:pPr>
            <a:endParaRPr lang="en-US" dirty="0"/>
          </a:p>
        </p:txBody>
      </p:sp>
      <p:graphicFrame>
        <p:nvGraphicFramePr>
          <p:cNvPr id="5122" name="Object 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728788" y="1377950"/>
          <a:ext cx="49911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9" name="Equation" r:id="rId4" imgW="2412720" imgH="228600" progId="Equation.DSMT4">
                  <p:embed/>
                </p:oleObj>
              </mc:Choice>
              <mc:Fallback>
                <p:oleObj name="Equation" r:id="rId4" imgW="241272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8788" y="1377950"/>
                        <a:ext cx="4991100" cy="473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668869F-C59B-46DD-BDBE-C8B9D7FE6884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54214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809070" y="319314"/>
            <a:ext cx="6883400" cy="8477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Macro Spheres: SPH</a:t>
            </a:r>
          </a:p>
        </p:txBody>
      </p:sp>
      <p:sp>
        <p:nvSpPr>
          <p:cNvPr id="6150" name="Text Box 3"/>
          <p:cNvSpPr txBox="1">
            <a:spLocks noChangeArrowheads="1"/>
          </p:cNvSpPr>
          <p:nvPr/>
        </p:nvSpPr>
        <p:spPr bwMode="auto">
          <a:xfrm>
            <a:off x="463550" y="1379538"/>
            <a:ext cx="8066088" cy="175432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dirty="0"/>
              <a:t>Syntax: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dirty="0"/>
              <a:t>Description:  </a:t>
            </a:r>
            <a:r>
              <a:rPr lang="en-US" i="1" dirty="0"/>
              <a:t>General sphere, centered on             with radius </a:t>
            </a:r>
            <a:r>
              <a:rPr lang="en-US" i="1" dirty="0" smtClean="0"/>
              <a:t>R</a:t>
            </a:r>
          </a:p>
          <a:p>
            <a:pPr>
              <a:buFontTx/>
              <a:buChar char="•"/>
            </a:pPr>
            <a:r>
              <a:rPr lang="en-US" dirty="0" smtClean="0">
                <a:sym typeface="Wingdings" pitchFamily="2" charset="2"/>
              </a:rPr>
              <a:t>Surface numbers (none needed. Just one surface.)</a:t>
            </a: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749425" y="1427163"/>
          <a:ext cx="2954338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8" name="Equation" r:id="rId4" imgW="1434960" imgH="203040" progId="Equation.DSMT4">
                  <p:embed/>
                </p:oleObj>
              </mc:Choice>
              <mc:Fallback>
                <p:oleObj name="Equation" r:id="rId4" imgW="143496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9425" y="1427163"/>
                        <a:ext cx="2954338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369050" y="1997075"/>
          <a:ext cx="9144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9" name="Equation" r:id="rId6" imgW="507960" imgH="215640" progId="Equation.3">
                  <p:embed/>
                </p:oleObj>
              </mc:Choice>
              <mc:Fallback>
                <p:oleObj name="Equation" r:id="rId6" imgW="507960" imgH="215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9050" y="1997075"/>
                        <a:ext cx="914400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91E0038-A7BA-4F59-9D6E-438D6508F120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54419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721985" y="391886"/>
            <a:ext cx="6883400" cy="8477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Macro Cylinders: RCC</a:t>
            </a:r>
          </a:p>
        </p:txBody>
      </p:sp>
      <p:sp>
        <p:nvSpPr>
          <p:cNvPr id="7173" name="Text Box 3"/>
          <p:cNvSpPr txBox="1">
            <a:spLocks noChangeArrowheads="1"/>
          </p:cNvSpPr>
          <p:nvPr/>
        </p:nvSpPr>
        <p:spPr bwMode="auto">
          <a:xfrm>
            <a:off x="463550" y="1363663"/>
            <a:ext cx="8475663" cy="681417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dirty="0"/>
              <a:t>Syntax:</a:t>
            </a:r>
          </a:p>
          <a:p>
            <a:pPr algn="l">
              <a:buFontTx/>
              <a:buChar char="•"/>
            </a:pPr>
            <a:r>
              <a:rPr lang="en-US" dirty="0"/>
              <a:t>Description:  Right circular cylinder surface with dimensions</a:t>
            </a:r>
          </a:p>
          <a:p>
            <a:pPr algn="l"/>
            <a:r>
              <a:rPr lang="en-US" dirty="0"/>
              <a:t>	</a:t>
            </a:r>
            <a:r>
              <a:rPr lang="en-US" dirty="0" err="1"/>
              <a:t>Vx</a:t>
            </a:r>
            <a:r>
              <a:rPr lang="en-US" dirty="0"/>
              <a:t>, </a:t>
            </a:r>
            <a:r>
              <a:rPr lang="en-US" dirty="0" err="1"/>
              <a:t>Vy</a:t>
            </a:r>
            <a:r>
              <a:rPr lang="en-US" dirty="0"/>
              <a:t>, </a:t>
            </a:r>
            <a:r>
              <a:rPr lang="en-US" dirty="0" err="1"/>
              <a:t>Vz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Coordinates of center of base</a:t>
            </a:r>
          </a:p>
          <a:p>
            <a:pPr algn="l"/>
            <a:r>
              <a:rPr lang="en-US" dirty="0">
                <a:sym typeface="Wingdings" pitchFamily="2" charset="2"/>
              </a:rPr>
              <a:t>	</a:t>
            </a:r>
            <a:r>
              <a:rPr lang="en-US" dirty="0" err="1">
                <a:sym typeface="Wingdings" pitchFamily="2" charset="2"/>
              </a:rPr>
              <a:t>Hx,Hy,Hz</a:t>
            </a:r>
            <a:r>
              <a:rPr lang="en-US" dirty="0">
                <a:sym typeface="Wingdings" pitchFamily="2" charset="2"/>
              </a:rPr>
              <a:t>  Vector of axis</a:t>
            </a:r>
          </a:p>
          <a:p>
            <a:pPr algn="l"/>
            <a:r>
              <a:rPr lang="en-US" dirty="0">
                <a:sym typeface="Wingdings" pitchFamily="2" charset="2"/>
              </a:rPr>
              <a:t>	R  radius</a:t>
            </a:r>
          </a:p>
          <a:p>
            <a:pPr algn="l">
              <a:buFontTx/>
              <a:buChar char="•"/>
            </a:pPr>
            <a:endParaRPr lang="en-US" dirty="0" smtClean="0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en-US" dirty="0" smtClean="0">
                <a:sym typeface="Wingdings" pitchFamily="2" charset="2"/>
              </a:rPr>
              <a:t>Surface numbers: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.1 +r (curved boundary)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.2 End of H  (usually the top)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.3 Beginning of H  (usually the bottom)</a:t>
            </a:r>
          </a:p>
          <a:p>
            <a:pPr algn="l">
              <a:buFontTx/>
              <a:buChar char="•"/>
            </a:pPr>
            <a:endParaRPr lang="en-US" dirty="0" smtClean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75000"/>
            </a:pPr>
            <a:endParaRPr lang="en-US" dirty="0"/>
          </a:p>
        </p:txBody>
      </p:sp>
      <p:graphicFrame>
        <p:nvGraphicFramePr>
          <p:cNvPr id="7170" name="Object 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765300" y="1393825"/>
          <a:ext cx="4373563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7" name="Equation" r:id="rId4" imgW="2082600" imgH="241200" progId="Equation.DSMT4">
                  <p:embed/>
                </p:oleObj>
              </mc:Choice>
              <mc:Fallback>
                <p:oleObj name="Equation" r:id="rId4" imgW="2082600" imgH="24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1393825"/>
                        <a:ext cx="4373563" cy="50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966C0D-2D58-4256-947A-4ACD1C7F1BC9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54624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707470" y="391886"/>
            <a:ext cx="6883400" cy="8477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Macro Cones: TRC</a:t>
            </a:r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465138" y="1365250"/>
            <a:ext cx="8447087" cy="681417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dirty="0"/>
              <a:t>Syntax:</a:t>
            </a:r>
          </a:p>
          <a:p>
            <a:pPr algn="l">
              <a:buFontTx/>
              <a:buChar char="•"/>
            </a:pPr>
            <a:r>
              <a:rPr lang="en-US" dirty="0"/>
              <a:t>Description: Truncated right cone</a:t>
            </a:r>
          </a:p>
          <a:p>
            <a:pPr algn="l"/>
            <a:r>
              <a:rPr lang="en-US" dirty="0"/>
              <a:t>	</a:t>
            </a:r>
            <a:r>
              <a:rPr lang="en-US" dirty="0" err="1"/>
              <a:t>Vx</a:t>
            </a:r>
            <a:r>
              <a:rPr lang="en-US" dirty="0"/>
              <a:t>, </a:t>
            </a:r>
            <a:r>
              <a:rPr lang="en-US" dirty="0" err="1"/>
              <a:t>Vy</a:t>
            </a:r>
            <a:r>
              <a:rPr lang="en-US" dirty="0"/>
              <a:t>, </a:t>
            </a:r>
            <a:r>
              <a:rPr lang="en-US" dirty="0" err="1"/>
              <a:t>Vz</a:t>
            </a:r>
            <a:r>
              <a:rPr lang="en-US" dirty="0"/>
              <a:t> </a:t>
            </a:r>
            <a:r>
              <a:rPr lang="en-US" dirty="0">
                <a:sym typeface="Wingdings" pitchFamily="2" charset="2"/>
              </a:rPr>
              <a:t> Coordinates of center of </a:t>
            </a:r>
            <a:r>
              <a:rPr lang="en-US" dirty="0" smtClean="0">
                <a:sym typeface="Wingdings" pitchFamily="2" charset="2"/>
              </a:rPr>
              <a:t>base</a:t>
            </a:r>
            <a:endParaRPr lang="en-US" dirty="0">
              <a:sym typeface="Wingdings" pitchFamily="2" charset="2"/>
            </a:endParaRPr>
          </a:p>
          <a:p>
            <a:pPr algn="l"/>
            <a:r>
              <a:rPr lang="en-US" dirty="0">
                <a:sym typeface="Wingdings" pitchFamily="2" charset="2"/>
              </a:rPr>
              <a:t>	</a:t>
            </a:r>
            <a:r>
              <a:rPr lang="en-US" dirty="0" err="1">
                <a:sym typeface="Wingdings" pitchFamily="2" charset="2"/>
              </a:rPr>
              <a:t>Hx,Hy,Hz</a:t>
            </a:r>
            <a:r>
              <a:rPr lang="en-US" dirty="0">
                <a:sym typeface="Wingdings" pitchFamily="2" charset="2"/>
              </a:rPr>
              <a:t>  Vector of </a:t>
            </a:r>
            <a:r>
              <a:rPr lang="en-US" dirty="0" smtClean="0">
                <a:sym typeface="Wingdings" pitchFamily="2" charset="2"/>
              </a:rPr>
              <a:t>axis</a:t>
            </a:r>
            <a:endParaRPr lang="en-US" dirty="0">
              <a:sym typeface="Wingdings" pitchFamily="2" charset="2"/>
            </a:endParaRPr>
          </a:p>
          <a:p>
            <a:pPr algn="l"/>
            <a:r>
              <a:rPr lang="en-US" dirty="0">
                <a:sym typeface="Wingdings" pitchFamily="2" charset="2"/>
              </a:rPr>
              <a:t>	R1  </a:t>
            </a:r>
            <a:r>
              <a:rPr lang="en-US" dirty="0" smtClean="0">
                <a:sym typeface="Wingdings" pitchFamily="2" charset="2"/>
              </a:rPr>
              <a:t>radius of base</a:t>
            </a:r>
            <a:endParaRPr lang="en-US" dirty="0">
              <a:sym typeface="Wingdings" pitchFamily="2" charset="2"/>
            </a:endParaRPr>
          </a:p>
          <a:p>
            <a:pPr algn="l"/>
            <a:r>
              <a:rPr lang="en-US" dirty="0">
                <a:sym typeface="Wingdings" pitchFamily="2" charset="2"/>
              </a:rPr>
              <a:t>	R2  </a:t>
            </a:r>
            <a:r>
              <a:rPr lang="en-US" dirty="0" smtClean="0">
                <a:sym typeface="Wingdings" pitchFamily="2" charset="2"/>
              </a:rPr>
              <a:t>radius of top</a:t>
            </a:r>
            <a:endParaRPr lang="en-US" dirty="0">
              <a:sym typeface="Wingdings" pitchFamily="2" charset="2"/>
            </a:endParaRPr>
          </a:p>
          <a:p>
            <a:pPr>
              <a:buFontTx/>
              <a:buChar char="•"/>
            </a:pPr>
            <a:r>
              <a:rPr lang="en-US" dirty="0" smtClean="0">
                <a:sym typeface="Wingdings" pitchFamily="2" charset="2"/>
              </a:rPr>
              <a:t>Surface numbers: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.1 +r (curved boundary)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.2 End of H  (usually the top)</a:t>
            </a:r>
          </a:p>
          <a:p>
            <a:pPr marL="914400" lvl="1" indent="-457200"/>
            <a:r>
              <a:rPr lang="en-US" dirty="0" smtClean="0">
                <a:sym typeface="Wingdings" pitchFamily="2" charset="2"/>
              </a:rPr>
              <a:t>.3 Beginning of H  (usually the bottom)</a:t>
            </a:r>
          </a:p>
          <a:p>
            <a:pPr algn="l">
              <a:buFontTx/>
              <a:buChar char="•"/>
            </a:pPr>
            <a:endParaRPr lang="en-US" dirty="0" smtClean="0">
              <a:sym typeface="Wingdings" pitchFamily="2" charset="2"/>
            </a:endParaRPr>
          </a:p>
          <a:p>
            <a:pPr algn="l">
              <a:buFontTx/>
              <a:buChar char="•"/>
            </a:pPr>
            <a:r>
              <a:rPr lang="en-US" dirty="0" smtClean="0">
                <a:sym typeface="Wingdings" pitchFamily="2" charset="2"/>
              </a:rPr>
              <a:t>MCNP5 Manual Page: </a:t>
            </a:r>
            <a:r>
              <a:rPr lang="en-US" i="1" dirty="0" smtClean="0">
                <a:sym typeface="Wingdings" pitchFamily="2" charset="2"/>
              </a:rPr>
              <a:t>3-19</a:t>
            </a: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75000"/>
            </a:pPr>
            <a:endParaRPr lang="en-US" dirty="0"/>
          </a:p>
        </p:txBody>
      </p:sp>
      <p:graphicFrame>
        <p:nvGraphicFramePr>
          <p:cNvPr id="8194" name="Object 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682750" y="1381125"/>
          <a:ext cx="4348163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1" name="Equation" r:id="rId4" imgW="2260440" imgH="241200" progId="Equation.DSMT4">
                  <p:embed/>
                </p:oleObj>
              </mc:Choice>
              <mc:Fallback>
                <p:oleObj name="Equation" r:id="rId4" imgW="2260440" imgH="24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50" y="1381125"/>
                        <a:ext cx="4348163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966C0D-2D58-4256-947A-4ACD1C7F1BC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54624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707470" y="391886"/>
            <a:ext cx="6883400" cy="8477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Torus: TX or TY or TZ</a:t>
            </a:r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0" y="1278165"/>
            <a:ext cx="9144000" cy="792216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dirty="0"/>
              <a:t>Syntax:</a:t>
            </a:r>
          </a:p>
          <a:p>
            <a:pPr algn="l">
              <a:buFontTx/>
              <a:buChar char="•"/>
            </a:pPr>
            <a:endParaRPr lang="en-US" dirty="0" smtClean="0"/>
          </a:p>
          <a:p>
            <a:pPr algn="l">
              <a:buFontTx/>
              <a:buChar char="•"/>
            </a:pPr>
            <a:r>
              <a:rPr lang="en-US" dirty="0" smtClean="0"/>
              <a:t>The TZ is for a donut lying on a table.  If you are setting it on edge (i.e., like a wheel ready to roll), the axis (i.e., axle of the wheel) must be the x-axis (TX) or y-axis (TY)</a:t>
            </a:r>
          </a:p>
          <a:p>
            <a:pPr algn="l">
              <a:buFontTx/>
              <a:buChar char="•"/>
            </a:pPr>
            <a:r>
              <a:rPr lang="en-US" dirty="0" smtClean="0"/>
              <a:t>Description</a:t>
            </a:r>
            <a:r>
              <a:rPr lang="en-US" dirty="0"/>
              <a:t>: Truncated right cone</a:t>
            </a:r>
          </a:p>
          <a:p>
            <a:pPr algn="l"/>
            <a:r>
              <a:rPr lang="en-US" dirty="0"/>
              <a:t>	</a:t>
            </a:r>
            <a:r>
              <a:rPr lang="en-US" dirty="0" err="1" smtClean="0"/>
              <a:t>C</a:t>
            </a:r>
            <a:r>
              <a:rPr lang="en-US" baseline="-25000" dirty="0" err="1" smtClean="0"/>
              <a:t>x</a:t>
            </a:r>
            <a:r>
              <a:rPr lang="en-US" dirty="0" err="1" smtClean="0"/>
              <a:t>,C</a:t>
            </a:r>
            <a:r>
              <a:rPr lang="en-US" baseline="-25000" dirty="0" err="1" smtClean="0"/>
              <a:t>y</a:t>
            </a:r>
            <a:r>
              <a:rPr lang="en-US" dirty="0" err="1" smtClean="0"/>
              <a:t>,C</a:t>
            </a:r>
            <a:r>
              <a:rPr lang="en-US" baseline="-25000" dirty="0" err="1" smtClean="0"/>
              <a:t>z</a:t>
            </a:r>
            <a:r>
              <a:rPr lang="en-US" dirty="0" smtClean="0"/>
              <a:t> </a:t>
            </a:r>
            <a:r>
              <a:rPr lang="en-US" dirty="0">
                <a:sym typeface="Wingdings" pitchFamily="2" charset="2"/>
              </a:rPr>
              <a:t> Coordinates of </a:t>
            </a:r>
            <a:r>
              <a:rPr lang="en-US" dirty="0" smtClean="0">
                <a:sym typeface="Wingdings" pitchFamily="2" charset="2"/>
              </a:rPr>
              <a:t>absolute center (in the center</a:t>
            </a:r>
          </a:p>
          <a:p>
            <a:pPr algn="l"/>
            <a:r>
              <a:rPr lang="en-US" dirty="0" smtClean="0">
                <a:sym typeface="Wingdings" pitchFamily="2" charset="2"/>
              </a:rPr>
              <a:t>                              of the hole at ½ of the thickness of donut) </a:t>
            </a:r>
          </a:p>
          <a:p>
            <a:pPr algn="l"/>
            <a:r>
              <a:rPr lang="en-US" dirty="0">
                <a:sym typeface="Wingdings" pitchFamily="2" charset="2"/>
              </a:rPr>
              <a:t>	</a:t>
            </a:r>
            <a:r>
              <a:rPr lang="en-US" dirty="0" err="1" smtClean="0">
                <a:sym typeface="Wingdings" pitchFamily="2" charset="2"/>
              </a:rPr>
              <a:t>R</a:t>
            </a:r>
            <a:r>
              <a:rPr lang="en-US" baseline="-25000" dirty="0" err="1" smtClean="0">
                <a:sym typeface="Wingdings" pitchFamily="2" charset="2"/>
              </a:rPr>
              <a:t>major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>
                <a:sym typeface="Wingdings" pitchFamily="2" charset="2"/>
              </a:rPr>
              <a:t> </a:t>
            </a:r>
            <a:r>
              <a:rPr lang="en-US" dirty="0" smtClean="0">
                <a:sym typeface="Wingdings" pitchFamily="2" charset="2"/>
              </a:rPr>
              <a:t>Radius of the circle that goes from the center to</a:t>
            </a:r>
          </a:p>
          <a:p>
            <a:pPr algn="l"/>
            <a:r>
              <a:rPr lang="en-US" dirty="0" smtClean="0">
                <a:sym typeface="Wingdings" pitchFamily="2" charset="2"/>
              </a:rPr>
              <a:t>                         the mid-circle of the</a:t>
            </a:r>
          </a:p>
          <a:p>
            <a:pPr algn="l"/>
            <a:r>
              <a:rPr lang="en-US" dirty="0" smtClean="0">
                <a:sym typeface="Wingdings" pitchFamily="2" charset="2"/>
              </a:rPr>
              <a:t>                         “tube” of the donut (It would be the radius if</a:t>
            </a:r>
          </a:p>
          <a:p>
            <a:pPr algn="l"/>
            <a:r>
              <a:rPr lang="en-US" dirty="0" smtClean="0">
                <a:sym typeface="Wingdings" pitchFamily="2" charset="2"/>
              </a:rPr>
              <a:t>                          the whole torus were reduced to a simple</a:t>
            </a:r>
          </a:p>
          <a:p>
            <a:pPr algn="l"/>
            <a:r>
              <a:rPr lang="en-US" dirty="0" smtClean="0">
                <a:sym typeface="Wingdings" pitchFamily="2" charset="2"/>
              </a:rPr>
              <a:t>                          circle=infinitely “thin” donut)</a:t>
            </a:r>
            <a:endParaRPr lang="en-US" dirty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	</a:t>
            </a:r>
            <a:r>
              <a:rPr lang="en-US" dirty="0" err="1" smtClean="0">
                <a:sym typeface="Wingdings" pitchFamily="2" charset="2"/>
              </a:rPr>
              <a:t>r</a:t>
            </a:r>
            <a:r>
              <a:rPr lang="en-US" baseline="-25000" dirty="0" err="1" smtClean="0">
                <a:sym typeface="Wingdings" pitchFamily="2" charset="2"/>
              </a:rPr>
              <a:t>minor</a:t>
            </a:r>
            <a:r>
              <a:rPr lang="en-US" dirty="0" smtClean="0">
                <a:sym typeface="Wingdings" pitchFamily="2" charset="2"/>
              </a:rPr>
              <a:t>   Radius of the “tube” of the donut</a:t>
            </a:r>
          </a:p>
          <a:p>
            <a:pPr algn="l">
              <a:buFontTx/>
              <a:buChar char="•"/>
            </a:pPr>
            <a:endParaRPr lang="en-US" dirty="0" smtClean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buFontTx/>
              <a:buChar char="•"/>
            </a:pPr>
            <a:endParaRPr lang="en-US" i="1" dirty="0">
              <a:sym typeface="Wingdings" pitchFamily="2" charset="2"/>
            </a:endParaRPr>
          </a:p>
          <a:p>
            <a:pPr algn="l">
              <a:spcBef>
                <a:spcPct val="20000"/>
              </a:spcBef>
              <a:buClr>
                <a:schemeClr val="hlink"/>
              </a:buClr>
              <a:buSzPct val="75000"/>
            </a:pPr>
            <a:endParaRPr lang="en-US" dirty="0"/>
          </a:p>
        </p:txBody>
      </p:sp>
      <p:graphicFrame>
        <p:nvGraphicFramePr>
          <p:cNvPr id="8194" name="Object 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1746250" y="1381125"/>
          <a:ext cx="4221163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7" name="Equation" r:id="rId4" imgW="2197080" imgH="241200" progId="Equation.DSMT4">
                  <p:embed/>
                </p:oleObj>
              </mc:Choice>
              <mc:Fallback>
                <p:oleObj name="Equation" r:id="rId4" imgW="2197080" imgH="24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250" y="1381125"/>
                        <a:ext cx="4221163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966C0D-2D58-4256-947A-4ACD1C7F1BC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54624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Other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884" y="1096282"/>
            <a:ext cx="8258175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4040</TotalTime>
  <Words>760</Words>
  <Application>Microsoft Office PowerPoint</Application>
  <PresentationFormat>On-screen Show (4:3)</PresentationFormat>
  <Paragraphs>159</Paragraphs>
  <Slides>17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Monotype Sorts</vt:lpstr>
      <vt:lpstr>Times New Roman</vt:lpstr>
      <vt:lpstr>Wingdings</vt:lpstr>
      <vt:lpstr>Sparkle</vt:lpstr>
      <vt:lpstr>Equation</vt:lpstr>
      <vt:lpstr>PowerPoint Presentation</vt:lpstr>
      <vt:lpstr>Shultis and Faw tutorial</vt:lpstr>
      <vt:lpstr>Additional macro surfaces</vt:lpstr>
      <vt:lpstr>Macro Boxes: RPP</vt:lpstr>
      <vt:lpstr>Macro Spheres: SPH</vt:lpstr>
      <vt:lpstr>Macro Cylinders: RCC</vt:lpstr>
      <vt:lpstr>Macro Cones: TRC</vt:lpstr>
      <vt:lpstr>Torus: TX or TY or TZ</vt:lpstr>
      <vt:lpstr>Other</vt:lpstr>
      <vt:lpstr>Other (2)</vt:lpstr>
      <vt:lpstr>VisEd Cheat Sheet</vt:lpstr>
      <vt:lpstr>VisEd example</vt:lpstr>
      <vt:lpstr>Determining solid angles</vt:lpstr>
      <vt:lpstr>Solid Angle Examples</vt:lpstr>
      <vt:lpstr>HW 1.1</vt:lpstr>
      <vt:lpstr>HW 1.2</vt:lpstr>
      <vt:lpstr>HW 1.3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335</cp:revision>
  <cp:lastPrinted>1999-08-30T19:39:18Z</cp:lastPrinted>
  <dcterms:created xsi:type="dcterms:W3CDTF">1995-05-28T16:29:18Z</dcterms:created>
  <dcterms:modified xsi:type="dcterms:W3CDTF">2019-01-17T20:14:32Z</dcterms:modified>
</cp:coreProperties>
</file>