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32" r:id="rId2"/>
    <p:sldId id="350" r:id="rId3"/>
    <p:sldId id="349" r:id="rId4"/>
    <p:sldId id="333" r:id="rId5"/>
    <p:sldId id="334" r:id="rId6"/>
    <p:sldId id="335" r:id="rId7"/>
    <p:sldId id="336" r:id="rId8"/>
    <p:sldId id="339" r:id="rId9"/>
    <p:sldId id="342" r:id="rId10"/>
    <p:sldId id="346" r:id="rId11"/>
    <p:sldId id="345" r:id="rId12"/>
    <p:sldId id="347" r:id="rId13"/>
    <p:sldId id="343" r:id="rId14"/>
    <p:sldId id="324" r:id="rId15"/>
    <p:sldId id="325" r:id="rId16"/>
    <p:sldId id="323" r:id="rId17"/>
    <p:sldId id="348" r:id="rId18"/>
  </p:sldIdLst>
  <p:sldSz cx="9144000" cy="6858000" type="screen4x3"/>
  <p:notesSz cx="6934200" cy="9220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FF00"/>
    <a:srgbClr val="FF82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 snapToGrid="0">
      <p:cViewPr>
        <p:scale>
          <a:sx n="66" d="100"/>
          <a:sy n="66" d="100"/>
        </p:scale>
        <p:origin x="-2934" y="-9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1010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7775" y="0"/>
            <a:ext cx="3004820" cy="461010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1950A54F-8603-4F8E-9860-BFBEF5AEBC99}" type="datetimeFigureOut">
              <a:rPr lang="en-US" smtClean="0"/>
              <a:pPr/>
              <a:t>2/7/2019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57590"/>
            <a:ext cx="3004820" cy="461010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7775" y="8757590"/>
            <a:ext cx="3004820" cy="461010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CF115DD7-9D8E-416C-A7D7-F330ADAF58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7742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58217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27600" y="8756984"/>
            <a:ext cx="3005029" cy="461641"/>
          </a:xfrm>
          <a:prstGeom prst="rect">
            <a:avLst/>
          </a:prstGeom>
          <a:noFill/>
        </p:spPr>
        <p:txBody>
          <a:bodyPr lIns="90647" tIns="45324" rIns="90647" bIns="45324"/>
          <a:lstStyle/>
          <a:p>
            <a:fld id="{D6429DDB-EBC9-41B6-8BCF-0267F1383DD0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2050" y="692150"/>
            <a:ext cx="4610100" cy="3457575"/>
          </a:xfrm>
          <a:prstGeom prst="rect">
            <a:avLst/>
          </a:prstGeom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107" y="4380068"/>
            <a:ext cx="5547989" cy="4148460"/>
          </a:xfrm>
          <a:prstGeom prst="rect">
            <a:avLst/>
          </a:prstGeom>
          <a:noFill/>
          <a:ln/>
        </p:spPr>
        <p:txBody>
          <a:bodyPr lIns="90647" tIns="45324" rIns="90647" bIns="45324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27599" y="8756984"/>
            <a:ext cx="3005030" cy="461641"/>
          </a:xfrm>
          <a:prstGeom prst="rect">
            <a:avLst/>
          </a:prstGeom>
          <a:noFill/>
        </p:spPr>
        <p:txBody>
          <a:bodyPr lIns="90654" tIns="45327" rIns="90654" bIns="45327"/>
          <a:lstStyle/>
          <a:p>
            <a:fld id="{B7C17886-4547-4041-9DF5-0CA40E6BAB1C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3638" y="692150"/>
            <a:ext cx="4606925" cy="3455988"/>
          </a:xfrm>
          <a:prstGeom prst="rect">
            <a:avLst/>
          </a:prstGeom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106" y="4380068"/>
            <a:ext cx="5547989" cy="4148460"/>
          </a:xfrm>
          <a:prstGeom prst="rect">
            <a:avLst/>
          </a:prstGeom>
          <a:noFill/>
          <a:ln/>
        </p:spPr>
        <p:txBody>
          <a:bodyPr lIns="90654" tIns="45327" rIns="90654" bIns="4532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27599" y="8756984"/>
            <a:ext cx="3005030" cy="461641"/>
          </a:xfrm>
          <a:prstGeom prst="rect">
            <a:avLst/>
          </a:prstGeom>
          <a:noFill/>
        </p:spPr>
        <p:txBody>
          <a:bodyPr lIns="90654" tIns="45327" rIns="90654" bIns="45327"/>
          <a:lstStyle/>
          <a:p>
            <a:fld id="{B7C17886-4547-4041-9DF5-0CA40E6BAB1C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3638" y="692150"/>
            <a:ext cx="4606925" cy="3455988"/>
          </a:xfrm>
          <a:prstGeom prst="rect">
            <a:avLst/>
          </a:prstGeom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106" y="4380068"/>
            <a:ext cx="5547989" cy="4148460"/>
          </a:xfrm>
          <a:prstGeom prst="rect">
            <a:avLst/>
          </a:prstGeom>
          <a:noFill/>
          <a:ln/>
        </p:spPr>
        <p:txBody>
          <a:bodyPr lIns="90654" tIns="45327" rIns="90654" bIns="4532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27599" y="8756984"/>
            <a:ext cx="3005030" cy="461641"/>
          </a:xfrm>
          <a:prstGeom prst="rect">
            <a:avLst/>
          </a:prstGeom>
          <a:noFill/>
        </p:spPr>
        <p:txBody>
          <a:bodyPr lIns="90654" tIns="45327" rIns="90654" bIns="45327"/>
          <a:lstStyle/>
          <a:p>
            <a:fld id="{B7C17886-4547-4041-9DF5-0CA40E6BAB1C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3638" y="692150"/>
            <a:ext cx="4606925" cy="3455988"/>
          </a:xfrm>
          <a:prstGeom prst="rect">
            <a:avLst/>
          </a:prstGeom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106" y="4380068"/>
            <a:ext cx="5547989" cy="4148460"/>
          </a:xfrm>
          <a:prstGeom prst="rect">
            <a:avLst/>
          </a:prstGeom>
          <a:noFill/>
          <a:ln/>
        </p:spPr>
        <p:txBody>
          <a:bodyPr lIns="90654" tIns="45327" rIns="90654" bIns="4532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27600" y="8756984"/>
            <a:ext cx="3005029" cy="461641"/>
          </a:xfrm>
          <a:prstGeom prst="rect">
            <a:avLst/>
          </a:prstGeom>
          <a:noFill/>
        </p:spPr>
        <p:txBody>
          <a:bodyPr lIns="90647" tIns="45324" rIns="90647" bIns="45324"/>
          <a:lstStyle/>
          <a:p>
            <a:fld id="{C7397078-BCA3-464F-855D-63A9B03D380B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2050" y="692150"/>
            <a:ext cx="4610100" cy="3457575"/>
          </a:xfrm>
          <a:prstGeom prst="rect">
            <a:avLst/>
          </a:prstGeo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107" y="4380068"/>
            <a:ext cx="5547989" cy="4148460"/>
          </a:xfrm>
          <a:prstGeom prst="rect">
            <a:avLst/>
          </a:prstGeom>
          <a:noFill/>
          <a:ln/>
        </p:spPr>
        <p:txBody>
          <a:bodyPr lIns="90647" tIns="45324" rIns="90647" bIns="45324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27600" y="8756984"/>
            <a:ext cx="3005029" cy="461641"/>
          </a:xfrm>
          <a:prstGeom prst="rect">
            <a:avLst/>
          </a:prstGeom>
          <a:noFill/>
        </p:spPr>
        <p:txBody>
          <a:bodyPr lIns="90647" tIns="45324" rIns="90647" bIns="45324"/>
          <a:lstStyle/>
          <a:p>
            <a:fld id="{C7397078-BCA3-464F-855D-63A9B03D380B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2050" y="692150"/>
            <a:ext cx="4610100" cy="3457575"/>
          </a:xfrm>
          <a:prstGeom prst="rect">
            <a:avLst/>
          </a:prstGeo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107" y="4380068"/>
            <a:ext cx="5547989" cy="4148460"/>
          </a:xfrm>
          <a:prstGeom prst="rect">
            <a:avLst/>
          </a:prstGeom>
          <a:noFill/>
          <a:ln/>
        </p:spPr>
        <p:txBody>
          <a:bodyPr lIns="90647" tIns="45324" rIns="90647" bIns="45324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27600" y="8756984"/>
            <a:ext cx="3005029" cy="461641"/>
          </a:xfrm>
          <a:prstGeom prst="rect">
            <a:avLst/>
          </a:prstGeom>
          <a:noFill/>
        </p:spPr>
        <p:txBody>
          <a:bodyPr lIns="90647" tIns="45324" rIns="90647" bIns="45324"/>
          <a:lstStyle/>
          <a:p>
            <a:fld id="{C7397078-BCA3-464F-855D-63A9B03D380B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2050" y="692150"/>
            <a:ext cx="4610100" cy="3457575"/>
          </a:xfrm>
          <a:prstGeom prst="rect">
            <a:avLst/>
          </a:prstGeo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107" y="4380068"/>
            <a:ext cx="5547989" cy="4148460"/>
          </a:xfrm>
          <a:prstGeom prst="rect">
            <a:avLst/>
          </a:prstGeom>
          <a:noFill/>
          <a:ln/>
        </p:spPr>
        <p:txBody>
          <a:bodyPr lIns="90647" tIns="45324" rIns="90647" bIns="45324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27600" y="8756984"/>
            <a:ext cx="3005029" cy="461641"/>
          </a:xfrm>
          <a:prstGeom prst="rect">
            <a:avLst/>
          </a:prstGeom>
          <a:noFill/>
        </p:spPr>
        <p:txBody>
          <a:bodyPr lIns="90647" tIns="45324" rIns="90647" bIns="45324"/>
          <a:lstStyle/>
          <a:p>
            <a:fld id="{C7397078-BCA3-464F-855D-63A9B03D380B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2050" y="692150"/>
            <a:ext cx="4610100" cy="3457575"/>
          </a:xfrm>
          <a:prstGeom prst="rect">
            <a:avLst/>
          </a:prstGeo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107" y="4380068"/>
            <a:ext cx="5547989" cy="4148460"/>
          </a:xfrm>
          <a:prstGeom prst="rect">
            <a:avLst/>
          </a:prstGeom>
          <a:noFill/>
          <a:ln/>
        </p:spPr>
        <p:txBody>
          <a:bodyPr lIns="90647" tIns="45324" rIns="90647" bIns="45324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27600" y="8756984"/>
            <a:ext cx="3005029" cy="461641"/>
          </a:xfrm>
          <a:prstGeom prst="rect">
            <a:avLst/>
          </a:prstGeom>
          <a:noFill/>
        </p:spPr>
        <p:txBody>
          <a:bodyPr lIns="90647" tIns="45324" rIns="90647" bIns="45324"/>
          <a:lstStyle/>
          <a:p>
            <a:fld id="{C7397078-BCA3-464F-855D-63A9B03D380B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2050" y="692150"/>
            <a:ext cx="4610100" cy="3457575"/>
          </a:xfrm>
          <a:prstGeom prst="rect">
            <a:avLst/>
          </a:prstGeo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107" y="4380068"/>
            <a:ext cx="5547989" cy="4148460"/>
          </a:xfrm>
          <a:prstGeom prst="rect">
            <a:avLst/>
          </a:prstGeom>
          <a:noFill/>
          <a:ln/>
        </p:spPr>
        <p:txBody>
          <a:bodyPr lIns="90647" tIns="45324" rIns="90647" bIns="45324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27600" y="8756984"/>
            <a:ext cx="3005029" cy="461641"/>
          </a:xfrm>
          <a:prstGeom prst="rect">
            <a:avLst/>
          </a:prstGeom>
          <a:noFill/>
        </p:spPr>
        <p:txBody>
          <a:bodyPr lIns="90647" tIns="45324" rIns="90647" bIns="45324"/>
          <a:lstStyle/>
          <a:p>
            <a:fld id="{D6429DDB-EBC9-41B6-8BCF-0267F1383DD0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2050" y="692150"/>
            <a:ext cx="4610100" cy="3457575"/>
          </a:xfrm>
          <a:prstGeom prst="rect">
            <a:avLst/>
          </a:prstGeom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107" y="4380068"/>
            <a:ext cx="5547989" cy="4148460"/>
          </a:xfrm>
          <a:prstGeom prst="rect">
            <a:avLst/>
          </a:prstGeom>
          <a:noFill/>
          <a:ln/>
        </p:spPr>
        <p:txBody>
          <a:bodyPr lIns="90647" tIns="45324" rIns="90647" bIns="45324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27600" y="8756984"/>
            <a:ext cx="3005029" cy="461641"/>
          </a:xfrm>
          <a:prstGeom prst="rect">
            <a:avLst/>
          </a:prstGeom>
          <a:noFill/>
        </p:spPr>
        <p:txBody>
          <a:bodyPr lIns="90647" tIns="45324" rIns="90647" bIns="45324"/>
          <a:lstStyle/>
          <a:p>
            <a:fld id="{D6429DDB-EBC9-41B6-8BCF-0267F1383DD0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2050" y="692150"/>
            <a:ext cx="4610100" cy="3457575"/>
          </a:xfrm>
          <a:prstGeom prst="rect">
            <a:avLst/>
          </a:prstGeom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107" y="4380068"/>
            <a:ext cx="5547989" cy="4148460"/>
          </a:xfrm>
          <a:prstGeom prst="rect">
            <a:avLst/>
          </a:prstGeom>
          <a:noFill/>
          <a:ln/>
        </p:spPr>
        <p:txBody>
          <a:bodyPr lIns="90647" tIns="45324" rIns="90647" bIns="45324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27599" y="8756984"/>
            <a:ext cx="3005030" cy="461641"/>
          </a:xfrm>
          <a:prstGeom prst="rect">
            <a:avLst/>
          </a:prstGeom>
          <a:noFill/>
        </p:spPr>
        <p:txBody>
          <a:bodyPr lIns="90654" tIns="45327" rIns="90654" bIns="45327"/>
          <a:lstStyle/>
          <a:p>
            <a:fld id="{6CD6CF4A-CD43-431A-A0F3-72BE891B235F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3638" y="692150"/>
            <a:ext cx="4606925" cy="3455988"/>
          </a:xfrm>
          <a:prstGeom prst="rect">
            <a:avLst/>
          </a:prstGeom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106" y="4380068"/>
            <a:ext cx="5547989" cy="4148460"/>
          </a:xfrm>
          <a:prstGeom prst="rect">
            <a:avLst/>
          </a:prstGeom>
          <a:noFill/>
          <a:ln/>
        </p:spPr>
        <p:txBody>
          <a:bodyPr lIns="90654" tIns="45327" rIns="90654" bIns="4532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27599" y="8756984"/>
            <a:ext cx="3005030" cy="461641"/>
          </a:xfrm>
          <a:prstGeom prst="rect">
            <a:avLst/>
          </a:prstGeom>
          <a:noFill/>
        </p:spPr>
        <p:txBody>
          <a:bodyPr lIns="90654" tIns="45327" rIns="90654" bIns="45327"/>
          <a:lstStyle/>
          <a:p>
            <a:fld id="{E96AB0E5-7619-45D0-AFF8-21ED0CBFE637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3638" y="692150"/>
            <a:ext cx="4606925" cy="3455988"/>
          </a:xfrm>
          <a:prstGeom prst="rect">
            <a:avLst/>
          </a:prstGeom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106" y="4380068"/>
            <a:ext cx="5547989" cy="4148460"/>
          </a:xfrm>
          <a:prstGeom prst="rect">
            <a:avLst/>
          </a:prstGeom>
          <a:noFill/>
          <a:ln/>
        </p:spPr>
        <p:txBody>
          <a:bodyPr lIns="90654" tIns="45327" rIns="90654" bIns="4532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27599" y="8756984"/>
            <a:ext cx="3005030" cy="461641"/>
          </a:xfrm>
          <a:prstGeom prst="rect">
            <a:avLst/>
          </a:prstGeom>
          <a:noFill/>
        </p:spPr>
        <p:txBody>
          <a:bodyPr lIns="90654" tIns="45327" rIns="90654" bIns="45327"/>
          <a:lstStyle/>
          <a:p>
            <a:fld id="{516A37B4-3F7E-4BA4-B4AB-651A6D2EEA2D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3638" y="692150"/>
            <a:ext cx="4606925" cy="3455988"/>
          </a:xfrm>
          <a:prstGeom prst="rect">
            <a:avLst/>
          </a:prstGeom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106" y="4380068"/>
            <a:ext cx="5547989" cy="4148460"/>
          </a:xfrm>
          <a:prstGeom prst="rect">
            <a:avLst/>
          </a:prstGeom>
          <a:noFill/>
          <a:ln/>
        </p:spPr>
        <p:txBody>
          <a:bodyPr lIns="90654" tIns="45327" rIns="90654" bIns="4532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27599" y="8756984"/>
            <a:ext cx="3005030" cy="461641"/>
          </a:xfrm>
          <a:prstGeom prst="rect">
            <a:avLst/>
          </a:prstGeom>
          <a:noFill/>
        </p:spPr>
        <p:txBody>
          <a:bodyPr lIns="90654" tIns="45327" rIns="90654" bIns="45327"/>
          <a:lstStyle/>
          <a:p>
            <a:fld id="{83BA08C9-138C-4D90-B91B-18F40B7ADAA5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3638" y="692150"/>
            <a:ext cx="4606925" cy="3455988"/>
          </a:xfrm>
          <a:prstGeom prst="rect">
            <a:avLst/>
          </a:prstGeom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106" y="4380068"/>
            <a:ext cx="5547989" cy="4148460"/>
          </a:xfrm>
          <a:prstGeom prst="rect">
            <a:avLst/>
          </a:prstGeom>
          <a:noFill/>
          <a:ln/>
        </p:spPr>
        <p:txBody>
          <a:bodyPr lIns="90654" tIns="45327" rIns="90654" bIns="4532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27599" y="8756984"/>
            <a:ext cx="3005030" cy="461641"/>
          </a:xfrm>
          <a:prstGeom prst="rect">
            <a:avLst/>
          </a:prstGeom>
          <a:noFill/>
        </p:spPr>
        <p:txBody>
          <a:bodyPr lIns="90654" tIns="45327" rIns="90654" bIns="45327"/>
          <a:lstStyle/>
          <a:p>
            <a:fld id="{55403C4C-A4CE-47E4-B6CA-A2F785A1E636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3638" y="692150"/>
            <a:ext cx="4606925" cy="3455988"/>
          </a:xfrm>
          <a:prstGeom prst="rect">
            <a:avLst/>
          </a:prstGeom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106" y="4380068"/>
            <a:ext cx="5547989" cy="4148460"/>
          </a:xfrm>
          <a:prstGeom prst="rect">
            <a:avLst/>
          </a:prstGeom>
          <a:noFill/>
          <a:ln/>
        </p:spPr>
        <p:txBody>
          <a:bodyPr lIns="90654" tIns="45327" rIns="90654" bIns="4532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27599" y="8756984"/>
            <a:ext cx="3005030" cy="461641"/>
          </a:xfrm>
          <a:prstGeom prst="rect">
            <a:avLst/>
          </a:prstGeom>
          <a:noFill/>
        </p:spPr>
        <p:txBody>
          <a:bodyPr lIns="90654" tIns="45327" rIns="90654" bIns="45327"/>
          <a:lstStyle/>
          <a:p>
            <a:fld id="{B7C17886-4547-4041-9DF5-0CA40E6BAB1C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3638" y="692150"/>
            <a:ext cx="4606925" cy="3455988"/>
          </a:xfrm>
          <a:prstGeom prst="rect">
            <a:avLst/>
          </a:prstGeom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106" y="4380068"/>
            <a:ext cx="5547989" cy="4148460"/>
          </a:xfrm>
          <a:prstGeom prst="rect">
            <a:avLst/>
          </a:prstGeom>
          <a:noFill/>
          <a:ln/>
        </p:spPr>
        <p:txBody>
          <a:bodyPr lIns="90654" tIns="45327" rIns="90654" bIns="4532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2128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651250" y="6232525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NE421 Nuclear Criticality Safety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802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37BE5706-A039-41BA-B4E7-4B060D7CD4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649413" y="0"/>
            <a:ext cx="6883400" cy="847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92125" y="1366838"/>
            <a:ext cx="4127500" cy="232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72025" y="1366838"/>
            <a:ext cx="4129088" cy="232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2125" y="3844925"/>
            <a:ext cx="4127500" cy="2327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2025" y="3844925"/>
            <a:ext cx="4129088" cy="2327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345714" y="6400800"/>
            <a:ext cx="580572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5703A-96AA-4968-A806-F9F9118626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2"/>
            <a:endParaRPr lang="en-US" smtClean="0"/>
          </a:p>
          <a:p>
            <a:pPr lvl="2"/>
            <a:endParaRPr lang="en-US" smtClean="0"/>
          </a:p>
        </p:txBody>
      </p:sp>
      <p:pic>
        <p:nvPicPr>
          <p:cNvPr id="3076" name="Picture 4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28600" y="4572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3B4B3AFE-0DD3-4FC6-B01A-B260F844F10B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552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Source Definition: SDEF Card</a:t>
            </a:r>
          </a:p>
        </p:txBody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800" y="1346200"/>
            <a:ext cx="7937500" cy="5689600"/>
          </a:xfrm>
        </p:spPr>
        <p:txBody>
          <a:bodyPr/>
          <a:lstStyle/>
          <a:p>
            <a:pPr marL="609600" indent="-609600"/>
            <a:endParaRPr lang="en-US" sz="2000" dirty="0" smtClean="0">
              <a:latin typeface="Courier New" pitchFamily="49" charset="0"/>
            </a:endParaRP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10775" cy="762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84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1A51753E-5555-4F7A-AF2E-7CA9DEEBB621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637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sz="3600" dirty="0"/>
              <a:t>X,Y,Z: Cartesian (cuboid) shape</a:t>
            </a:r>
          </a:p>
        </p:txBody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2125" y="1366838"/>
            <a:ext cx="8408988" cy="5186362"/>
          </a:xfrm>
        </p:spPr>
        <p:txBody>
          <a:bodyPr/>
          <a:lstStyle/>
          <a:p>
            <a:pPr marL="0" indent="0">
              <a:buNone/>
            </a:pP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Rectangular 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source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c *********************************************************************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c                                                                     *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c   Cells                                                             *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c                                                                     *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c *********************************************************************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1 0  -1   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imp:n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=1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999 0 1 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imp:n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=0</a:t>
            </a:r>
          </a:p>
          <a:p>
            <a:pPr marL="0" indent="0">
              <a:buNone/>
            </a:pP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c *********************************************************************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c                                                                     *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c   Surfaces                                                          *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c                                                                     *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c *********************************************************************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1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sph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0 0 0 20</a:t>
            </a:r>
          </a:p>
          <a:p>
            <a:pPr marL="0" indent="0">
              <a:buNone/>
            </a:pP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c *********************************************************************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c                                                                     *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c   Data cards                                                        *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c                                                                     *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c *********************************************************************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mode n</a:t>
            </a:r>
          </a:p>
          <a:p>
            <a:pPr marL="0" indent="0">
              <a:buNone/>
            </a:pPr>
            <a:r>
              <a:rPr lang="en-US" sz="1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sdef</a:t>
            </a:r>
            <a:r>
              <a:rPr lang="en-US" sz="1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x d1 y d2 z d3</a:t>
            </a:r>
          </a:p>
          <a:p>
            <a:pPr marL="0" indent="0">
              <a:buNone/>
            </a:pPr>
            <a:r>
              <a:rPr lang="en-US" sz="1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si1 h -5 5 </a:t>
            </a:r>
          </a:p>
          <a:p>
            <a:pPr marL="0" indent="0">
              <a:buNone/>
            </a:pPr>
            <a:r>
              <a:rPr lang="en-US" sz="1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sp1 0 1</a:t>
            </a:r>
          </a:p>
          <a:p>
            <a:pPr marL="0" indent="0">
              <a:buNone/>
            </a:pPr>
            <a:r>
              <a:rPr lang="en-US" sz="1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si2 h -5 5 </a:t>
            </a:r>
          </a:p>
          <a:p>
            <a:pPr marL="0" indent="0">
              <a:buNone/>
            </a:pPr>
            <a:r>
              <a:rPr lang="en-US" sz="1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sp2 0 1</a:t>
            </a:r>
          </a:p>
          <a:p>
            <a:pPr marL="0" indent="0">
              <a:buNone/>
            </a:pPr>
            <a:r>
              <a:rPr lang="en-US" sz="1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si3 h -5 5 </a:t>
            </a:r>
          </a:p>
          <a:p>
            <a:pPr marL="0" indent="0">
              <a:buNone/>
            </a:pPr>
            <a:r>
              <a:rPr lang="en-US" sz="1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sp3 0 1</a:t>
            </a:r>
          </a:p>
          <a:p>
            <a:endParaRPr lang="en-US" sz="2400" dirty="0" smtClean="0"/>
          </a:p>
          <a:p>
            <a:endParaRPr lang="en-US" sz="2000" dirty="0" smtClean="0"/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69522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1A51753E-5555-4F7A-AF2E-7CA9DEEBB621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637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sz="3600" dirty="0"/>
              <a:t>POS, RAD: Spherical shape</a:t>
            </a:r>
          </a:p>
        </p:txBody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2125" y="1366838"/>
            <a:ext cx="8408988" cy="5186362"/>
          </a:xfrm>
        </p:spPr>
        <p:txBody>
          <a:bodyPr/>
          <a:lstStyle/>
          <a:p>
            <a:pPr marL="0" indent="0">
              <a:buNone/>
            </a:pP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Spherical source</a:t>
            </a:r>
          </a:p>
          <a:p>
            <a:pPr marL="0" indent="0">
              <a:buNone/>
            </a:pP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c *********************************************************************</a:t>
            </a:r>
          </a:p>
          <a:p>
            <a:pPr marL="0" indent="0">
              <a:buNone/>
            </a:pP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c                                                                     *</a:t>
            </a:r>
          </a:p>
          <a:p>
            <a:pPr marL="0" indent="0">
              <a:buNone/>
            </a:pP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c   Cells                                                             *</a:t>
            </a:r>
          </a:p>
          <a:p>
            <a:pPr marL="0" indent="0">
              <a:buNone/>
            </a:pP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c                                                                     *</a:t>
            </a:r>
          </a:p>
          <a:p>
            <a:pPr marL="0" indent="0">
              <a:buNone/>
            </a:pP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c *********************************************************************</a:t>
            </a:r>
          </a:p>
          <a:p>
            <a:pPr marL="0" indent="0">
              <a:buNone/>
            </a:pP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1 0  -1   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imp:n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=1</a:t>
            </a:r>
          </a:p>
          <a:p>
            <a:pPr marL="0" indent="0">
              <a:buNone/>
            </a:pP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999 0 1 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imp:n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=0</a:t>
            </a:r>
          </a:p>
          <a:p>
            <a:pPr marL="0" indent="0">
              <a:buNone/>
            </a:pPr>
            <a:endParaRPr lang="en-US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c *********************************************************************</a:t>
            </a:r>
          </a:p>
          <a:p>
            <a:pPr marL="0" indent="0">
              <a:buNone/>
            </a:pP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c                                                                     *</a:t>
            </a:r>
          </a:p>
          <a:p>
            <a:pPr marL="0" indent="0">
              <a:buNone/>
            </a:pP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c   Surfaces                                                          *</a:t>
            </a:r>
          </a:p>
          <a:p>
            <a:pPr marL="0" indent="0">
              <a:buNone/>
            </a:pP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c                                                                     *</a:t>
            </a:r>
          </a:p>
          <a:p>
            <a:pPr marL="0" indent="0">
              <a:buNone/>
            </a:pP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c *********************************************************************</a:t>
            </a:r>
          </a:p>
          <a:p>
            <a:pPr marL="0" indent="0">
              <a:buNone/>
            </a:pP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1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sph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0 0 0 20</a:t>
            </a:r>
          </a:p>
          <a:p>
            <a:pPr marL="0" indent="0">
              <a:buNone/>
            </a:pPr>
            <a:endParaRPr lang="en-US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c *********************************************************************</a:t>
            </a:r>
          </a:p>
          <a:p>
            <a:pPr marL="0" indent="0">
              <a:buNone/>
            </a:pP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c                                                                     *</a:t>
            </a:r>
          </a:p>
          <a:p>
            <a:pPr marL="0" indent="0">
              <a:buNone/>
            </a:pP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c   Data cards                                                        *</a:t>
            </a:r>
          </a:p>
          <a:p>
            <a:pPr marL="0" indent="0">
              <a:buNone/>
            </a:pP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c                                                                     *</a:t>
            </a:r>
          </a:p>
          <a:p>
            <a:pPr marL="0" indent="0">
              <a:buNone/>
            </a:pP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c *********************************************************************</a:t>
            </a:r>
          </a:p>
          <a:p>
            <a:pPr marL="0" indent="0">
              <a:buNone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mode n</a:t>
            </a:r>
          </a:p>
          <a:p>
            <a:pPr marL="0" indent="0">
              <a:buNone/>
            </a:pP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sdef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pos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0 0 0 rad d1</a:t>
            </a:r>
          </a:p>
          <a:p>
            <a:pPr marL="0" indent="0">
              <a:buNone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si1 0 5</a:t>
            </a:r>
          </a:p>
          <a:p>
            <a:pPr marL="0" indent="0">
              <a:buNone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sp1 -21 2</a:t>
            </a:r>
          </a:p>
          <a:p>
            <a:pPr marL="0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11952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1A51753E-5555-4F7A-AF2E-7CA9DEEBB621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637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sz="3200" dirty="0"/>
              <a:t>POS, RAD, AXS, EXT: Cylindrical shape</a:t>
            </a:r>
          </a:p>
        </p:txBody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2125" y="1366838"/>
            <a:ext cx="8408988" cy="5186362"/>
          </a:xfrm>
        </p:spPr>
        <p:txBody>
          <a:bodyPr/>
          <a:lstStyle/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Cylindrical source</a:t>
            </a:r>
          </a:p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c *********************************************************************</a:t>
            </a:r>
          </a:p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c                                                                     *</a:t>
            </a:r>
          </a:p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c   Cells                                                             *</a:t>
            </a:r>
          </a:p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c                                                                     *</a:t>
            </a:r>
          </a:p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c *********************************************************************</a:t>
            </a:r>
          </a:p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1 0  -1   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imp:n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=1</a:t>
            </a:r>
          </a:p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999 0 1 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imp:n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=0</a:t>
            </a:r>
          </a:p>
          <a:p>
            <a:pPr marL="0" indent="0">
              <a:buNone/>
            </a:pP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c *********************************************************************</a:t>
            </a:r>
          </a:p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c                                                                     *</a:t>
            </a:r>
          </a:p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c   Surfaces                                                          *</a:t>
            </a:r>
          </a:p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c                                                                     *</a:t>
            </a:r>
          </a:p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c *********************************************************************</a:t>
            </a:r>
          </a:p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1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sph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0 0 0 20</a:t>
            </a:r>
          </a:p>
          <a:p>
            <a:pPr marL="0" indent="0">
              <a:buNone/>
            </a:pP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c *********************************************************************</a:t>
            </a:r>
          </a:p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c                                                                     *</a:t>
            </a:r>
          </a:p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c   Data cards                                                        *</a:t>
            </a:r>
          </a:p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c                                                                     *</a:t>
            </a:r>
          </a:p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c *********************************************************************</a:t>
            </a:r>
          </a:p>
          <a:p>
            <a:pPr marL="0" indent="0">
              <a:buNone/>
            </a:pP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mode n</a:t>
            </a:r>
          </a:p>
          <a:p>
            <a:pPr marL="0" indent="0">
              <a:buNone/>
            </a:pP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sdef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pos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0 0 0 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ext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d1 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axs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0 0 1 rad d2</a:t>
            </a:r>
          </a:p>
          <a:p>
            <a:pPr marL="0" indent="0">
              <a:buNone/>
            </a:pP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si1 -5 5</a:t>
            </a:r>
          </a:p>
          <a:p>
            <a:pPr marL="0" indent="0">
              <a:buNone/>
            </a:pP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sp1 0 1</a:t>
            </a:r>
          </a:p>
          <a:p>
            <a:pPr marL="0" indent="0">
              <a:buNone/>
            </a:pP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si2 0 5</a:t>
            </a:r>
          </a:p>
          <a:p>
            <a:pPr marL="0" indent="0">
              <a:buNone/>
            </a:pP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sp2 -21 1</a:t>
            </a:r>
            <a:endParaRPr lang="en-US" sz="1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55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5C72FAD-948B-48FC-BB1E-8B24E27BFEB0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42900"/>
            <a:ext cx="7162800" cy="1143000"/>
          </a:xfrm>
        </p:spPr>
        <p:txBody>
          <a:bodyPr/>
          <a:lstStyle/>
          <a:p>
            <a:pPr lvl="1">
              <a:defRPr/>
            </a:pPr>
            <a:r>
              <a:rPr lang="en-US" dirty="0" smtClean="0"/>
              <a:t>Appendix H</a:t>
            </a:r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143" y="1595438"/>
            <a:ext cx="7427686" cy="458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96764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5C72FAD-948B-48FC-BB1E-8B24E27BFEB0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42900"/>
            <a:ext cx="7162800" cy="1143000"/>
          </a:xfrm>
        </p:spPr>
        <p:txBody>
          <a:bodyPr/>
          <a:lstStyle/>
          <a:p>
            <a:pPr lvl="1">
              <a:defRPr/>
            </a:pPr>
            <a:r>
              <a:rPr lang="en-US" dirty="0" smtClean="0"/>
              <a:t>HW </a:t>
            </a:r>
            <a:r>
              <a:rPr lang="en-US" dirty="0" smtClean="0"/>
              <a:t>4.1</a:t>
            </a:r>
            <a:endParaRPr lang="en-US" dirty="0" smtClean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52450" y="139065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Use the Appendix H data to give me the appropriate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MCNP source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description for an isotropic 1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microCurie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Co-60 point source that is 10 years old. </a:t>
            </a: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Use a hand calculation to find the </a:t>
            </a: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total flux </a:t>
            </a: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at a distance of 100 cm </a:t>
            </a: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3200" kern="0" baseline="0" dirty="0" smtClean="0">
                <a:latin typeface="Arial" pitchFamily="34" charset="0"/>
                <a:cs typeface="Arial" pitchFamily="34" charset="0"/>
              </a:rPr>
              <a:t>Check</a:t>
            </a: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 your flux calculation with an MCNP calculation using an </a:t>
            </a: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F2 </a:t>
            </a: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tally</a:t>
            </a:r>
            <a:endParaRPr kumimoji="0" lang="en-US" sz="3200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5C72FAD-948B-48FC-BB1E-8B24E27BFEB0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42900"/>
            <a:ext cx="7162800" cy="1143000"/>
          </a:xfrm>
        </p:spPr>
        <p:txBody>
          <a:bodyPr/>
          <a:lstStyle/>
          <a:p>
            <a:pPr lvl="1">
              <a:defRPr/>
            </a:pPr>
            <a:r>
              <a:rPr lang="en-US" dirty="0" smtClean="0"/>
              <a:t>HW </a:t>
            </a:r>
            <a:r>
              <a:rPr lang="en-US" dirty="0" smtClean="0"/>
              <a:t>4.2</a:t>
            </a:r>
            <a:endParaRPr lang="en-US" dirty="0" smtClean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52450" y="139065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32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Use an MCNP calculation of a beam impinging on the small water sample to estimate the total cross section of water for 0.1 </a:t>
            </a:r>
            <a:r>
              <a:rPr lang="en-US" sz="32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MeV</a:t>
            </a:r>
            <a:r>
              <a:rPr lang="en-US" sz="32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, 1 </a:t>
            </a:r>
            <a:r>
              <a:rPr lang="en-US" sz="32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MeV</a:t>
            </a:r>
            <a:r>
              <a:rPr lang="en-US" sz="32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, and 10 </a:t>
            </a:r>
            <a:r>
              <a:rPr lang="en-US" sz="32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MeV</a:t>
            </a:r>
            <a:r>
              <a:rPr lang="en-US" sz="32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photons.  Compare your answers to the values in Appendix C of the text.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5C72FAD-948B-48FC-BB1E-8B24E27BFEB0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42900"/>
            <a:ext cx="7162800" cy="1143000"/>
          </a:xfrm>
        </p:spPr>
        <p:txBody>
          <a:bodyPr/>
          <a:lstStyle/>
          <a:p>
            <a:pPr lvl="1">
              <a:defRPr/>
            </a:pPr>
            <a:r>
              <a:rPr lang="en-US" dirty="0" smtClean="0"/>
              <a:t>HW </a:t>
            </a:r>
            <a:r>
              <a:rPr lang="en-US" dirty="0" smtClean="0"/>
              <a:t>4.3</a:t>
            </a:r>
            <a:endParaRPr lang="en-US" dirty="0" smtClean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52450" y="139065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If you have a parallelepiped volumetric isotropic source with a strength of 100 particles/cc/sec and W=20 cm (x dimension), L=10 cm (y dimension), H=50 cm (z dimension): </a:t>
            </a:r>
          </a:p>
          <a:p>
            <a:endParaRPr lang="en-US" dirty="0" smtClean="0"/>
          </a:p>
          <a:p>
            <a:pPr marL="514350" indent="-514350">
              <a:buFont typeface="Arial" pitchFamily="34" charset="0"/>
              <a:buChar char="•"/>
            </a:pPr>
            <a:r>
              <a:rPr lang="en-US" dirty="0" smtClean="0"/>
              <a:t>Find the equivalent surface source if the analyst judges that L is insignificant. 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en-US" dirty="0" smtClean="0"/>
              <a:t>Find the equivalent line source if the analyst judges that W is also insignificant; and 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en-US" dirty="0" smtClean="0"/>
              <a:t>Find the equivalent point source if the analyst judges that H is insignificant as well.</a:t>
            </a:r>
          </a:p>
          <a:p>
            <a:endParaRPr lang="en-US" dirty="0" smtClean="0"/>
          </a:p>
          <a:p>
            <a:r>
              <a:rPr lang="en-US" dirty="0" smtClean="0"/>
              <a:t>For each of these be sure the source size, placement and strength (in appropriate units) is specified. </a:t>
            </a: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5C72FAD-948B-48FC-BB1E-8B24E27BFEB0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42900"/>
            <a:ext cx="7162800" cy="1143000"/>
          </a:xfrm>
        </p:spPr>
        <p:txBody>
          <a:bodyPr/>
          <a:lstStyle/>
          <a:p>
            <a:pPr lvl="1">
              <a:defRPr/>
            </a:pPr>
            <a:r>
              <a:rPr lang="en-US" dirty="0" smtClean="0"/>
              <a:t>HW </a:t>
            </a:r>
            <a:r>
              <a:rPr lang="en-US" dirty="0" smtClean="0"/>
              <a:t>4.3 (cont’d)</a:t>
            </a:r>
            <a:endParaRPr lang="en-US" dirty="0" smtClean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52450" y="139065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r>
              <a:rPr lang="en-US" noProof="0" dirty="0" smtClean="0"/>
              <a:t>Use MCNP to model each of the sources (3D, 2D, 1D, point) and compare the total flux centered a distance of 250 cm away from the W-H plane. Use an F5 tally.</a:t>
            </a: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89844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3B4B3AFE-0DD3-4FC6-B01A-B260F844F10B}" type="slidenum">
              <a:rPr lang="en-US" smtClean="0"/>
              <a:pPr/>
              <a:t>2</a:t>
            </a:fld>
            <a:endParaRPr lang="en-US" smtClean="0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6238"/>
            <a:ext cx="8931742" cy="5385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748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3B4B3AFE-0DD3-4FC6-B01A-B260F844F10B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552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Source Definition: SDEF Card</a:t>
            </a:r>
          </a:p>
        </p:txBody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800" y="1346200"/>
            <a:ext cx="7937500" cy="5689600"/>
          </a:xfrm>
        </p:spPr>
        <p:txBody>
          <a:bodyPr/>
          <a:lstStyle/>
          <a:p>
            <a:pPr marL="609600" indent="-609600"/>
            <a:r>
              <a:rPr lang="en-US" sz="3200" smtClean="0"/>
              <a:t>SDEF card</a:t>
            </a:r>
          </a:p>
          <a:p>
            <a:pPr marL="609600" indent="-609600"/>
            <a:r>
              <a:rPr lang="en-US" sz="3200" smtClean="0"/>
              <a:t>For a point source: </a:t>
            </a:r>
          </a:p>
          <a:p>
            <a:pPr marL="990600" lvl="1" indent="-533400"/>
            <a:r>
              <a:rPr lang="en-US" sz="2800" smtClean="0"/>
              <a:t>PAR=1/2/3  particle type (1/2/3=n/p/e)</a:t>
            </a:r>
          </a:p>
          <a:p>
            <a:pPr marL="990600" lvl="1" indent="-533400"/>
            <a:r>
              <a:rPr lang="en-US" sz="2800" smtClean="0"/>
              <a:t>ERG=xx  Energy of particle (MeV)</a:t>
            </a:r>
          </a:p>
          <a:p>
            <a:pPr marL="990600" lvl="1" indent="-533400"/>
            <a:r>
              <a:rPr lang="en-US" sz="2800" smtClean="0"/>
              <a:t>POS=x y z   Position indicator</a:t>
            </a:r>
          </a:p>
          <a:p>
            <a:pPr marL="609600" indent="-609600"/>
            <a:r>
              <a:rPr lang="en-US" sz="3200" smtClean="0"/>
              <a:t>Example: 9.5 MeV neutron source at point (1., 4., 5.)</a:t>
            </a:r>
          </a:p>
          <a:p>
            <a:pPr marL="609600" indent="-609600">
              <a:buFontTx/>
              <a:buNone/>
            </a:pPr>
            <a:r>
              <a:rPr lang="en-US" sz="3200" smtClean="0">
                <a:latin typeface="Courier New" pitchFamily="49" charset="0"/>
              </a:rPr>
              <a:t>     </a:t>
            </a:r>
            <a:r>
              <a:rPr lang="en-US" sz="2000" b="1" smtClean="0">
                <a:latin typeface="Courier New" pitchFamily="49" charset="0"/>
              </a:rPr>
              <a:t>SDEF PAR</a:t>
            </a:r>
            <a:r>
              <a:rPr lang="en-US" sz="2000" smtClean="0">
                <a:latin typeface="Courier New" pitchFamily="49" charset="0"/>
              </a:rPr>
              <a:t>=1 </a:t>
            </a:r>
            <a:r>
              <a:rPr lang="en-US" sz="2000" b="1" smtClean="0">
                <a:latin typeface="Courier New" pitchFamily="49" charset="0"/>
              </a:rPr>
              <a:t>ERG</a:t>
            </a:r>
            <a:r>
              <a:rPr lang="en-US" sz="2000" smtClean="0">
                <a:latin typeface="Courier New" pitchFamily="49" charset="0"/>
              </a:rPr>
              <a:t>=9.5 </a:t>
            </a:r>
            <a:r>
              <a:rPr lang="en-US" sz="2000" b="1" smtClean="0">
                <a:latin typeface="Courier New" pitchFamily="49" charset="0"/>
              </a:rPr>
              <a:t>POS</a:t>
            </a:r>
            <a:r>
              <a:rPr lang="en-US" sz="2000" smtClean="0">
                <a:latin typeface="Courier New" pitchFamily="49" charset="0"/>
              </a:rPr>
              <a:t>=1 4 5</a:t>
            </a:r>
          </a:p>
        </p:txBody>
      </p:sp>
    </p:spTree>
    <p:extLst>
      <p:ext uri="{BB962C8B-B14F-4D97-AF65-F5344CB8AC3E}">
        <p14:creationId xmlns:p14="http://schemas.microsoft.com/office/powerpoint/2010/main" val="150430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C7BD9470-363B-4073-8290-A667ADA8CDB1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620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 smtClean="0"/>
              <a:t>Advanced Source Specification</a:t>
            </a:r>
          </a:p>
        </p:txBody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2125" y="1295400"/>
            <a:ext cx="8408988" cy="4953000"/>
          </a:xfrm>
        </p:spPr>
        <p:txBody>
          <a:bodyPr/>
          <a:lstStyle/>
          <a:p>
            <a:pPr marL="914400" lvl="1" indent="-457200"/>
            <a:r>
              <a:rPr lang="en-US" sz="3200" dirty="0" smtClean="0"/>
              <a:t>Source distributions</a:t>
            </a:r>
          </a:p>
          <a:p>
            <a:pPr marL="914400" lvl="1" indent="-457200"/>
            <a:r>
              <a:rPr lang="en-US" sz="3200" dirty="0" smtClean="0"/>
              <a:t>Volumetric sources</a:t>
            </a:r>
          </a:p>
          <a:p>
            <a:pPr marL="914400" lvl="1" indent="-457200"/>
            <a:r>
              <a:rPr lang="en-US" sz="3200" dirty="0" smtClean="0"/>
              <a:t>Surface sources</a:t>
            </a:r>
          </a:p>
          <a:p>
            <a:pPr marL="914400" lvl="1" indent="-457200"/>
            <a:r>
              <a:rPr lang="en-US" sz="3200" dirty="0" smtClean="0"/>
              <a:t>Energy-dependent binning </a:t>
            </a:r>
          </a:p>
        </p:txBody>
      </p:sp>
    </p:spTree>
    <p:extLst>
      <p:ext uri="{BB962C8B-B14F-4D97-AF65-F5344CB8AC3E}">
        <p14:creationId xmlns:p14="http://schemas.microsoft.com/office/powerpoint/2010/main" val="37025960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DA93976-8C9B-43DA-9D76-8006E262F1A0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62304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X axis of a distribution: SI</a:t>
            </a:r>
          </a:p>
        </p:txBody>
      </p:sp>
      <p:sp>
        <p:nvSpPr>
          <p:cNvPr id="18437" name="Text Box 3"/>
          <p:cNvSpPr txBox="1">
            <a:spLocks noChangeArrowheads="1"/>
          </p:cNvSpPr>
          <p:nvPr/>
        </p:nvSpPr>
        <p:spPr bwMode="auto">
          <a:xfrm>
            <a:off x="471488" y="1370013"/>
            <a:ext cx="8229600" cy="34512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/>
              <a:t>Syntax: </a:t>
            </a:r>
          </a:p>
          <a:p>
            <a:pPr algn="l"/>
            <a:r>
              <a:rPr lang="en-US"/>
              <a:t>Description:  The SIn and SPn cards work together to define a pdf to select a variable from.</a:t>
            </a:r>
          </a:p>
          <a:p>
            <a:pPr algn="l"/>
            <a:r>
              <a:rPr lang="en-US"/>
              <a:t>  option= blank or H</a:t>
            </a:r>
            <a:r>
              <a:rPr lang="en-US">
                <a:sym typeface="Wingdings" pitchFamily="2" charset="2"/>
              </a:rPr>
              <a:t>histogram</a:t>
            </a:r>
          </a:p>
          <a:p>
            <a:pPr algn="l"/>
            <a:r>
              <a:rPr lang="en-US">
                <a:sym typeface="Wingdings" pitchFamily="2" charset="2"/>
              </a:rPr>
              <a:t>            =Ldiscrete </a:t>
            </a:r>
          </a:p>
          <a:p>
            <a:pPr algn="l"/>
            <a:r>
              <a:rPr lang="en-US">
                <a:sym typeface="Wingdings" pitchFamily="2" charset="2"/>
              </a:rPr>
              <a:t>            =A(x,y) pairs interpolated</a:t>
            </a:r>
          </a:p>
          <a:p>
            <a:pPr algn="l"/>
            <a:r>
              <a:rPr lang="en-US">
                <a:sym typeface="Wingdings" pitchFamily="2" charset="2"/>
              </a:rPr>
              <a:t>            =Sother distribution #’s</a:t>
            </a:r>
          </a:p>
          <a:p>
            <a:pPr algn="l"/>
            <a:r>
              <a:rPr lang="en-US">
                <a:sym typeface="Wingdings" pitchFamily="2" charset="2"/>
              </a:rPr>
              <a:t>MCNP5 Manual Page: </a:t>
            </a:r>
            <a:r>
              <a:rPr lang="en-US" i="1">
                <a:sym typeface="Wingdings" pitchFamily="2" charset="2"/>
              </a:rPr>
              <a:t>3-61</a:t>
            </a:r>
            <a:endParaRPr lang="en-US">
              <a:sym typeface="Wingdings" pitchFamily="2" charset="2"/>
            </a:endParaRPr>
          </a:p>
          <a:p>
            <a:pPr algn="l">
              <a:spcBef>
                <a:spcPct val="20000"/>
              </a:spcBef>
              <a:buClr>
                <a:schemeClr val="hlink"/>
              </a:buClr>
              <a:buSzPct val="75000"/>
            </a:pPr>
            <a:endParaRPr lang="en-US"/>
          </a:p>
        </p:txBody>
      </p:sp>
      <p:graphicFrame>
        <p:nvGraphicFramePr>
          <p:cNvPr id="18434" name="Object 4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1717675" y="1370013"/>
          <a:ext cx="3170238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7" name="Equation" r:id="rId4" imgW="1307880" imgH="228600" progId="Equation.DSMT4">
                  <p:embed/>
                </p:oleObj>
              </mc:Choice>
              <mc:Fallback>
                <p:oleObj name="Equation" r:id="rId4" imgW="13078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7675" y="1370013"/>
                        <a:ext cx="3170238" cy="465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85117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1101491-50FC-4626-80FE-69436FD1526B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625090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Y axis of a distribution: SP</a:t>
            </a:r>
          </a:p>
        </p:txBody>
      </p:sp>
      <p:sp>
        <p:nvSpPr>
          <p:cNvPr id="19461" name="Text Box 3"/>
          <p:cNvSpPr txBox="1">
            <a:spLocks noChangeArrowheads="1"/>
          </p:cNvSpPr>
          <p:nvPr/>
        </p:nvSpPr>
        <p:spPr bwMode="auto">
          <a:xfrm>
            <a:off x="471488" y="1370013"/>
            <a:ext cx="8229600" cy="34512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/>
              <a:t> Syntax: </a:t>
            </a:r>
          </a:p>
          <a:p>
            <a:pPr algn="l">
              <a:buFontTx/>
              <a:buChar char="•"/>
            </a:pPr>
            <a:r>
              <a:rPr lang="en-US"/>
              <a:t> Description: Specification of y axis of pdf for distribution n. </a:t>
            </a:r>
          </a:p>
          <a:p>
            <a:pPr algn="l"/>
            <a:r>
              <a:rPr lang="en-US"/>
              <a:t>   option=blank</a:t>
            </a:r>
            <a:r>
              <a:rPr lang="en-US">
                <a:sym typeface="Wingdings" pitchFamily="2" charset="2"/>
              </a:rPr>
              <a:t>completes SI</a:t>
            </a:r>
          </a:p>
          <a:p>
            <a:pPr algn="l"/>
            <a:r>
              <a:rPr lang="en-US">
                <a:sym typeface="Wingdings" pitchFamily="2" charset="2"/>
              </a:rPr>
              <a:t>             =-ppredefined function</a:t>
            </a:r>
          </a:p>
          <a:p>
            <a:pPr algn="l"/>
            <a:r>
              <a:rPr lang="en-US" i="1">
                <a:sym typeface="Wingdings" pitchFamily="2" charset="2"/>
              </a:rPr>
              <a:t>The P values are the y-axis values OR the parameters for the desired function p—and the SI numbers are the lower and upper limits.  (Table 3.4)</a:t>
            </a:r>
          </a:p>
          <a:p>
            <a:pPr algn="l">
              <a:buFontTx/>
              <a:buChar char="•"/>
            </a:pPr>
            <a:r>
              <a:rPr lang="en-US">
                <a:sym typeface="Wingdings" pitchFamily="2" charset="2"/>
              </a:rPr>
              <a:t> MCNP5 Manual Page: </a:t>
            </a:r>
            <a:r>
              <a:rPr lang="en-US" i="1">
                <a:sym typeface="Wingdings" pitchFamily="2" charset="2"/>
              </a:rPr>
              <a:t>3-61</a:t>
            </a:r>
            <a:endParaRPr lang="en-US">
              <a:sym typeface="Wingdings" pitchFamily="2" charset="2"/>
            </a:endParaRPr>
          </a:p>
          <a:p>
            <a:pPr algn="l">
              <a:spcBef>
                <a:spcPct val="20000"/>
              </a:spcBef>
              <a:buClr>
                <a:schemeClr val="hlink"/>
              </a:buClr>
              <a:buSzPct val="75000"/>
            </a:pPr>
            <a:endParaRPr lang="en-US" i="1"/>
          </a:p>
        </p:txBody>
      </p:sp>
      <p:graphicFrame>
        <p:nvGraphicFramePr>
          <p:cNvPr id="19458" name="Object 4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1865313" y="1403350"/>
          <a:ext cx="3365500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1" name="Equation" r:id="rId4" imgW="1384200" imgH="228600" progId="Equation.DSMT4">
                  <p:embed/>
                </p:oleObj>
              </mc:Choice>
              <mc:Fallback>
                <p:oleObj name="Equation" r:id="rId4" imgW="13842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5313" y="1403350"/>
                        <a:ext cx="3365500" cy="509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97954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6D1D983-6C9E-4D21-955A-B4C7F704D134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627138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Examples</a:t>
            </a:r>
          </a:p>
        </p:txBody>
      </p:sp>
      <p:sp>
        <p:nvSpPr>
          <p:cNvPr id="67588" name="Text Box 3"/>
          <p:cNvSpPr txBox="1">
            <a:spLocks noChangeArrowheads="1"/>
          </p:cNvSpPr>
          <p:nvPr/>
        </p:nvSpPr>
        <p:spPr bwMode="auto">
          <a:xfrm>
            <a:off x="1371600" y="1447800"/>
            <a:ext cx="8229600" cy="4968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000">
                <a:latin typeface="Courier New" pitchFamily="49" charset="0"/>
              </a:rPr>
              <a:t>SI2 H 0 5 20</a:t>
            </a:r>
          </a:p>
          <a:p>
            <a:pPr algn="l">
              <a:spcBef>
                <a:spcPct val="50000"/>
              </a:spcBef>
            </a:pPr>
            <a:r>
              <a:rPr lang="en-US" sz="2000">
                <a:latin typeface="Courier New" pitchFamily="49" charset="0"/>
              </a:rPr>
              <a:t>SP2   0 1 2</a:t>
            </a:r>
          </a:p>
          <a:p>
            <a:pPr algn="l">
              <a:spcBef>
                <a:spcPct val="50000"/>
              </a:spcBef>
            </a:pPr>
            <a:r>
              <a:rPr lang="en-US" sz="2000">
                <a:latin typeface="Courier New" pitchFamily="49" charset="0"/>
              </a:rPr>
              <a:t>…</a:t>
            </a:r>
          </a:p>
          <a:p>
            <a:pPr algn="l">
              <a:spcBef>
                <a:spcPct val="50000"/>
              </a:spcBef>
            </a:pPr>
            <a:r>
              <a:rPr lang="en-US" sz="2000">
                <a:latin typeface="Courier New" pitchFamily="49" charset="0"/>
              </a:rPr>
              <a:t>SI3 L 1 2</a:t>
            </a:r>
          </a:p>
          <a:p>
            <a:pPr algn="l">
              <a:spcBef>
                <a:spcPct val="50000"/>
              </a:spcBef>
            </a:pPr>
            <a:r>
              <a:rPr lang="en-US" sz="2000">
                <a:latin typeface="Courier New" pitchFamily="49" charset="0"/>
              </a:rPr>
              <a:t>SP3   1 2</a:t>
            </a:r>
          </a:p>
          <a:p>
            <a:pPr algn="l">
              <a:spcBef>
                <a:spcPct val="50000"/>
              </a:spcBef>
            </a:pPr>
            <a:r>
              <a:rPr lang="en-US" sz="2000">
                <a:latin typeface="Courier New" pitchFamily="49" charset="0"/>
              </a:rPr>
              <a:t>…</a:t>
            </a:r>
          </a:p>
          <a:p>
            <a:pPr algn="l">
              <a:spcBef>
                <a:spcPct val="50000"/>
              </a:spcBef>
            </a:pPr>
            <a:r>
              <a:rPr lang="en-US" sz="2000">
                <a:latin typeface="Courier New" pitchFamily="49" charset="0"/>
              </a:rPr>
              <a:t>SI4 A 0 5 20</a:t>
            </a:r>
          </a:p>
          <a:p>
            <a:pPr algn="l">
              <a:spcBef>
                <a:spcPct val="50000"/>
              </a:spcBef>
            </a:pPr>
            <a:r>
              <a:rPr lang="en-US" sz="2000">
                <a:latin typeface="Courier New" pitchFamily="49" charset="0"/>
              </a:rPr>
              <a:t>SP4   0 1 2</a:t>
            </a:r>
          </a:p>
          <a:p>
            <a:pPr algn="l">
              <a:spcBef>
                <a:spcPct val="50000"/>
              </a:spcBef>
            </a:pPr>
            <a:r>
              <a:rPr lang="en-US" sz="2000">
                <a:latin typeface="Courier New" pitchFamily="49" charset="0"/>
              </a:rPr>
              <a:t>…</a:t>
            </a:r>
          </a:p>
          <a:p>
            <a:pPr algn="l">
              <a:spcBef>
                <a:spcPct val="50000"/>
              </a:spcBef>
            </a:pPr>
            <a:r>
              <a:rPr lang="en-US" sz="2000">
                <a:latin typeface="Courier New" pitchFamily="49" charset="0"/>
              </a:rPr>
              <a:t>SI5 1 5</a:t>
            </a:r>
          </a:p>
          <a:p>
            <a:pPr algn="l">
              <a:spcBef>
                <a:spcPct val="50000"/>
              </a:spcBef>
            </a:pPr>
            <a:r>
              <a:rPr lang="en-US" sz="2000">
                <a:latin typeface="Courier New" pitchFamily="49" charset="0"/>
              </a:rPr>
              <a:t>SP5 –21 2</a:t>
            </a:r>
            <a:endParaRPr lang="en-US" sz="2000" i="1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0435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1AC45AAC-6F9F-44F4-A48B-44C4DE6D49C6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633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Input shortcuts</a:t>
            </a:r>
          </a:p>
        </p:txBody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2125" y="1595438"/>
            <a:ext cx="8423275" cy="52625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200" smtClean="0"/>
              <a:t>Description:</a:t>
            </a:r>
            <a:r>
              <a:rPr lang="en-US" sz="4000" smtClean="0"/>
              <a:t> </a:t>
            </a:r>
            <a:r>
              <a:rPr lang="en-US" sz="3200" smtClean="0"/>
              <a:t>Saving keystrokes</a:t>
            </a:r>
          </a:p>
          <a:p>
            <a:pPr>
              <a:lnSpc>
                <a:spcPct val="90000"/>
              </a:lnSpc>
            </a:pPr>
            <a:r>
              <a:rPr lang="en-US" sz="3200" smtClean="0"/>
              <a:t>MCNP5 Manual Page: 3-4</a:t>
            </a:r>
          </a:p>
          <a:p>
            <a:pPr>
              <a:lnSpc>
                <a:spcPct val="90000"/>
              </a:lnSpc>
            </a:pPr>
            <a:r>
              <a:rPr lang="en-US" sz="3200" smtClean="0"/>
              <a:t>Syntax: </a:t>
            </a:r>
          </a:p>
          <a:p>
            <a:pPr lvl="1">
              <a:lnSpc>
                <a:spcPct val="90000"/>
              </a:lnSpc>
            </a:pPr>
            <a:r>
              <a:rPr lang="en-US" sz="2800" b="1" smtClean="0"/>
              <a:t>2 4R      =&gt; 2 2 2 2 2</a:t>
            </a:r>
          </a:p>
          <a:p>
            <a:pPr lvl="1">
              <a:lnSpc>
                <a:spcPct val="90000"/>
              </a:lnSpc>
            </a:pPr>
            <a:r>
              <a:rPr lang="en-US" sz="2800" b="1" smtClean="0"/>
              <a:t>1.5 2I 3  =&gt; 1.5 2.0 2.5 3.0</a:t>
            </a:r>
          </a:p>
          <a:p>
            <a:pPr lvl="1">
              <a:lnSpc>
                <a:spcPct val="90000"/>
              </a:lnSpc>
            </a:pPr>
            <a:r>
              <a:rPr lang="en-US" sz="2800" b="1" smtClean="0"/>
              <a:t>0.01 2ILOG 10 =&gt; 0.01 0.1 1 10</a:t>
            </a:r>
          </a:p>
          <a:p>
            <a:pPr lvl="1">
              <a:lnSpc>
                <a:spcPct val="90000"/>
              </a:lnSpc>
            </a:pPr>
            <a:r>
              <a:rPr lang="en-US" sz="2800" b="1" smtClean="0"/>
              <a:t>1 1 2M 3M 4M  =&gt; 1 1 2 6 24</a:t>
            </a:r>
          </a:p>
          <a:p>
            <a:pPr lvl="1">
              <a:lnSpc>
                <a:spcPct val="90000"/>
              </a:lnSpc>
            </a:pPr>
            <a:r>
              <a:rPr lang="en-US" sz="2800" b="1" smtClean="0"/>
              <a:t>1 3J 5.4    =&gt;  1 </a:t>
            </a:r>
            <a:r>
              <a:rPr lang="en-US" sz="2800" b="1" i="1" smtClean="0"/>
              <a:t>d d d</a:t>
            </a:r>
            <a:r>
              <a:rPr lang="en-US" sz="2800" b="1" smtClean="0"/>
              <a:t> 5.4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400" smtClean="0"/>
              <a:t>(where d is the default value for that entry)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 smtClean="0"/>
          </a:p>
        </p:txBody>
      </p:sp>
    </p:spTree>
    <p:extLst>
      <p:ext uri="{BB962C8B-B14F-4D97-AF65-F5344CB8AC3E}">
        <p14:creationId xmlns:p14="http://schemas.microsoft.com/office/powerpoint/2010/main" val="271433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1A51753E-5555-4F7A-AF2E-7CA9DEEBB621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637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Source description variables</a:t>
            </a:r>
          </a:p>
        </p:txBody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2125" y="1366838"/>
            <a:ext cx="8408988" cy="5186362"/>
          </a:xfrm>
        </p:spPr>
        <p:txBody>
          <a:bodyPr/>
          <a:lstStyle/>
          <a:p>
            <a:r>
              <a:rPr lang="en-US" sz="2400" dirty="0" smtClean="0"/>
              <a:t>Commands:</a:t>
            </a:r>
          </a:p>
          <a:p>
            <a:pPr lvl="1"/>
            <a:r>
              <a:rPr lang="en-US" sz="2000" dirty="0" smtClean="0"/>
              <a:t>POS=Position of a point of interest</a:t>
            </a:r>
          </a:p>
          <a:p>
            <a:pPr lvl="1"/>
            <a:r>
              <a:rPr lang="en-US" sz="2000" dirty="0" smtClean="0"/>
              <a:t>RAD=How to choose radial point</a:t>
            </a:r>
          </a:p>
          <a:p>
            <a:pPr lvl="1"/>
            <a:r>
              <a:rPr lang="en-US" sz="2000" dirty="0" smtClean="0"/>
              <a:t>AXS=Direction vector of an axis</a:t>
            </a:r>
          </a:p>
          <a:p>
            <a:pPr lvl="1"/>
            <a:r>
              <a:rPr lang="en-US" sz="2000" dirty="0" smtClean="0"/>
              <a:t>EXT=How to choose point along a vector</a:t>
            </a:r>
          </a:p>
          <a:p>
            <a:pPr lvl="1"/>
            <a:r>
              <a:rPr lang="en-US" sz="2000" dirty="0" smtClean="0"/>
              <a:t>X,Y,Z=How to choose (</a:t>
            </a:r>
            <a:r>
              <a:rPr lang="en-US" sz="2000" dirty="0" err="1" smtClean="0"/>
              <a:t>x,y,z</a:t>
            </a:r>
            <a:r>
              <a:rPr lang="en-US" sz="2000" dirty="0" smtClean="0"/>
              <a:t>) dimensions</a:t>
            </a:r>
          </a:p>
          <a:p>
            <a:pPr lvl="1"/>
            <a:r>
              <a:rPr lang="en-US" sz="2000" dirty="0" smtClean="0"/>
              <a:t>VEC=Vector of interest</a:t>
            </a:r>
          </a:p>
          <a:p>
            <a:pPr lvl="1"/>
            <a:r>
              <a:rPr lang="en-US" sz="2000" dirty="0" smtClean="0"/>
              <a:t>DIR=Direction cosine vs. VEC vector</a:t>
            </a:r>
          </a:p>
          <a:p>
            <a:r>
              <a:rPr lang="en-US" sz="2400" dirty="0" smtClean="0"/>
              <a:t>Combinations:</a:t>
            </a:r>
          </a:p>
          <a:p>
            <a:pPr lvl="1"/>
            <a:r>
              <a:rPr lang="en-US" sz="2000" dirty="0" smtClean="0"/>
              <a:t>X,Y,Z: Cartesian (cuboid) shape</a:t>
            </a:r>
          </a:p>
          <a:p>
            <a:pPr lvl="1"/>
            <a:r>
              <a:rPr lang="en-US" sz="2000" dirty="0" smtClean="0"/>
              <a:t>POS, RAD: Spherical shape</a:t>
            </a:r>
          </a:p>
          <a:p>
            <a:pPr lvl="1"/>
            <a:r>
              <a:rPr lang="en-US" sz="2000" dirty="0" smtClean="0"/>
              <a:t>POS, RAD, AXS, EXT: Cylindrical shape</a:t>
            </a:r>
          </a:p>
          <a:p>
            <a:pPr lvl="1"/>
            <a:r>
              <a:rPr lang="en-US" sz="2000" dirty="0" smtClean="0"/>
              <a:t>VEC,DIR: Direction of particle</a:t>
            </a:r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90313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arkle">
  <a:themeElements>
    <a:clrScheme name="Sparkle 3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CBCBCB"/>
      </a:accent1>
      <a:accent2>
        <a:srgbClr val="EAEAEA"/>
      </a:accent2>
      <a:accent3>
        <a:srgbClr val="FFFFFF"/>
      </a:accent3>
      <a:accent4>
        <a:srgbClr val="000000"/>
      </a:accent4>
      <a:accent5>
        <a:srgbClr val="E2E2E2"/>
      </a:accent5>
      <a:accent6>
        <a:srgbClr val="D4D4D4"/>
      </a:accent6>
      <a:hlink>
        <a:srgbClr val="5F5F5F"/>
      </a:hlink>
      <a:folHlink>
        <a:srgbClr val="969696"/>
      </a:folHlink>
    </a:clrScheme>
    <a:fontScheme name="Sparkl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C:\MSOffice95\Templates\Presentation Designs\Sparkle.pot</Template>
  <TotalTime>4421</TotalTime>
  <Words>891</Words>
  <Application>Microsoft Office PowerPoint</Application>
  <PresentationFormat>On-screen Show (4:3)</PresentationFormat>
  <Paragraphs>201</Paragraphs>
  <Slides>17</Slides>
  <Notes>17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Sparkle</vt:lpstr>
      <vt:lpstr>Equation</vt:lpstr>
      <vt:lpstr>Source Definition: SDEF Card</vt:lpstr>
      <vt:lpstr>PowerPoint Presentation</vt:lpstr>
      <vt:lpstr>Source Definition: SDEF Card</vt:lpstr>
      <vt:lpstr>Advanced Source Specification</vt:lpstr>
      <vt:lpstr>X axis of a distribution: SI</vt:lpstr>
      <vt:lpstr>Y axis of a distribution: SP</vt:lpstr>
      <vt:lpstr>Examples</vt:lpstr>
      <vt:lpstr>Input shortcuts</vt:lpstr>
      <vt:lpstr>Source description variables</vt:lpstr>
      <vt:lpstr>X,Y,Z: Cartesian (cuboid) shape</vt:lpstr>
      <vt:lpstr>POS, RAD: Spherical shape</vt:lpstr>
      <vt:lpstr>POS, RAD, AXS, EXT: Cylindrical shape</vt:lpstr>
      <vt:lpstr>Appendix H</vt:lpstr>
      <vt:lpstr>HW 4.1</vt:lpstr>
      <vt:lpstr>HW 4.2</vt:lpstr>
      <vt:lpstr>HW 4.3</vt:lpstr>
      <vt:lpstr>HW 4.3 (cont’d)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Criticality Safety and Radiation Shielding Team</dc:title>
  <dc:creator>Ronald E. Pevey</dc:creator>
  <cp:lastModifiedBy>Pevey, Ronald E</cp:lastModifiedBy>
  <cp:revision>350</cp:revision>
  <cp:lastPrinted>1999-08-30T19:39:18Z</cp:lastPrinted>
  <dcterms:created xsi:type="dcterms:W3CDTF">1995-05-28T16:29:18Z</dcterms:created>
  <dcterms:modified xsi:type="dcterms:W3CDTF">2019-02-07T22:01:06Z</dcterms:modified>
</cp:coreProperties>
</file>