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9"/>
  </p:notesMasterIdLst>
  <p:sldIdLst>
    <p:sldId id="280" r:id="rId2"/>
    <p:sldId id="352" r:id="rId3"/>
    <p:sldId id="354" r:id="rId4"/>
    <p:sldId id="355" r:id="rId5"/>
    <p:sldId id="356" r:id="rId6"/>
    <p:sldId id="357" r:id="rId7"/>
    <p:sldId id="358" r:id="rId8"/>
    <p:sldId id="359" r:id="rId9"/>
    <p:sldId id="351" r:id="rId10"/>
    <p:sldId id="326" r:id="rId11"/>
    <p:sldId id="323" r:id="rId12"/>
    <p:sldId id="346" r:id="rId13"/>
    <p:sldId id="347" r:id="rId14"/>
    <p:sldId id="349" r:id="rId15"/>
    <p:sldId id="350" r:id="rId16"/>
    <p:sldId id="335" r:id="rId17"/>
    <p:sldId id="342" r:id="rId18"/>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n-ea"/>
        <a:cs typeface="+mn-cs"/>
      </a:defRPr>
    </a:lvl1pPr>
    <a:lvl2pPr marL="457200" algn="l" rtl="0" eaLnBrk="0" fontAlgn="base" hangingPunct="0">
      <a:spcBef>
        <a:spcPct val="0"/>
      </a:spcBef>
      <a:spcAft>
        <a:spcPct val="0"/>
      </a:spcAft>
      <a:defRPr sz="2400" kern="1200">
        <a:solidFill>
          <a:schemeClr val="tx1"/>
        </a:solidFill>
        <a:latin typeface="Arial" charset="0"/>
        <a:ea typeface="+mn-ea"/>
        <a:cs typeface="+mn-cs"/>
      </a:defRPr>
    </a:lvl2pPr>
    <a:lvl3pPr marL="914400" algn="l" rtl="0" eaLnBrk="0" fontAlgn="base" hangingPunct="0">
      <a:spcBef>
        <a:spcPct val="0"/>
      </a:spcBef>
      <a:spcAft>
        <a:spcPct val="0"/>
      </a:spcAft>
      <a:defRPr sz="2400" kern="1200">
        <a:solidFill>
          <a:schemeClr val="tx1"/>
        </a:solidFill>
        <a:latin typeface="Arial" charset="0"/>
        <a:ea typeface="+mn-ea"/>
        <a:cs typeface="+mn-cs"/>
      </a:defRPr>
    </a:lvl3pPr>
    <a:lvl4pPr marL="1371600" algn="l" rtl="0" eaLnBrk="0" fontAlgn="base" hangingPunct="0">
      <a:spcBef>
        <a:spcPct val="0"/>
      </a:spcBef>
      <a:spcAft>
        <a:spcPct val="0"/>
      </a:spcAft>
      <a:defRPr sz="2400" kern="1200">
        <a:solidFill>
          <a:schemeClr val="tx1"/>
        </a:solidFill>
        <a:latin typeface="Arial" charset="0"/>
        <a:ea typeface="+mn-ea"/>
        <a:cs typeface="+mn-cs"/>
      </a:defRPr>
    </a:lvl4pPr>
    <a:lvl5pPr marL="1828800" algn="l" rtl="0" eaLnBrk="0" fontAlgn="base" hangingPunct="0">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FF8200"/>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snapToGrid="0">
      <p:cViewPr>
        <p:scale>
          <a:sx n="66" d="100"/>
          <a:sy n="66" d="100"/>
        </p:scale>
        <p:origin x="-2934" y="-9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05939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2531"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xfrm>
            <a:off x="3884440" y="8684613"/>
            <a:ext cx="2972007" cy="457826"/>
          </a:xfrm>
          <a:prstGeom prst="rect">
            <a:avLst/>
          </a:prstGeom>
          <a:noFill/>
        </p:spPr>
        <p:txBody>
          <a:bodyPr lIns="89786" tIns="44893" rIns="89786" bIns="44893"/>
          <a:lstStyle/>
          <a:p>
            <a:fld id="{C7397078-BCA3-464F-855D-63A9B03D380B}" type="slidenum">
              <a:rPr lang="en-US" smtClean="0"/>
              <a:pPr/>
              <a:t>16</a:t>
            </a:fld>
            <a:endParaRPr lang="en-US" smtClean="0"/>
          </a:p>
        </p:txBody>
      </p:sp>
      <p:sp>
        <p:nvSpPr>
          <p:cNvPr id="11673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6740" name="Rectangle 3"/>
          <p:cNvSpPr>
            <a:spLocks noGrp="1" noChangeArrowheads="1"/>
          </p:cNvSpPr>
          <p:nvPr>
            <p:ph type="body" idx="1"/>
          </p:nvPr>
        </p:nvSpPr>
        <p:spPr>
          <a:xfrm>
            <a:off x="685491" y="4343869"/>
            <a:ext cx="5487022" cy="4114175"/>
          </a:xfrm>
          <a:prstGeom prst="rect">
            <a:avLst/>
          </a:prstGeom>
          <a:noFill/>
          <a:ln/>
        </p:spPr>
        <p:txBody>
          <a:bodyPr lIns="89786" tIns="44893" rIns="89786" bIns="44893"/>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xfrm>
            <a:off x="3884440" y="8684613"/>
            <a:ext cx="2972007" cy="457826"/>
          </a:xfrm>
          <a:prstGeom prst="rect">
            <a:avLst/>
          </a:prstGeom>
          <a:noFill/>
        </p:spPr>
        <p:txBody>
          <a:bodyPr lIns="89786" tIns="44893" rIns="89786" bIns="44893"/>
          <a:lstStyle/>
          <a:p>
            <a:fld id="{C7397078-BCA3-464F-855D-63A9B03D380B}" type="slidenum">
              <a:rPr lang="en-US" smtClean="0"/>
              <a:pPr/>
              <a:t>17</a:t>
            </a:fld>
            <a:endParaRPr lang="en-US" smtClean="0"/>
          </a:p>
        </p:txBody>
      </p:sp>
      <p:sp>
        <p:nvSpPr>
          <p:cNvPr id="11673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6740" name="Rectangle 3"/>
          <p:cNvSpPr>
            <a:spLocks noGrp="1" noChangeArrowheads="1"/>
          </p:cNvSpPr>
          <p:nvPr>
            <p:ph type="body" idx="1"/>
          </p:nvPr>
        </p:nvSpPr>
        <p:spPr>
          <a:xfrm>
            <a:off x="685491" y="4343869"/>
            <a:ext cx="5487022" cy="4114175"/>
          </a:xfrm>
          <a:prstGeom prst="rect">
            <a:avLst/>
          </a:prstGeom>
          <a:noFill/>
          <a:ln/>
        </p:spPr>
        <p:txBody>
          <a:bodyPr lIns="89786" tIns="44893" rIns="89786" bIns="44893"/>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2531"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noFill/>
          <a:ln>
            <a:solidFill>
              <a:srgbClr val="000000"/>
            </a:solidFill>
            <a:miter lim="800000"/>
            <a:headEnd/>
            <a:tailEnd/>
          </a:ln>
        </p:spPr>
      </p:sp>
      <p:sp>
        <p:nvSpPr>
          <p:cNvPr id="22531" name="Rectangle 3"/>
          <p:cNvSpPr>
            <a:spLocks noGrp="1" noChangeArrowheads="1"/>
          </p:cNvSpPr>
          <p:nvPr>
            <p:ph type="body" idx="1"/>
          </p:nvPr>
        </p:nvSpPr>
        <p:spPr bwMode="auto">
          <a:xfrm>
            <a:off x="685800" y="4343400"/>
            <a:ext cx="5486400" cy="4114800"/>
          </a:xfrm>
          <a:prstGeom prst="rect">
            <a:avLst/>
          </a:prstGeom>
          <a:noFill/>
          <a:ln>
            <a:miter lim="800000"/>
            <a:headEnd/>
            <a:tailEnd/>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83BA08C9-138C-4D90-B91B-18F40B7ADAA5}" type="slidenum">
              <a:rPr lang="en-US" smtClean="0"/>
              <a:pPr/>
              <a:t>10</a:t>
            </a:fld>
            <a:endParaRPr lang="en-US" smtClean="0"/>
          </a:p>
        </p:txBody>
      </p:sp>
      <p:sp>
        <p:nvSpPr>
          <p:cNvPr id="145411" name="Rectangle 2"/>
          <p:cNvSpPr>
            <a:spLocks noGrp="1" noRot="1" noChangeAspect="1" noChangeArrowheads="1" noTextEdit="1"/>
          </p:cNvSpPr>
          <p:nvPr>
            <p:ph type="sldImg"/>
          </p:nvPr>
        </p:nvSpPr>
        <p:spPr>
          <a:xfrm>
            <a:off x="1143000" y="685800"/>
            <a:ext cx="4572000" cy="3429000"/>
          </a:xfrm>
          <a:prstGeom prst="rect">
            <a:avLst/>
          </a:prstGeom>
          <a:ln/>
        </p:spPr>
      </p:sp>
      <p:sp>
        <p:nvSpPr>
          <p:cNvPr id="145412"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0251D8E7-CE36-4D44-9A74-7755960E67A0}" type="slidenum">
              <a:rPr lang="en-US" smtClean="0"/>
              <a:pPr/>
              <a:t>11</a:t>
            </a:fld>
            <a:endParaRPr lang="en-US" smtClean="0"/>
          </a:p>
        </p:txBody>
      </p:sp>
      <p:sp>
        <p:nvSpPr>
          <p:cNvPr id="149507" name="Rectangle 2"/>
          <p:cNvSpPr>
            <a:spLocks noGrp="1" noRot="1" noChangeAspect="1" noChangeArrowheads="1" noTextEdit="1"/>
          </p:cNvSpPr>
          <p:nvPr>
            <p:ph type="sldImg"/>
          </p:nvPr>
        </p:nvSpPr>
        <p:spPr>
          <a:xfrm>
            <a:off x="1143000" y="685800"/>
            <a:ext cx="4572000" cy="3429000"/>
          </a:xfrm>
          <a:prstGeom prst="rect">
            <a:avLst/>
          </a:prstGeom>
          <a:ln/>
        </p:spPr>
      </p:sp>
      <p:sp>
        <p:nvSpPr>
          <p:cNvPr id="149508"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0251D8E7-CE36-4D44-9A74-7755960E67A0}" type="slidenum">
              <a:rPr lang="en-US" smtClean="0"/>
              <a:pPr/>
              <a:t>12</a:t>
            </a:fld>
            <a:endParaRPr lang="en-US" smtClean="0"/>
          </a:p>
        </p:txBody>
      </p:sp>
      <p:sp>
        <p:nvSpPr>
          <p:cNvPr id="149507" name="Rectangle 2"/>
          <p:cNvSpPr>
            <a:spLocks noGrp="1" noRot="1" noChangeAspect="1" noChangeArrowheads="1" noTextEdit="1"/>
          </p:cNvSpPr>
          <p:nvPr>
            <p:ph type="sldImg"/>
          </p:nvPr>
        </p:nvSpPr>
        <p:spPr>
          <a:xfrm>
            <a:off x="1143000" y="685800"/>
            <a:ext cx="4572000" cy="3429000"/>
          </a:xfrm>
          <a:prstGeom prst="rect">
            <a:avLst/>
          </a:prstGeom>
          <a:ln/>
        </p:spPr>
      </p:sp>
      <p:sp>
        <p:nvSpPr>
          <p:cNvPr id="149508"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0251D8E7-CE36-4D44-9A74-7755960E67A0}" type="slidenum">
              <a:rPr lang="en-US" smtClean="0"/>
              <a:pPr/>
              <a:t>13</a:t>
            </a:fld>
            <a:endParaRPr lang="en-US" smtClean="0"/>
          </a:p>
        </p:txBody>
      </p:sp>
      <p:sp>
        <p:nvSpPr>
          <p:cNvPr id="149507" name="Rectangle 2"/>
          <p:cNvSpPr>
            <a:spLocks noGrp="1" noRot="1" noChangeAspect="1" noChangeArrowheads="1" noTextEdit="1"/>
          </p:cNvSpPr>
          <p:nvPr>
            <p:ph type="sldImg"/>
          </p:nvPr>
        </p:nvSpPr>
        <p:spPr>
          <a:xfrm>
            <a:off x="1143000" y="685800"/>
            <a:ext cx="4572000" cy="3429000"/>
          </a:xfrm>
          <a:prstGeom prst="rect">
            <a:avLst/>
          </a:prstGeom>
          <a:ln/>
        </p:spPr>
      </p:sp>
      <p:sp>
        <p:nvSpPr>
          <p:cNvPr id="149508"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xfrm>
            <a:off x="3884439" y="8684612"/>
            <a:ext cx="2972007" cy="457826"/>
          </a:xfrm>
          <a:prstGeom prst="rect">
            <a:avLst/>
          </a:prstGeom>
          <a:noFill/>
        </p:spPr>
        <p:txBody>
          <a:bodyPr lIns="89794" tIns="44897" rIns="89794" bIns="44897"/>
          <a:lstStyle/>
          <a:p>
            <a:fld id="{CE4BE6A4-46E6-44F9-B859-E13A0F9B4189}" type="slidenum">
              <a:rPr lang="en-US" smtClean="0"/>
              <a:pPr/>
              <a:t>14</a:t>
            </a:fld>
            <a:endParaRPr lang="en-US" smtClean="0"/>
          </a:p>
        </p:txBody>
      </p:sp>
      <p:sp>
        <p:nvSpPr>
          <p:cNvPr id="182275" name="Rectangle 2"/>
          <p:cNvSpPr>
            <a:spLocks noGrp="1" noRot="1" noChangeAspect="1" noChangeArrowheads="1" noTextEdit="1"/>
          </p:cNvSpPr>
          <p:nvPr>
            <p:ph type="sldImg"/>
          </p:nvPr>
        </p:nvSpPr>
        <p:spPr>
          <a:xfrm>
            <a:off x="1143000" y="685800"/>
            <a:ext cx="4572000" cy="3429000"/>
          </a:xfrm>
          <a:prstGeom prst="rect">
            <a:avLst/>
          </a:prstGeom>
          <a:ln/>
        </p:spPr>
      </p:sp>
      <p:sp>
        <p:nvSpPr>
          <p:cNvPr id="182276" name="Rectangle 3"/>
          <p:cNvSpPr>
            <a:spLocks noGrp="1" noChangeArrowheads="1"/>
          </p:cNvSpPr>
          <p:nvPr>
            <p:ph type="body" idx="1"/>
          </p:nvPr>
        </p:nvSpPr>
        <p:spPr>
          <a:xfrm>
            <a:off x="685490" y="4343869"/>
            <a:ext cx="5487022" cy="4114175"/>
          </a:xfrm>
          <a:prstGeom prst="rect">
            <a:avLst/>
          </a:prstGeom>
          <a:noFill/>
          <a:ln/>
        </p:spPr>
        <p:txBody>
          <a:bodyPr lIns="89794" tIns="44897" rIns="89794" bIns="44897"/>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xfrm>
            <a:off x="3884440" y="8684613"/>
            <a:ext cx="2972007" cy="457826"/>
          </a:xfrm>
          <a:prstGeom prst="rect">
            <a:avLst/>
          </a:prstGeom>
          <a:noFill/>
        </p:spPr>
        <p:txBody>
          <a:bodyPr lIns="89786" tIns="44893" rIns="89786" bIns="44893"/>
          <a:lstStyle/>
          <a:p>
            <a:fld id="{C7397078-BCA3-464F-855D-63A9B03D380B}" type="slidenum">
              <a:rPr lang="en-US" smtClean="0"/>
              <a:pPr/>
              <a:t>15</a:t>
            </a:fld>
            <a:endParaRPr lang="en-US" smtClean="0"/>
          </a:p>
        </p:txBody>
      </p:sp>
      <p:sp>
        <p:nvSpPr>
          <p:cNvPr id="116739" name="Rectangle 2"/>
          <p:cNvSpPr>
            <a:spLocks noGrp="1" noRot="1" noChangeAspect="1" noChangeArrowheads="1" noTextEdit="1"/>
          </p:cNvSpPr>
          <p:nvPr>
            <p:ph type="sldImg"/>
          </p:nvPr>
        </p:nvSpPr>
        <p:spPr>
          <a:xfrm>
            <a:off x="1143000" y="685800"/>
            <a:ext cx="4572000" cy="3429000"/>
          </a:xfrm>
          <a:prstGeom prst="rect">
            <a:avLst/>
          </a:prstGeom>
          <a:ln/>
        </p:spPr>
      </p:sp>
      <p:sp>
        <p:nvSpPr>
          <p:cNvPr id="116740" name="Rectangle 3"/>
          <p:cNvSpPr>
            <a:spLocks noGrp="1" noChangeArrowheads="1"/>
          </p:cNvSpPr>
          <p:nvPr>
            <p:ph type="body" idx="1"/>
          </p:nvPr>
        </p:nvSpPr>
        <p:spPr>
          <a:xfrm>
            <a:off x="685491" y="4343869"/>
            <a:ext cx="5487022" cy="4114175"/>
          </a:xfrm>
          <a:prstGeom prst="rect">
            <a:avLst/>
          </a:prstGeom>
          <a:noFill/>
          <a:ln/>
        </p:spPr>
        <p:txBody>
          <a:bodyPr lIns="89786" tIns="44893" rIns="89786" bIns="44893"/>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rrowheads="1"/>
          </p:cNvPicPr>
          <p:nvPr/>
        </p:nvPicPr>
        <p:blipFill>
          <a:blip r:embed="rId2" cstate="print"/>
          <a:srcRect/>
          <a:stretch>
            <a:fillRect/>
          </a:stretch>
        </p:blipFill>
        <p:spPr bwMode="auto">
          <a:xfrm>
            <a:off x="381000" y="304800"/>
            <a:ext cx="1447800" cy="822325"/>
          </a:xfrm>
          <a:prstGeom prst="rect">
            <a:avLst/>
          </a:prstGeom>
          <a:noFill/>
          <a:ln w="9525">
            <a:noFill/>
            <a:miter lim="800000"/>
            <a:headEnd/>
            <a:tailEnd/>
          </a:ln>
        </p:spPr>
      </p:pic>
      <p:sp>
        <p:nvSpPr>
          <p:cNvPr id="3074" name="Rectangle 2"/>
          <p:cNvSpPr>
            <a:spLocks noGrp="1" noChangeArrowheads="1"/>
          </p:cNvSpPr>
          <p:nvPr>
            <p:ph type="ctrTitle" sz="quarter"/>
          </p:nvPr>
        </p:nvSpPr>
        <p:spPr>
          <a:xfrm>
            <a:off x="1219200" y="1905000"/>
            <a:ext cx="7772400" cy="1143000"/>
          </a:xfrm>
        </p:spPr>
        <p:txBody>
          <a:bodyPr/>
          <a:lstStyle>
            <a:lvl1pPr>
              <a:defRPr/>
            </a:lvl1pPr>
          </a:lstStyle>
          <a:p>
            <a:r>
              <a:rPr lang="en-US"/>
              <a:t>Click to edit Master title style</a:t>
            </a:r>
          </a:p>
        </p:txBody>
      </p:sp>
      <p:sp>
        <p:nvSpPr>
          <p:cNvPr id="3075" name="Rectangle 3"/>
          <p:cNvSpPr>
            <a:spLocks noGrp="1" noChangeArrowheads="1"/>
          </p:cNvSpPr>
          <p:nvPr>
            <p:ph type="subTitle" sz="quarter" idx="1"/>
          </p:nvPr>
        </p:nvSpPr>
        <p:spPr>
          <a:xfrm>
            <a:off x="1839913"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 name="Date Placeholder 4"/>
          <p:cNvSpPr>
            <a:spLocks noGrp="1" noChangeArrowheads="1"/>
          </p:cNvSpPr>
          <p:nvPr>
            <p:ph type="dt" sz="quarter" idx="10"/>
          </p:nvPr>
        </p:nvSpPr>
        <p:spPr bwMode="auto">
          <a:xfrm>
            <a:off x="12128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defRPr sz="1400">
                <a:effectLst>
                  <a:outerShdw blurRad="38100" dist="38100" dir="2700000" algn="tl">
                    <a:srgbClr val="C0C0C0"/>
                  </a:outerShdw>
                </a:effectLst>
              </a:defRPr>
            </a:lvl1pPr>
          </a:lstStyle>
          <a:p>
            <a:pPr>
              <a:defRPr/>
            </a:pPr>
            <a:endParaRPr lang="en-US"/>
          </a:p>
        </p:txBody>
      </p:sp>
      <p:sp>
        <p:nvSpPr>
          <p:cNvPr id="6" name="Footer Placeholder 5"/>
          <p:cNvSpPr>
            <a:spLocks noGrp="1" noChangeArrowheads="1"/>
          </p:cNvSpPr>
          <p:nvPr>
            <p:ph type="ftr" sz="quarter" idx="11"/>
          </p:nvPr>
        </p:nvSpPr>
        <p:spPr bwMode="auto">
          <a:xfrm>
            <a:off x="3651250" y="6232525"/>
            <a:ext cx="28956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ctr">
              <a:defRPr sz="1400">
                <a:effectLst>
                  <a:outerShdw blurRad="38100" dist="38100" dir="2700000" algn="tl">
                    <a:srgbClr val="C0C0C0"/>
                  </a:outerShdw>
                </a:effectLst>
              </a:defRPr>
            </a:lvl1pPr>
          </a:lstStyle>
          <a:p>
            <a:pPr>
              <a:defRPr/>
            </a:pPr>
            <a:r>
              <a:rPr lang="en-US"/>
              <a:t>NE421 Nuclear Criticality Safety</a:t>
            </a:r>
          </a:p>
        </p:txBody>
      </p:sp>
      <p:sp>
        <p:nvSpPr>
          <p:cNvPr id="7" name="Slide Number Placeholder 6"/>
          <p:cNvSpPr>
            <a:spLocks noGrp="1" noChangeArrowheads="1"/>
          </p:cNvSpPr>
          <p:nvPr>
            <p:ph type="sldNum" sz="quarter" idx="12"/>
          </p:nvPr>
        </p:nvSpPr>
        <p:spPr bwMode="auto">
          <a:xfrm>
            <a:off x="7080250" y="6232525"/>
            <a:ext cx="1905000" cy="457200"/>
          </a:xfrm>
          <a:prstGeom prst="rect">
            <a:avLst/>
          </a:prstGeom>
          <a:ln>
            <a:miter lim="800000"/>
            <a:headEnd/>
            <a:tailEnd/>
          </a:ln>
        </p:spPr>
        <p:txBody>
          <a:bodyPr vert="horz" wrap="none" lIns="92075" tIns="46038" rIns="92075" bIns="46038" numCol="1" anchor="ctr" anchorCtr="0" compatLnSpc="1">
            <a:prstTxWarp prst="textNoShape">
              <a:avLst/>
            </a:prstTxWarp>
          </a:bodyPr>
          <a:lstStyle>
            <a:lvl1pPr algn="r">
              <a:defRPr sz="1400">
                <a:effectLst>
                  <a:outerShdw blurRad="38100" dist="38100" dir="2700000" algn="tl">
                    <a:srgbClr val="C0C0C0"/>
                  </a:outerShdw>
                </a:effectLst>
              </a:defRPr>
            </a:lvl1pPr>
          </a:lstStyle>
          <a:p>
            <a:pPr>
              <a:defRPr/>
            </a:pPr>
            <a:fld id="{37BE5706-A039-41BA-B4E7-4B060D7CD46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342900"/>
            <a:ext cx="2057400" cy="57531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342900"/>
            <a:ext cx="6019800" cy="57531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649413" y="0"/>
            <a:ext cx="6883400" cy="8477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92125" y="1366838"/>
            <a:ext cx="4127500" cy="232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72025" y="1366838"/>
            <a:ext cx="4129088" cy="23256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92125" y="3844925"/>
            <a:ext cx="4127500" cy="2327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772025" y="3844925"/>
            <a:ext cx="4129088" cy="23272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sz="quarter" idx="10"/>
          </p:nvPr>
        </p:nvSpPr>
        <p:spPr>
          <a:xfrm>
            <a:off x="7239000" y="0"/>
            <a:ext cx="1905000" cy="457200"/>
          </a:xfrm>
          <a:prstGeom prst="rect">
            <a:avLst/>
          </a:prstGeom>
          <a:ln/>
        </p:spPr>
        <p:txBody>
          <a:bodyPr/>
          <a:lstStyle>
            <a:lvl1pPr>
              <a:defRPr/>
            </a:lvl1pPr>
          </a:lstStyle>
          <a:p>
            <a:pPr>
              <a:defRPr/>
            </a:pPr>
            <a:fld id="{7B85703A-96AA-4968-A806-F9F9118626D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752600" y="342900"/>
            <a:ext cx="7162800" cy="1143000"/>
          </a:xfrm>
          <a:prstGeom prst="rect">
            <a:avLst/>
          </a:prstGeom>
          <a:noFill/>
          <a:ln w="9525">
            <a:noFill/>
            <a:miter lim="800000"/>
            <a:headEnd/>
            <a:tailEnd/>
          </a:ln>
          <a:effectLst>
            <a:outerShdw dist="13470" dir="2700000" algn="ctr" rotWithShape="0">
              <a:schemeClr val="bg2"/>
            </a:outerShdw>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2"/>
            <a:endParaRPr lang="en-US" smtClean="0"/>
          </a:p>
          <a:p>
            <a:pPr lvl="2"/>
            <a:endParaRPr lang="en-US" smtClean="0"/>
          </a:p>
        </p:txBody>
      </p:sp>
      <p:pic>
        <p:nvPicPr>
          <p:cNvPr id="3076" name="Picture 4"/>
          <p:cNvPicPr>
            <a:picLocks noChangeArrowheads="1"/>
          </p:cNvPicPr>
          <p:nvPr/>
        </p:nvPicPr>
        <p:blipFill>
          <a:blip r:embed="rId14" cstate="print"/>
          <a:srcRect/>
          <a:stretch>
            <a:fillRect/>
          </a:stretch>
        </p:blipFill>
        <p:spPr bwMode="auto">
          <a:xfrm>
            <a:off x="228600" y="457200"/>
            <a:ext cx="1447800" cy="8223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3"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4"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eaLnBrk="0" fontAlgn="base" hangingPunct="0">
        <a:spcBef>
          <a:spcPct val="0"/>
        </a:spcBef>
        <a:spcAft>
          <a:spcPct val="0"/>
        </a:spcAft>
        <a:defRPr sz="4400">
          <a:solidFill>
            <a:schemeClr val="tx2"/>
          </a:solidFill>
          <a:latin typeface="Times New Roman" pitchFamily="18" charset="0"/>
        </a:defRPr>
      </a:lvl6pPr>
      <a:lvl7pPr marL="914400" algn="l" rtl="0" eaLnBrk="0" fontAlgn="base" hangingPunct="0">
        <a:spcBef>
          <a:spcPct val="0"/>
        </a:spcBef>
        <a:spcAft>
          <a:spcPct val="0"/>
        </a:spcAft>
        <a:defRPr sz="4400">
          <a:solidFill>
            <a:schemeClr val="tx2"/>
          </a:solidFill>
          <a:latin typeface="Times New Roman" pitchFamily="18" charset="0"/>
        </a:defRPr>
      </a:lvl7pPr>
      <a:lvl8pPr marL="1371600" algn="l" rtl="0" eaLnBrk="0" fontAlgn="base" hangingPunct="0">
        <a:spcBef>
          <a:spcPct val="0"/>
        </a:spcBef>
        <a:spcAft>
          <a:spcPct val="0"/>
        </a:spcAft>
        <a:defRPr sz="4400">
          <a:solidFill>
            <a:schemeClr val="tx2"/>
          </a:solidFill>
          <a:latin typeface="Times New Roman" pitchFamily="18" charset="0"/>
        </a:defRPr>
      </a:lvl8pPr>
      <a:lvl9pPr marL="1828800" algn="l"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Font typeface="Wingdings" pitchFamily="2" charset="2"/>
        <a:buChar char="§"/>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Char char="•"/>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5pPr>
      <a:lvl6pPr marL="25146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6pPr>
      <a:lvl7pPr marL="29718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7pPr>
      <a:lvl8pPr marL="34290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8pPr>
      <a:lvl9pPr marL="3886200" indent="-228600" algn="l" rtl="0" eaLnBrk="0" fontAlgn="base" hangingPunct="0">
        <a:spcBef>
          <a:spcPct val="20000"/>
        </a:spcBef>
        <a:spcAft>
          <a:spcPct val="0"/>
        </a:spcAft>
        <a:buClr>
          <a:schemeClr val="hlink"/>
        </a:buClr>
        <a:buSzPct val="65000"/>
        <a:buFont typeface="Monotype Sorts" pitchFamily="2" charset="2"/>
        <a:buChar char="ä"/>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2.w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3406" y="1543503"/>
            <a:ext cx="6837108" cy="48282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Number Placeholder 6"/>
          <p:cNvSpPr>
            <a:spLocks noGrp="1"/>
          </p:cNvSpPr>
          <p:nvPr>
            <p:ph type="sldNum" sz="quarter" idx="10"/>
          </p:nvPr>
        </p:nvSpPr>
        <p:spPr>
          <a:noFill/>
        </p:spPr>
        <p:txBody>
          <a:bodyPr/>
          <a:lstStyle/>
          <a:p>
            <a:fld id="{A6D1D983-6C9E-4D21-955A-B4C7F704D134}" type="slidenum">
              <a:rPr lang="en-US" smtClean="0"/>
              <a:pPr/>
              <a:t>10</a:t>
            </a:fld>
            <a:endParaRPr lang="en-US" smtClean="0"/>
          </a:p>
        </p:txBody>
      </p:sp>
      <p:sp>
        <p:nvSpPr>
          <p:cNvPr id="1627138" name="Rectangle 2"/>
          <p:cNvSpPr>
            <a:spLocks noGrp="1" noChangeArrowheads="1"/>
          </p:cNvSpPr>
          <p:nvPr>
            <p:ph type="title" sz="quarter"/>
          </p:nvPr>
        </p:nvSpPr>
        <p:spPr>
          <a:xfrm>
            <a:off x="1852613" y="304800"/>
            <a:ext cx="6883400" cy="847725"/>
          </a:xfrm>
        </p:spPr>
        <p:txBody>
          <a:bodyPr/>
          <a:lstStyle/>
          <a:p>
            <a:pPr>
              <a:defRPr/>
            </a:pPr>
            <a:r>
              <a:rPr lang="en-US" dirty="0" smtClean="0"/>
              <a:t>MCNP6 particles (subset!)</a:t>
            </a:r>
          </a:p>
        </p:txBody>
      </p:sp>
      <p:pic>
        <p:nvPicPr>
          <p:cNvPr id="1249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1657" y="1234395"/>
            <a:ext cx="4267200" cy="511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055262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4294967295"/>
          </p:nvPr>
        </p:nvSpPr>
        <p:spPr>
          <a:xfrm>
            <a:off x="7239000" y="0"/>
            <a:ext cx="1905000" cy="457200"/>
          </a:xfrm>
          <a:prstGeom prst="rect">
            <a:avLst/>
          </a:prstGeom>
          <a:noFill/>
        </p:spPr>
        <p:txBody>
          <a:bodyPr/>
          <a:lstStyle/>
          <a:p>
            <a:fld id="{9E6B96D2-B481-4083-AF74-E0429183028D}" type="slidenum">
              <a:rPr lang="en-US" smtClean="0"/>
              <a:pPr/>
              <a:t>11</a:t>
            </a:fld>
            <a:endParaRPr lang="en-US" smtClean="0"/>
          </a:p>
        </p:txBody>
      </p:sp>
      <p:sp>
        <p:nvSpPr>
          <p:cNvPr id="1788930" name="Rectangle 2"/>
          <p:cNvSpPr>
            <a:spLocks noGrp="1" noChangeArrowheads="1"/>
          </p:cNvSpPr>
          <p:nvPr>
            <p:ph type="title"/>
          </p:nvPr>
        </p:nvSpPr>
        <p:spPr/>
        <p:txBody>
          <a:bodyPr/>
          <a:lstStyle/>
          <a:p>
            <a:pPr>
              <a:defRPr/>
            </a:pPr>
            <a:r>
              <a:rPr lang="en-US" dirty="0" smtClean="0"/>
              <a:t>Energy bins: En</a:t>
            </a:r>
          </a:p>
        </p:txBody>
      </p:sp>
      <p:sp>
        <p:nvSpPr>
          <p:cNvPr id="69636" name="Rectangle 3"/>
          <p:cNvSpPr>
            <a:spLocks noGrp="1" noChangeArrowheads="1"/>
          </p:cNvSpPr>
          <p:nvPr>
            <p:ph type="body" idx="1"/>
          </p:nvPr>
        </p:nvSpPr>
        <p:spPr/>
        <p:txBody>
          <a:bodyPr/>
          <a:lstStyle/>
          <a:p>
            <a:r>
              <a:rPr lang="en-US" sz="3200" dirty="0" smtClean="0"/>
              <a:t>Syntax: </a:t>
            </a:r>
            <a:endParaRPr lang="en-US" sz="3200" b="1" dirty="0" smtClean="0"/>
          </a:p>
          <a:p>
            <a:endParaRPr lang="en-US" sz="3200" dirty="0" smtClean="0"/>
          </a:p>
          <a:p>
            <a:endParaRPr lang="en-US" dirty="0" smtClean="0"/>
          </a:p>
          <a:p>
            <a:endParaRPr lang="en-US" sz="3200" dirty="0" smtClean="0"/>
          </a:p>
          <a:p>
            <a:r>
              <a:rPr lang="en-US" sz="3200" dirty="0" smtClean="0"/>
              <a:t>Description: Create energy UPPER ranges from LOW to HIGH</a:t>
            </a:r>
            <a:endParaRPr lang="en-US" sz="2400" dirty="0" smtClean="0"/>
          </a:p>
          <a:p>
            <a:r>
              <a:rPr lang="en-US" sz="3200" dirty="0" smtClean="0"/>
              <a:t>MCNP5 Manual Page: 3-96</a:t>
            </a:r>
          </a:p>
          <a:p>
            <a:pPr>
              <a:buFontTx/>
              <a:buNone/>
            </a:pPr>
            <a:endParaRPr lang="en-US" sz="2400" dirty="0" smtClean="0"/>
          </a:p>
        </p:txBody>
      </p:sp>
      <p:graphicFrame>
        <p:nvGraphicFramePr>
          <p:cNvPr id="120834" name="Object 4"/>
          <p:cNvGraphicFramePr>
            <a:graphicFrameLocks noChangeAspect="1"/>
          </p:cNvGraphicFramePr>
          <p:nvPr/>
        </p:nvGraphicFramePr>
        <p:xfrm>
          <a:off x="2557463" y="1989138"/>
          <a:ext cx="3035300" cy="1584325"/>
        </p:xfrm>
        <a:graphic>
          <a:graphicData uri="http://schemas.openxmlformats.org/presentationml/2006/ole">
            <mc:AlternateContent xmlns:mc="http://schemas.openxmlformats.org/markup-compatibility/2006">
              <mc:Choice xmlns:v="urn:schemas-microsoft-com:vml" Requires="v">
                <p:oleObj spid="_x0000_s121883" name="Equation" r:id="rId4" imgW="1180800" imgH="685800" progId="Equation.DSMT4">
                  <p:embed/>
                </p:oleObj>
              </mc:Choice>
              <mc:Fallback>
                <p:oleObj name="Equation" r:id="rId4" imgW="1180800" imgH="685800" progId="Equation.DSMT4">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7463" y="1989138"/>
                        <a:ext cx="3035300" cy="1584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4294967295"/>
          </p:nvPr>
        </p:nvSpPr>
        <p:spPr>
          <a:xfrm>
            <a:off x="7239000" y="0"/>
            <a:ext cx="1905000" cy="457200"/>
          </a:xfrm>
          <a:prstGeom prst="rect">
            <a:avLst/>
          </a:prstGeom>
          <a:noFill/>
        </p:spPr>
        <p:txBody>
          <a:bodyPr/>
          <a:lstStyle/>
          <a:p>
            <a:fld id="{9E6B96D2-B481-4083-AF74-E0429183028D}" type="slidenum">
              <a:rPr lang="en-US" smtClean="0"/>
              <a:pPr/>
              <a:t>12</a:t>
            </a:fld>
            <a:endParaRPr lang="en-US" smtClean="0"/>
          </a:p>
        </p:txBody>
      </p:sp>
      <p:sp>
        <p:nvSpPr>
          <p:cNvPr id="1788930" name="Rectangle 2"/>
          <p:cNvSpPr>
            <a:spLocks noGrp="1" noChangeArrowheads="1"/>
          </p:cNvSpPr>
          <p:nvPr>
            <p:ph type="title"/>
          </p:nvPr>
        </p:nvSpPr>
        <p:spPr/>
        <p:txBody>
          <a:bodyPr/>
          <a:lstStyle/>
          <a:p>
            <a:pPr>
              <a:defRPr/>
            </a:pPr>
            <a:r>
              <a:rPr lang="en-US" sz="3600" dirty="0" err="1" smtClean="0"/>
              <a:t>VisEd</a:t>
            </a:r>
            <a:r>
              <a:rPr lang="en-US" sz="3600" dirty="0" smtClean="0"/>
              <a:t> skill: Plotting source points</a:t>
            </a:r>
          </a:p>
        </p:txBody>
      </p:sp>
      <p:sp>
        <p:nvSpPr>
          <p:cNvPr id="69636" name="Rectangle 3"/>
          <p:cNvSpPr>
            <a:spLocks noGrp="1" noChangeArrowheads="1"/>
          </p:cNvSpPr>
          <p:nvPr>
            <p:ph type="body" idx="1"/>
          </p:nvPr>
        </p:nvSpPr>
        <p:spPr>
          <a:xfrm>
            <a:off x="569685" y="1661886"/>
            <a:ext cx="7772400" cy="4114800"/>
          </a:xfrm>
        </p:spPr>
        <p:txBody>
          <a:bodyPr/>
          <a:lstStyle/>
          <a:p>
            <a:r>
              <a:rPr lang="en-US" sz="1800" dirty="0" smtClean="0"/>
              <a:t>Create the input file</a:t>
            </a:r>
          </a:p>
          <a:p>
            <a:r>
              <a:rPr lang="en-US" sz="1800" dirty="0" smtClean="0"/>
              <a:t>Open </a:t>
            </a:r>
            <a:r>
              <a:rPr lang="en-US" sz="1800" dirty="0" err="1" smtClean="0"/>
              <a:t>VisEd</a:t>
            </a:r>
            <a:r>
              <a:rPr lang="en-US" sz="1800" dirty="0" smtClean="0"/>
              <a:t> to view the geometry</a:t>
            </a:r>
          </a:p>
          <a:p>
            <a:pPr lvl="1"/>
            <a:r>
              <a:rPr lang="en-US" sz="1800" dirty="0" smtClean="0"/>
              <a:t>Zoom in or out/translate axis as desired to give you the view you want</a:t>
            </a:r>
          </a:p>
          <a:p>
            <a:pPr lvl="1"/>
            <a:r>
              <a:rPr lang="en-US" sz="1800" dirty="0" smtClean="0"/>
              <a:t>Click anywhere inside the view you want to source particles to appear in</a:t>
            </a:r>
          </a:p>
          <a:p>
            <a:r>
              <a:rPr lang="en-US" sz="1800" dirty="0" smtClean="0"/>
              <a:t>Under the main toolbar “Particle display” choose “Plot Particle Tracks” </a:t>
            </a:r>
          </a:p>
          <a:p>
            <a:pPr lvl="1"/>
            <a:r>
              <a:rPr lang="en-US" sz="1800" dirty="0" smtClean="0"/>
              <a:t>A window of choices will pop up</a:t>
            </a:r>
          </a:p>
          <a:p>
            <a:pPr lvl="1"/>
            <a:r>
              <a:rPr lang="en-US" sz="1800" dirty="0" smtClean="0"/>
              <a:t>Move the new popup window out of the way, if you want</a:t>
            </a:r>
          </a:p>
          <a:p>
            <a:pPr lvl="1"/>
            <a:r>
              <a:rPr lang="en-US" sz="1800" dirty="0" smtClean="0"/>
              <a:t>Choose:</a:t>
            </a:r>
          </a:p>
          <a:p>
            <a:pPr lvl="2"/>
            <a:r>
              <a:rPr lang="en-US" sz="1800" dirty="0" smtClean="0"/>
              <a:t>Number of particles to plot: Play with this to get the density of particles you want</a:t>
            </a:r>
          </a:p>
          <a:p>
            <a:pPr lvl="2"/>
            <a:r>
              <a:rPr lang="en-US" sz="1800" dirty="0" smtClean="0"/>
              <a:t>Distance from plot plane: This is how far off the plane the particle can be (into or out of the screen) and still be plotted</a:t>
            </a:r>
          </a:p>
          <a:p>
            <a:pPr lvl="2"/>
            <a:r>
              <a:rPr lang="en-US" sz="1800" dirty="0" smtClean="0"/>
              <a:t>Display: Source (For this exercise only.  You can make other choices to see collisions, etc.)</a:t>
            </a:r>
          </a:p>
          <a:p>
            <a:pPr lvl="1"/>
            <a:r>
              <a:rPr lang="en-US" sz="1800" dirty="0" smtClean="0"/>
              <a:t>Click on “</a:t>
            </a:r>
            <a:r>
              <a:rPr lang="en-US" sz="1800" dirty="0" err="1" smtClean="0"/>
              <a:t>Plot_Source</a:t>
            </a:r>
            <a:r>
              <a:rPr lang="en-US" sz="1800" dirty="0" smtClean="0"/>
              <a:t>” on popup toolbar</a:t>
            </a:r>
          </a:p>
          <a:p>
            <a:pPr lvl="1"/>
            <a:r>
              <a:rPr lang="en-US" sz="1800" dirty="0" smtClean="0"/>
              <a:t>Example: EX3A</a:t>
            </a:r>
          </a:p>
        </p:txBody>
      </p:sp>
    </p:spTree>
    <p:extLst>
      <p:ext uri="{BB962C8B-B14F-4D97-AF65-F5344CB8AC3E}">
        <p14:creationId xmlns:p14="http://schemas.microsoft.com/office/powerpoint/2010/main" val="13217444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Number Placeholder 3"/>
          <p:cNvSpPr>
            <a:spLocks noGrp="1"/>
          </p:cNvSpPr>
          <p:nvPr>
            <p:ph type="sldNum" sz="quarter" idx="4294967295"/>
          </p:nvPr>
        </p:nvSpPr>
        <p:spPr>
          <a:xfrm>
            <a:off x="7239000" y="0"/>
            <a:ext cx="1905000" cy="457200"/>
          </a:xfrm>
          <a:prstGeom prst="rect">
            <a:avLst/>
          </a:prstGeom>
          <a:noFill/>
        </p:spPr>
        <p:txBody>
          <a:bodyPr/>
          <a:lstStyle/>
          <a:p>
            <a:fld id="{9E6B96D2-B481-4083-AF74-E0429183028D}" type="slidenum">
              <a:rPr lang="en-US" smtClean="0"/>
              <a:pPr/>
              <a:t>13</a:t>
            </a:fld>
            <a:endParaRPr lang="en-US" smtClean="0"/>
          </a:p>
        </p:txBody>
      </p:sp>
      <p:sp>
        <p:nvSpPr>
          <p:cNvPr id="1788930" name="Rectangle 2"/>
          <p:cNvSpPr>
            <a:spLocks noGrp="1" noChangeArrowheads="1"/>
          </p:cNvSpPr>
          <p:nvPr>
            <p:ph type="title"/>
          </p:nvPr>
        </p:nvSpPr>
        <p:spPr/>
        <p:txBody>
          <a:bodyPr/>
          <a:lstStyle/>
          <a:p>
            <a:pPr>
              <a:defRPr/>
            </a:pPr>
            <a:r>
              <a:rPr lang="en-US" sz="3600" dirty="0" err="1" smtClean="0"/>
              <a:t>VisEd</a:t>
            </a:r>
            <a:r>
              <a:rPr lang="en-US" sz="3600" dirty="0" smtClean="0"/>
              <a:t> skill: Plotting cross sections</a:t>
            </a:r>
          </a:p>
        </p:txBody>
      </p:sp>
      <p:sp>
        <p:nvSpPr>
          <p:cNvPr id="69636" name="Rectangle 3"/>
          <p:cNvSpPr>
            <a:spLocks noGrp="1" noChangeArrowheads="1"/>
          </p:cNvSpPr>
          <p:nvPr>
            <p:ph type="body" idx="1"/>
          </p:nvPr>
        </p:nvSpPr>
        <p:spPr>
          <a:xfrm>
            <a:off x="526142" y="1270000"/>
            <a:ext cx="7772400" cy="4114800"/>
          </a:xfrm>
        </p:spPr>
        <p:txBody>
          <a:bodyPr/>
          <a:lstStyle/>
          <a:p>
            <a:r>
              <a:rPr lang="en-US" sz="1600" dirty="0" smtClean="0"/>
              <a:t>Create input file</a:t>
            </a:r>
          </a:p>
          <a:p>
            <a:r>
              <a:rPr lang="en-US" sz="1600" dirty="0" smtClean="0"/>
              <a:t>Open </a:t>
            </a:r>
            <a:r>
              <a:rPr lang="en-US" sz="1600" dirty="0" err="1" smtClean="0"/>
              <a:t>VisEd</a:t>
            </a:r>
            <a:endParaRPr lang="en-US" sz="1600" dirty="0" smtClean="0"/>
          </a:p>
          <a:p>
            <a:r>
              <a:rPr lang="en-US" sz="1600" dirty="0" smtClean="0"/>
              <a:t>Click toolbar “Cross Section Plots”</a:t>
            </a:r>
          </a:p>
          <a:p>
            <a:pPr lvl="1"/>
            <a:r>
              <a:rPr lang="en-US" sz="1600" dirty="0" smtClean="0"/>
              <a:t>A popup window will appear</a:t>
            </a:r>
          </a:p>
          <a:p>
            <a:r>
              <a:rPr lang="en-US" sz="1600" dirty="0" smtClean="0"/>
              <a:t>Click “</a:t>
            </a:r>
            <a:r>
              <a:rPr lang="en-US" sz="1600" dirty="0" err="1" smtClean="0"/>
              <a:t>Read_Cross_Sections</a:t>
            </a:r>
            <a:r>
              <a:rPr lang="en-US" sz="1600" dirty="0" smtClean="0"/>
              <a:t>” from popup toolbar</a:t>
            </a:r>
          </a:p>
          <a:p>
            <a:r>
              <a:rPr lang="en-US" sz="1600" dirty="0" smtClean="0"/>
              <a:t>Beside “Nuclide” (you could also plot material cross sections using “Material”):</a:t>
            </a:r>
          </a:p>
          <a:p>
            <a:pPr lvl="1"/>
            <a:r>
              <a:rPr lang="en-US" sz="1600" dirty="0" smtClean="0"/>
              <a:t>Enter a number in the box and press “Plot”</a:t>
            </a:r>
          </a:p>
          <a:p>
            <a:pPr lvl="1"/>
            <a:r>
              <a:rPr lang="en-US" sz="1600" dirty="0" smtClean="0"/>
              <a:t>It will NOT plot anything, but the error message will tell you which “</a:t>
            </a:r>
            <a:r>
              <a:rPr lang="en-US" sz="1600" dirty="0" err="1"/>
              <a:t>z</a:t>
            </a:r>
            <a:r>
              <a:rPr lang="en-US" sz="1600" dirty="0" err="1" smtClean="0"/>
              <a:t>aids</a:t>
            </a:r>
            <a:r>
              <a:rPr lang="en-US" sz="1600" dirty="0" smtClean="0"/>
              <a:t>” it knows about</a:t>
            </a:r>
          </a:p>
          <a:p>
            <a:pPr lvl="1"/>
            <a:r>
              <a:rPr lang="en-US" sz="1600" dirty="0" smtClean="0"/>
              <a:t>Pick the one you want and type it into the box (including any suffix, e.g., “.70c”)</a:t>
            </a:r>
          </a:p>
          <a:p>
            <a:r>
              <a:rPr lang="en-US" sz="1600" dirty="0" smtClean="0"/>
              <a:t>From the pull-down menu that is under the “Nuclide” box (it probably says “1 Total (N)” in it) and pick the reaction you want it to plot</a:t>
            </a:r>
          </a:p>
          <a:p>
            <a:pPr lvl="1"/>
            <a:r>
              <a:rPr lang="en-US" sz="1600" dirty="0" smtClean="0"/>
              <a:t>Absorption is way down the list at 101</a:t>
            </a:r>
          </a:p>
          <a:p>
            <a:pPr lvl="1"/>
            <a:r>
              <a:rPr lang="en-US" sz="1600" dirty="0" smtClean="0"/>
              <a:t>Photon cross sections start at 501</a:t>
            </a:r>
          </a:p>
          <a:p>
            <a:pPr lvl="1"/>
            <a:r>
              <a:rPr lang="en-US" sz="1600" dirty="0" smtClean="0"/>
              <a:t>The inelastic neutron cross sections start at 51</a:t>
            </a:r>
          </a:p>
          <a:p>
            <a:r>
              <a:rPr lang="en-US" sz="1600" dirty="0" smtClean="0"/>
              <a:t>Press “Plot” again.  It will show up in the active window  </a:t>
            </a:r>
          </a:p>
          <a:p>
            <a:r>
              <a:rPr lang="en-US" sz="1600" dirty="0" smtClean="0"/>
              <a:t>Example: EX4A</a:t>
            </a:r>
          </a:p>
        </p:txBody>
      </p:sp>
    </p:spTree>
    <p:extLst>
      <p:ext uri="{BB962C8B-B14F-4D97-AF65-F5344CB8AC3E}">
        <p14:creationId xmlns:p14="http://schemas.microsoft.com/office/powerpoint/2010/main" val="42208152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Number Placeholder 3"/>
          <p:cNvSpPr>
            <a:spLocks noGrp="1"/>
          </p:cNvSpPr>
          <p:nvPr>
            <p:ph type="sldNum" sz="quarter" idx="4294967295"/>
          </p:nvPr>
        </p:nvSpPr>
        <p:spPr>
          <a:xfrm>
            <a:off x="7239000" y="0"/>
            <a:ext cx="1905000" cy="457200"/>
          </a:xfrm>
          <a:prstGeom prst="rect">
            <a:avLst/>
          </a:prstGeom>
          <a:noFill/>
        </p:spPr>
        <p:txBody>
          <a:bodyPr/>
          <a:lstStyle/>
          <a:p>
            <a:fld id="{DD106DEA-A92A-48B3-ADCC-FAD287EFF9FE}" type="slidenum">
              <a:rPr lang="en-US" smtClean="0"/>
              <a:pPr/>
              <a:t>14</a:t>
            </a:fld>
            <a:endParaRPr lang="en-US" smtClean="0"/>
          </a:p>
        </p:txBody>
      </p:sp>
      <p:sp>
        <p:nvSpPr>
          <p:cNvPr id="1756162" name="Rectangle 2"/>
          <p:cNvSpPr>
            <a:spLocks noGrp="1" noChangeArrowheads="1"/>
          </p:cNvSpPr>
          <p:nvPr>
            <p:ph type="title"/>
          </p:nvPr>
        </p:nvSpPr>
        <p:spPr/>
        <p:txBody>
          <a:bodyPr/>
          <a:lstStyle/>
          <a:p>
            <a:pPr>
              <a:defRPr/>
            </a:pPr>
            <a:r>
              <a:rPr lang="en-US" dirty="0" smtClean="0"/>
              <a:t>Set up a Mesh Tally</a:t>
            </a:r>
          </a:p>
        </p:txBody>
      </p:sp>
      <p:sp>
        <p:nvSpPr>
          <p:cNvPr id="92164" name="Rectangle 3"/>
          <p:cNvSpPr>
            <a:spLocks noGrp="1" noChangeArrowheads="1"/>
          </p:cNvSpPr>
          <p:nvPr>
            <p:ph type="body" idx="1"/>
          </p:nvPr>
        </p:nvSpPr>
        <p:spPr>
          <a:xfrm>
            <a:off x="492125" y="1143000"/>
            <a:ext cx="8651875" cy="5715000"/>
          </a:xfrm>
        </p:spPr>
        <p:txBody>
          <a:bodyPr/>
          <a:lstStyle/>
          <a:p>
            <a:pPr marL="533400" indent="-533400"/>
            <a:endParaRPr lang="en-US" sz="2400" dirty="0" smtClean="0"/>
          </a:p>
          <a:p>
            <a:pPr marL="533400" lvl="1" indent="-533400"/>
            <a:r>
              <a:rPr lang="en-US" sz="2000" dirty="0"/>
              <a:t>This is a mesh of rectangles (you can also do a cylindrical mesh) that the answer will be collected on.</a:t>
            </a:r>
          </a:p>
          <a:p>
            <a:pPr marL="533400" indent="-533400"/>
            <a:r>
              <a:rPr lang="en-US" sz="2400" dirty="0" smtClean="0"/>
              <a:t>This uses the FMESH card, with the following syntax:</a:t>
            </a:r>
          </a:p>
          <a:p>
            <a:pPr marL="533400" indent="-533400"/>
            <a:endParaRPr lang="en-US" sz="2400" dirty="0" smtClean="0"/>
          </a:p>
          <a:p>
            <a:pPr marL="533400" indent="-533400">
              <a:buFontTx/>
              <a:buNone/>
            </a:pPr>
            <a:r>
              <a:rPr lang="en-US" sz="2400" dirty="0" smtClean="0">
                <a:latin typeface="Courier New" pitchFamily="49" charset="0"/>
              </a:rPr>
              <a:t>	</a:t>
            </a:r>
            <a:r>
              <a:rPr lang="en-US" sz="2400" b="1" dirty="0" smtClean="0">
                <a:latin typeface="Courier New" pitchFamily="49" charset="0"/>
              </a:rPr>
              <a:t>FMESHx4:n ORIGIN x0 y0 z0 IMESH x1 IINTS </a:t>
            </a:r>
            <a:r>
              <a:rPr lang="en-US" sz="2400" b="1" dirty="0" err="1" smtClean="0">
                <a:latin typeface="Courier New" pitchFamily="49" charset="0"/>
              </a:rPr>
              <a:t>nx</a:t>
            </a:r>
            <a:endParaRPr lang="en-US" sz="2400" b="1" dirty="0" smtClean="0">
              <a:latin typeface="Courier New" pitchFamily="49" charset="0"/>
            </a:endParaRPr>
          </a:p>
          <a:p>
            <a:pPr marL="533400" indent="-533400">
              <a:buFontTx/>
              <a:buNone/>
            </a:pPr>
            <a:r>
              <a:rPr lang="en-US" sz="2400" b="1" dirty="0" smtClean="0">
                <a:latin typeface="Courier New" pitchFamily="49" charset="0"/>
              </a:rPr>
              <a:t>         JMESH y1 JINTS </a:t>
            </a:r>
            <a:r>
              <a:rPr lang="en-US" sz="2400" b="1" dirty="0" err="1" smtClean="0">
                <a:latin typeface="Courier New" pitchFamily="49" charset="0"/>
              </a:rPr>
              <a:t>ny</a:t>
            </a:r>
            <a:r>
              <a:rPr lang="en-US" sz="2400" b="1" dirty="0" smtClean="0">
                <a:latin typeface="Courier New" pitchFamily="49" charset="0"/>
              </a:rPr>
              <a:t> KMESH z1 KINTS </a:t>
            </a:r>
            <a:r>
              <a:rPr lang="en-US" sz="2400" b="1" dirty="0" err="1" smtClean="0">
                <a:latin typeface="Courier New" pitchFamily="49" charset="0"/>
              </a:rPr>
              <a:t>nz</a:t>
            </a:r>
            <a:endParaRPr lang="en-US" sz="2400" b="1" dirty="0" smtClean="0">
              <a:latin typeface="Courier New" pitchFamily="49" charset="0"/>
            </a:endParaRPr>
          </a:p>
          <a:p>
            <a:pPr marL="533400" indent="-533400">
              <a:buFontTx/>
              <a:buNone/>
            </a:pPr>
            <a:r>
              <a:rPr lang="en-US" sz="2400" b="1" dirty="0" smtClean="0">
                <a:latin typeface="Courier New" pitchFamily="49" charset="0"/>
              </a:rPr>
              <a:t> 	      OUT </a:t>
            </a:r>
            <a:r>
              <a:rPr lang="en-US" sz="2400" b="1" dirty="0" err="1" smtClean="0">
                <a:latin typeface="Courier New" pitchFamily="49" charset="0"/>
              </a:rPr>
              <a:t>ij</a:t>
            </a:r>
            <a:endParaRPr lang="en-US" sz="2400" b="1" dirty="0" smtClean="0">
              <a:latin typeface="Courier New" pitchFamily="49" charset="0"/>
            </a:endParaRPr>
          </a:p>
          <a:p>
            <a:pPr marL="533400" indent="-533400">
              <a:buFontTx/>
              <a:buNone/>
            </a:pPr>
            <a:r>
              <a:rPr lang="en-US" sz="2400" dirty="0" smtClean="0"/>
              <a:t>where:</a:t>
            </a:r>
          </a:p>
          <a:p>
            <a:pPr marL="1295400" lvl="2" indent="-381000">
              <a:buFontTx/>
              <a:buNone/>
            </a:pPr>
            <a:r>
              <a:rPr lang="en-US" sz="1800" dirty="0" smtClean="0"/>
              <a:t>(x0,y0,z0) is the lower left corner of the mesh</a:t>
            </a:r>
          </a:p>
          <a:p>
            <a:pPr marL="1295400" lvl="2" indent="-381000">
              <a:buFontTx/>
              <a:buNone/>
            </a:pPr>
            <a:r>
              <a:rPr lang="en-US" sz="1800" dirty="0" smtClean="0"/>
              <a:t>(x1,y1,z1) is the upper right corner of the mesh</a:t>
            </a:r>
          </a:p>
          <a:p>
            <a:pPr marL="1295400" lvl="2" indent="-381000">
              <a:buFontTx/>
              <a:buNone/>
            </a:pPr>
            <a:r>
              <a:rPr lang="en-US" sz="1800" dirty="0" err="1" smtClean="0"/>
              <a:t>nx,ny,nz</a:t>
            </a:r>
            <a:r>
              <a:rPr lang="en-US" sz="1800" dirty="0" smtClean="0"/>
              <a:t>  tell how many divisions there are in the mesh in the 3 dimensions</a:t>
            </a:r>
          </a:p>
          <a:p>
            <a:pPr marL="1295400" lvl="2" indent="-381000">
              <a:buFontTx/>
              <a:buNone/>
            </a:pPr>
            <a:r>
              <a:rPr lang="en-US" sz="1800" dirty="0" smtClean="0"/>
              <a:t>OUT </a:t>
            </a:r>
            <a:r>
              <a:rPr lang="en-US" sz="1800" dirty="0" err="1" smtClean="0"/>
              <a:t>ij</a:t>
            </a:r>
            <a:r>
              <a:rPr lang="en-US" sz="1800" dirty="0" smtClean="0"/>
              <a:t> indicates that you want an (x,y) grid of points (for each z level)</a:t>
            </a:r>
          </a:p>
          <a:p>
            <a:pPr marL="1295400" lvl="2" indent="-381000">
              <a:buFontTx/>
              <a:buNone/>
            </a:pPr>
            <a:r>
              <a:rPr lang="en-US" sz="1800" dirty="0"/>
              <a:t> </a:t>
            </a:r>
            <a:r>
              <a:rPr lang="en-US" sz="1800" dirty="0" smtClean="0"/>
              <a:t>      (You can use other combinations (e.g., </a:t>
            </a:r>
            <a:r>
              <a:rPr lang="en-US" sz="1800" dirty="0" err="1" smtClean="0"/>
              <a:t>jk</a:t>
            </a:r>
            <a:r>
              <a:rPr lang="en-US" sz="1800" dirty="0" smtClean="0"/>
              <a:t> would give you a (</a:t>
            </a:r>
            <a:r>
              <a:rPr lang="en-US" sz="1800" dirty="0" err="1" smtClean="0"/>
              <a:t>y,z</a:t>
            </a:r>
            <a:r>
              <a:rPr lang="en-US" sz="1800" dirty="0" smtClean="0"/>
              <a:t>) grid for each x level)</a:t>
            </a:r>
          </a:p>
          <a:p>
            <a:pPr marL="1295400" lvl="2" indent="-381000">
              <a:buFontTx/>
              <a:buNone/>
            </a:pPr>
            <a:endParaRPr lang="en-US" sz="1800" dirty="0" smtClean="0"/>
          </a:p>
        </p:txBody>
      </p:sp>
    </p:spTree>
    <p:extLst>
      <p:ext uri="{BB962C8B-B14F-4D97-AF65-F5344CB8AC3E}">
        <p14:creationId xmlns:p14="http://schemas.microsoft.com/office/powerpoint/2010/main" val="202938702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6"/>
          <p:cNvSpPr>
            <a:spLocks noGrp="1"/>
          </p:cNvSpPr>
          <p:nvPr>
            <p:ph type="sldNum" sz="quarter" idx="10"/>
          </p:nvPr>
        </p:nvSpPr>
        <p:spPr>
          <a:noFill/>
        </p:spPr>
        <p:txBody>
          <a:bodyPr/>
          <a:lstStyle/>
          <a:p>
            <a:fld id="{E5C72FAD-948B-48FC-BB1E-8B24E27BFEB0}" type="slidenum">
              <a:rPr lang="en-US" smtClean="0"/>
              <a:pPr/>
              <a:t>15</a:t>
            </a:fld>
            <a:endParaRPr lang="en-US" smtClean="0"/>
          </a:p>
        </p:txBody>
      </p:sp>
      <p:sp>
        <p:nvSpPr>
          <p:cNvPr id="6" name="Rectangle 2"/>
          <p:cNvSpPr>
            <a:spLocks noGrp="1" noChangeArrowheads="1"/>
          </p:cNvSpPr>
          <p:nvPr>
            <p:ph type="title"/>
          </p:nvPr>
        </p:nvSpPr>
        <p:spPr>
          <a:xfrm>
            <a:off x="1752600" y="342900"/>
            <a:ext cx="7162800" cy="1143000"/>
          </a:xfrm>
        </p:spPr>
        <p:txBody>
          <a:bodyPr/>
          <a:lstStyle/>
          <a:p>
            <a:pPr lvl="1">
              <a:defRPr/>
            </a:pPr>
            <a:r>
              <a:rPr lang="en-US" dirty="0" smtClean="0"/>
              <a:t>HW 5.1</a:t>
            </a:r>
            <a:endParaRPr lang="en-US" sz="2400" dirty="0" smtClean="0"/>
          </a:p>
        </p:txBody>
      </p:sp>
      <p:sp>
        <p:nvSpPr>
          <p:cNvPr id="8" name="Rectangle 3"/>
          <p:cNvSpPr txBox="1">
            <a:spLocks noChangeArrowheads="1"/>
          </p:cNvSpPr>
          <p:nvPr/>
        </p:nvSpPr>
        <p:spPr bwMode="auto">
          <a:xfrm>
            <a:off x="552450" y="139065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r>
              <a:rPr lang="en-US" dirty="0" smtClean="0"/>
              <a:t>For each of the four sources in problem </a:t>
            </a:r>
            <a:r>
              <a:rPr lang="en-US" smtClean="0"/>
              <a:t>HW </a:t>
            </a:r>
            <a:r>
              <a:rPr lang="en-US" smtClean="0"/>
              <a:t>4.3 </a:t>
            </a:r>
            <a:r>
              <a:rPr lang="en-US" dirty="0" smtClean="0"/>
              <a:t>problem (the original cuboid + the three bulleted approximations) create the source in MCNP—with the origin at the center of the original cuboid—and compute the fluxes at the point (250,0,0) using an F5 tally (no material in the problem).</a:t>
            </a:r>
          </a:p>
          <a:p>
            <a:endParaRPr kumimoji="0" lang="en-US" b="0" i="0" u="none" strike="noStrike" kern="0" cap="none" spc="0" normalizeH="0" baseline="0" noProof="0" dirty="0">
              <a:ln>
                <a:noFill/>
              </a:ln>
              <a:solidFill>
                <a:schemeClr val="tx1"/>
              </a:solidFill>
              <a:effectLst>
                <a:outerShdw blurRad="38100" dist="38100" dir="2700000" algn="tl">
                  <a:srgbClr val="C0C0C0"/>
                </a:outerShdw>
              </a:effectLst>
              <a:uLnTx/>
              <a:uFillTx/>
              <a:latin typeface="+mn-lt"/>
              <a:ea typeface="+mn-ea"/>
              <a:cs typeface="+mn-cs"/>
            </a:endParaRPr>
          </a:p>
          <a:p>
            <a:r>
              <a:rPr lang="en-US" dirty="0"/>
              <a:t>For each of </a:t>
            </a:r>
            <a:r>
              <a:rPr lang="en-US" dirty="0" smtClean="0"/>
              <a:t>these, also produce a flux tally and create an (</a:t>
            </a:r>
            <a:r>
              <a:rPr lang="en-US" dirty="0" err="1" smtClean="0"/>
              <a:t>x,y</a:t>
            </a:r>
            <a:r>
              <a:rPr lang="en-US" dirty="0" smtClean="0"/>
              <a:t>) plot, using:</a:t>
            </a:r>
          </a:p>
          <a:p>
            <a:pPr marL="342900" indent="-342900">
              <a:buFont typeface="Arial" panose="020B0604020202020204" pitchFamily="34" charset="0"/>
              <a:buChar char="•"/>
            </a:pPr>
            <a:r>
              <a:rPr lang="en-US" dirty="0" smtClean="0"/>
              <a:t> x (-200,200)  with 40 divisions</a:t>
            </a:r>
          </a:p>
          <a:p>
            <a:pPr marL="342900" indent="-342900">
              <a:buFont typeface="Arial" panose="020B0604020202020204" pitchFamily="34" charset="0"/>
              <a:buChar char="•"/>
            </a:pPr>
            <a:r>
              <a:rPr lang="en-US" dirty="0" smtClean="0"/>
              <a:t> y (-200,200) with 40 divisions</a:t>
            </a:r>
          </a:p>
          <a:p>
            <a:pPr marL="342900" indent="-342900">
              <a:buFont typeface="Arial" panose="020B0604020202020204" pitchFamily="34" charset="0"/>
              <a:buChar char="•"/>
            </a:pPr>
            <a:r>
              <a:rPr lang="en-US" dirty="0" smtClean="0"/>
              <a:t> z (-5,5) </a:t>
            </a:r>
            <a:r>
              <a:rPr lang="en-US" dirty="0"/>
              <a:t>with </a:t>
            </a:r>
            <a:r>
              <a:rPr lang="en-US" dirty="0" smtClean="0"/>
              <a:t>1 divisions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65022842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6"/>
          <p:cNvSpPr>
            <a:spLocks noGrp="1"/>
          </p:cNvSpPr>
          <p:nvPr>
            <p:ph type="sldNum" sz="quarter" idx="10"/>
          </p:nvPr>
        </p:nvSpPr>
        <p:spPr>
          <a:noFill/>
        </p:spPr>
        <p:txBody>
          <a:bodyPr/>
          <a:lstStyle/>
          <a:p>
            <a:fld id="{E5C72FAD-948B-48FC-BB1E-8B24E27BFEB0}" type="slidenum">
              <a:rPr lang="en-US" smtClean="0"/>
              <a:pPr/>
              <a:t>16</a:t>
            </a:fld>
            <a:endParaRPr lang="en-US" smtClean="0"/>
          </a:p>
        </p:txBody>
      </p:sp>
      <p:sp>
        <p:nvSpPr>
          <p:cNvPr id="6" name="Rectangle 2"/>
          <p:cNvSpPr>
            <a:spLocks noGrp="1" noChangeArrowheads="1"/>
          </p:cNvSpPr>
          <p:nvPr>
            <p:ph type="title"/>
          </p:nvPr>
        </p:nvSpPr>
        <p:spPr>
          <a:xfrm>
            <a:off x="1752600" y="342900"/>
            <a:ext cx="7162800" cy="1143000"/>
          </a:xfrm>
        </p:spPr>
        <p:txBody>
          <a:bodyPr/>
          <a:lstStyle/>
          <a:p>
            <a:pPr lvl="1">
              <a:defRPr/>
            </a:pPr>
            <a:r>
              <a:rPr lang="en-US" dirty="0" smtClean="0"/>
              <a:t>HW 5.2</a:t>
            </a:r>
            <a:endParaRPr lang="en-US" sz="2400" dirty="0" smtClean="0"/>
          </a:p>
        </p:txBody>
      </p:sp>
      <p:sp>
        <p:nvSpPr>
          <p:cNvPr id="8" name="Rectangle 3"/>
          <p:cNvSpPr txBox="1">
            <a:spLocks noChangeArrowheads="1"/>
          </p:cNvSpPr>
          <p:nvPr/>
        </p:nvSpPr>
        <p:spPr bwMode="auto">
          <a:xfrm>
            <a:off x="552450" y="139065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Char char="§"/>
              <a:tabLst/>
              <a:defRPr/>
            </a:pPr>
            <a:r>
              <a:rPr kumimoji="0" lang="en-US" sz="2800" b="0" i="0" u="none" strike="noStrike" kern="0" cap="none" spc="0" normalizeH="0" baseline="0" noProof="0" dirty="0" smtClean="0">
                <a:ln>
                  <a:noFill/>
                </a:ln>
                <a:solidFill>
                  <a:schemeClr val="tx1"/>
                </a:solidFill>
                <a:uLnTx/>
                <a:uFillTx/>
                <a:latin typeface="Arial" pitchFamily="34" charset="0"/>
                <a:cs typeface="Arial" pitchFamily="34" charset="0"/>
              </a:rPr>
              <a:t>Use Table 3.6 to find the range of a 20 MeV proton in Al. Check it with Figure</a:t>
            </a:r>
            <a:r>
              <a:rPr kumimoji="0" lang="en-US" sz="2800" b="0" i="0" u="none" strike="noStrike" kern="0" cap="none" spc="0" normalizeH="0" noProof="0" dirty="0" smtClean="0">
                <a:ln>
                  <a:noFill/>
                </a:ln>
                <a:solidFill>
                  <a:schemeClr val="tx1"/>
                </a:solidFill>
                <a:uLnTx/>
                <a:uFillTx/>
                <a:latin typeface="Arial" pitchFamily="34" charset="0"/>
                <a:cs typeface="Arial" pitchFamily="34" charset="0"/>
              </a:rPr>
              <a:t> 3.15.</a:t>
            </a:r>
          </a:p>
          <a:p>
            <a:pPr marL="342900" lvl="0" indent="-342900">
              <a:spcBef>
                <a:spcPct val="20000"/>
              </a:spcBef>
              <a:buClr>
                <a:schemeClr val="hlink"/>
              </a:buClr>
              <a:buSzPct val="75000"/>
              <a:buFont typeface="Wingdings" pitchFamily="2" charset="2"/>
              <a:buChar char="§"/>
              <a:defRPr/>
            </a:pPr>
            <a:r>
              <a:rPr lang="en-US" sz="2800" kern="0" dirty="0">
                <a:latin typeface="Arial" pitchFamily="34" charset="0"/>
                <a:cs typeface="Arial" pitchFamily="34" charset="0"/>
              </a:rPr>
              <a:t>Repeat </a:t>
            </a:r>
            <a:r>
              <a:rPr lang="en-US" sz="2800" kern="0" dirty="0" smtClean="0">
                <a:latin typeface="Arial" pitchFamily="34" charset="0"/>
                <a:cs typeface="Arial" pitchFamily="34" charset="0"/>
              </a:rPr>
              <a:t>the problem </a:t>
            </a:r>
            <a:r>
              <a:rPr lang="en-US" sz="2800" kern="0" dirty="0">
                <a:latin typeface="Arial" pitchFamily="34" charset="0"/>
                <a:cs typeface="Arial" pitchFamily="34" charset="0"/>
              </a:rPr>
              <a:t>using MCNP6.  </a:t>
            </a:r>
          </a:p>
          <a:p>
            <a:pPr marR="0" lvl="0" algn="l" defTabSz="914400" rtl="0" eaLnBrk="0" fontAlgn="base" latinLnBrk="0" hangingPunct="0">
              <a:lnSpc>
                <a:spcPct val="100000"/>
              </a:lnSpc>
              <a:spcBef>
                <a:spcPct val="20000"/>
              </a:spcBef>
              <a:spcAft>
                <a:spcPct val="0"/>
              </a:spcAft>
              <a:buClr>
                <a:schemeClr val="hlink"/>
              </a:buClr>
              <a:buSzPct val="75000"/>
              <a:tabLst/>
              <a:defRPr/>
            </a:pPr>
            <a:endParaRPr kumimoji="0" lang="en-US" sz="2800" b="0" i="0" u="none" strike="noStrike" kern="0" cap="none" spc="0" normalizeH="0" baseline="0" noProof="0" dirty="0" smtClean="0">
              <a:ln>
                <a:noFill/>
              </a:ln>
              <a:solidFill>
                <a:schemeClr val="tx1"/>
              </a:solidFill>
              <a:effectLst>
                <a:outerShdw blurRad="38100" dist="38100" dir="2700000" algn="tl">
                  <a:srgbClr val="C0C0C0"/>
                </a:outerShdw>
              </a:effectLst>
              <a:uLnTx/>
              <a:uFillTx/>
              <a:latin typeface="Arial" pitchFamily="34" charset="0"/>
              <a:cs typeface="Arial" pitchFamily="34" charset="0"/>
            </a:endParaRPr>
          </a:p>
        </p:txBody>
      </p:sp>
    </p:spTree>
    <p:extLst>
      <p:ext uri="{BB962C8B-B14F-4D97-AF65-F5344CB8AC3E}">
        <p14:creationId xmlns:p14="http://schemas.microsoft.com/office/powerpoint/2010/main" val="519429487"/>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6"/>
          <p:cNvSpPr>
            <a:spLocks noGrp="1"/>
          </p:cNvSpPr>
          <p:nvPr>
            <p:ph type="sldNum" sz="quarter" idx="10"/>
          </p:nvPr>
        </p:nvSpPr>
        <p:spPr>
          <a:noFill/>
        </p:spPr>
        <p:txBody>
          <a:bodyPr/>
          <a:lstStyle/>
          <a:p>
            <a:fld id="{E5C72FAD-948B-48FC-BB1E-8B24E27BFEB0}" type="slidenum">
              <a:rPr lang="en-US" smtClean="0"/>
              <a:pPr/>
              <a:t>17</a:t>
            </a:fld>
            <a:endParaRPr lang="en-US" smtClean="0"/>
          </a:p>
        </p:txBody>
      </p:sp>
      <p:sp>
        <p:nvSpPr>
          <p:cNvPr id="6" name="Rectangle 2"/>
          <p:cNvSpPr>
            <a:spLocks noGrp="1" noChangeArrowheads="1"/>
          </p:cNvSpPr>
          <p:nvPr>
            <p:ph type="title"/>
          </p:nvPr>
        </p:nvSpPr>
        <p:spPr>
          <a:xfrm>
            <a:off x="1752600" y="342900"/>
            <a:ext cx="7162800" cy="1143000"/>
          </a:xfrm>
        </p:spPr>
        <p:txBody>
          <a:bodyPr/>
          <a:lstStyle/>
          <a:p>
            <a:pPr lvl="1">
              <a:defRPr/>
            </a:pPr>
            <a:r>
              <a:rPr lang="en-US" dirty="0" smtClean="0"/>
              <a:t>HW 5.3</a:t>
            </a:r>
            <a:endParaRPr lang="en-US" sz="2400" dirty="0" smtClean="0"/>
          </a:p>
        </p:txBody>
      </p:sp>
      <p:sp>
        <p:nvSpPr>
          <p:cNvPr id="8" name="Rectangle 3"/>
          <p:cNvSpPr txBox="1">
            <a:spLocks noChangeArrowheads="1"/>
          </p:cNvSpPr>
          <p:nvPr/>
        </p:nvSpPr>
        <p:spPr bwMode="auto">
          <a:xfrm>
            <a:off x="654050" y="139065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Char char="§"/>
              <a:tabLst/>
              <a:defRPr/>
            </a:pPr>
            <a:r>
              <a:rPr kumimoji="0" lang="en-US" sz="2800" b="0" i="0" u="none" strike="noStrike" kern="0" cap="none" spc="0" normalizeH="0" baseline="0" noProof="0" dirty="0" smtClean="0">
                <a:ln>
                  <a:noFill/>
                </a:ln>
                <a:solidFill>
                  <a:schemeClr val="tx1"/>
                </a:solidFill>
                <a:uLnTx/>
                <a:uFillTx/>
                <a:latin typeface="Arial" pitchFamily="34" charset="0"/>
                <a:cs typeface="Arial" pitchFamily="34" charset="0"/>
              </a:rPr>
              <a:t>We are fond</a:t>
            </a:r>
            <a:r>
              <a:rPr kumimoji="0" lang="en-US" sz="2800" b="0" i="0" u="none" strike="noStrike" kern="0" cap="none" spc="0" normalizeH="0" noProof="0" dirty="0" smtClean="0">
                <a:ln>
                  <a:noFill/>
                </a:ln>
                <a:solidFill>
                  <a:schemeClr val="tx1"/>
                </a:solidFill>
                <a:uLnTx/>
                <a:uFillTx/>
                <a:latin typeface="Arial" pitchFamily="34" charset="0"/>
                <a:cs typeface="Arial" pitchFamily="34" charset="0"/>
              </a:rPr>
              <a:t> of saying that alpha particles are “stopped” by a piece of paper.  </a:t>
            </a:r>
            <a:r>
              <a:rPr lang="en-US" sz="2800" kern="0" noProof="0" dirty="0" smtClean="0">
                <a:latin typeface="Arial" pitchFamily="34" charset="0"/>
                <a:cs typeface="Arial" pitchFamily="34" charset="0"/>
              </a:rPr>
              <a:t>Use Table 3.6 (with corrections) to determine the energy of an alpha particle that would have a range of 0.2 cm in water.</a:t>
            </a: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Char char="§"/>
              <a:tabLst/>
              <a:defRPr/>
            </a:pPr>
            <a:r>
              <a:rPr lang="en-US" sz="2800" kern="0" baseline="0" dirty="0" smtClean="0">
                <a:latin typeface="Arial" pitchFamily="34" charset="0"/>
                <a:cs typeface="Arial" pitchFamily="34" charset="0"/>
              </a:rPr>
              <a:t>Repeat</a:t>
            </a:r>
            <a:r>
              <a:rPr lang="en-US" sz="2800" kern="0" dirty="0" smtClean="0">
                <a:latin typeface="Arial" pitchFamily="34" charset="0"/>
                <a:cs typeface="Arial" pitchFamily="34" charset="0"/>
              </a:rPr>
              <a:t> the problem using MCNP6.</a:t>
            </a:r>
          </a:p>
        </p:txBody>
      </p:sp>
    </p:spTree>
    <p:extLst>
      <p:ext uri="{BB962C8B-B14F-4D97-AF65-F5344CB8AC3E}">
        <p14:creationId xmlns:p14="http://schemas.microsoft.com/office/powerpoint/2010/main" val="184676687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5160" y="197067"/>
            <a:ext cx="6722155" cy="6660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656531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138" y="942974"/>
            <a:ext cx="6170734" cy="566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05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446" y="1428297"/>
            <a:ext cx="6679329" cy="4188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3307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375" y="490538"/>
            <a:ext cx="4667250" cy="587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95901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3052" y="1459367"/>
            <a:ext cx="7431931" cy="4331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2898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2596" y="791709"/>
            <a:ext cx="7096513" cy="5529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9149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942" y="335418"/>
            <a:ext cx="5346886" cy="5364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5641" y="5873977"/>
            <a:ext cx="4524375" cy="828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125703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defRPr/>
            </a:pPr>
            <a:r>
              <a:rPr lang="en-US" dirty="0" smtClean="0"/>
              <a:t>Lecture 5: Charged particles</a:t>
            </a:r>
          </a:p>
        </p:txBody>
      </p:sp>
      <p:sp>
        <p:nvSpPr>
          <p:cNvPr id="19459" name="Rectangle 3"/>
          <p:cNvSpPr>
            <a:spLocks noGrp="1" noChangeArrowheads="1"/>
          </p:cNvSpPr>
          <p:nvPr>
            <p:ph type="body" idx="1"/>
          </p:nvPr>
        </p:nvSpPr>
        <p:spPr>
          <a:xfrm>
            <a:off x="552450" y="1390650"/>
            <a:ext cx="7772400" cy="4114800"/>
          </a:xfrm>
        </p:spPr>
        <p:txBody>
          <a:bodyPr/>
          <a:lstStyle/>
          <a:p>
            <a:pPr>
              <a:defRPr/>
            </a:pPr>
            <a:r>
              <a:rPr lang="en-US" dirty="0" smtClean="0"/>
              <a:t>More involved source spatial descriptions</a:t>
            </a:r>
          </a:p>
          <a:p>
            <a:pPr>
              <a:defRPr/>
            </a:pPr>
            <a:r>
              <a:rPr lang="en-US" dirty="0" smtClean="0"/>
              <a:t>Source distributions (SI, SP)</a:t>
            </a:r>
          </a:p>
          <a:p>
            <a:pPr>
              <a:defRPr/>
            </a:pPr>
            <a:r>
              <a:rPr lang="en-US" dirty="0" smtClean="0"/>
              <a:t>New MCNP command: </a:t>
            </a:r>
          </a:p>
          <a:p>
            <a:pPr lvl="1">
              <a:defRPr/>
            </a:pPr>
            <a:r>
              <a:rPr lang="en-US" dirty="0" smtClean="0"/>
              <a:t>En</a:t>
            </a:r>
          </a:p>
          <a:p>
            <a:pPr lvl="1">
              <a:defRPr/>
            </a:pPr>
            <a:r>
              <a:rPr lang="en-US" dirty="0" smtClean="0"/>
              <a:t>Interpolation: xxi</a:t>
            </a:r>
          </a:p>
          <a:p>
            <a:pPr>
              <a:defRPr/>
            </a:pPr>
            <a:r>
              <a:rPr lang="en-US" dirty="0" smtClean="0"/>
              <a:t>Vised skills:</a:t>
            </a:r>
          </a:p>
          <a:p>
            <a:pPr lvl="1">
              <a:defRPr/>
            </a:pPr>
            <a:r>
              <a:rPr lang="en-US" dirty="0" smtClean="0"/>
              <a:t>Plotting source points</a:t>
            </a:r>
          </a:p>
          <a:p>
            <a:pPr lvl="1">
              <a:defRPr/>
            </a:pPr>
            <a:r>
              <a:rPr lang="en-US" dirty="0" smtClean="0"/>
              <a:t>Plotting cross section</a:t>
            </a:r>
          </a:p>
          <a:p>
            <a:pPr>
              <a:buNone/>
              <a:defRPr/>
            </a:pPr>
            <a:endParaRPr lang="en-US" dirty="0" smtClean="0"/>
          </a:p>
        </p:txBody>
      </p:sp>
    </p:spTree>
    <p:extLst>
      <p:ext uri="{BB962C8B-B14F-4D97-AF65-F5344CB8AC3E}">
        <p14:creationId xmlns:p14="http://schemas.microsoft.com/office/powerpoint/2010/main" val="2206610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Sparkle">
  <a:themeElements>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fontScheme name="Spark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Sparkle 1">
        <a:dk1>
          <a:srgbClr val="000000"/>
        </a:dk1>
        <a:lt1>
          <a:srgbClr val="DDDDDD"/>
        </a:lt1>
        <a:dk2>
          <a:srgbClr val="0000FF"/>
        </a:dk2>
        <a:lt2>
          <a:srgbClr val="00CCCC"/>
        </a:lt2>
        <a:accent1>
          <a:srgbClr val="B2B2B2"/>
        </a:accent1>
        <a:accent2>
          <a:srgbClr val="FF9933"/>
        </a:accent2>
        <a:accent3>
          <a:srgbClr val="AAAAFF"/>
        </a:accent3>
        <a:accent4>
          <a:srgbClr val="BDBDBD"/>
        </a:accent4>
        <a:accent5>
          <a:srgbClr val="D5D5D5"/>
        </a:accent5>
        <a:accent6>
          <a:srgbClr val="E78A2D"/>
        </a:accent6>
        <a:hlink>
          <a:srgbClr val="CC00CC"/>
        </a:hlink>
        <a:folHlink>
          <a:srgbClr val="9999FF"/>
        </a:folHlink>
      </a:clrScheme>
      <a:clrMap bg1="dk2" tx1="lt1" bg2="dk1" tx2="lt2" accent1="accent1" accent2="accent2" accent3="accent3" accent4="accent4" accent5="accent5" accent6="accent6" hlink="hlink" folHlink="folHlink"/>
    </a:extraClrScheme>
    <a:extraClrScheme>
      <a:clrScheme name="Sparkle 2">
        <a:dk1>
          <a:srgbClr val="000000"/>
        </a:dk1>
        <a:lt1>
          <a:srgbClr val="CCCCFF"/>
        </a:lt1>
        <a:dk2>
          <a:srgbClr val="003399"/>
        </a:dk2>
        <a:lt2>
          <a:srgbClr val="76E0E6"/>
        </a:lt2>
        <a:accent1>
          <a:srgbClr val="66CCFF"/>
        </a:accent1>
        <a:accent2>
          <a:srgbClr val="6666FF"/>
        </a:accent2>
        <a:accent3>
          <a:srgbClr val="E2E2FF"/>
        </a:accent3>
        <a:accent4>
          <a:srgbClr val="000000"/>
        </a:accent4>
        <a:accent5>
          <a:srgbClr val="B8E2FF"/>
        </a:accent5>
        <a:accent6>
          <a:srgbClr val="5C5CE7"/>
        </a:accent6>
        <a:hlink>
          <a:srgbClr val="00CCCC"/>
        </a:hlink>
        <a:folHlink>
          <a:srgbClr val="9999FF"/>
        </a:folHlink>
      </a:clrScheme>
      <a:clrMap bg1="lt1" tx1="dk1" bg2="lt2" tx2="dk2" accent1="accent1" accent2="accent2" accent3="accent3" accent4="accent4" accent5="accent5" accent6="accent6" hlink="hlink" folHlink="folHlink"/>
    </a:extraClrScheme>
    <a:extraClrScheme>
      <a:clrScheme name="Sparkle 3">
        <a:dk1>
          <a:srgbClr val="000000"/>
        </a:dk1>
        <a:lt1>
          <a:srgbClr val="FFFFFF"/>
        </a:lt1>
        <a:dk2>
          <a:srgbClr val="000000"/>
        </a:dk2>
        <a:lt2>
          <a:srgbClr val="DDDDDD"/>
        </a:lt2>
        <a:accent1>
          <a:srgbClr val="CBCBCB"/>
        </a:accent1>
        <a:accent2>
          <a:srgbClr val="EAEAEA"/>
        </a:accent2>
        <a:accent3>
          <a:srgbClr val="FFFFFF"/>
        </a:accent3>
        <a:accent4>
          <a:srgbClr val="000000"/>
        </a:accent4>
        <a:accent5>
          <a:srgbClr val="E2E2E2"/>
        </a:accent5>
        <a:accent6>
          <a:srgbClr val="D4D4D4"/>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C:\MSOffice95\Templates\Presentation Designs\Sparkle.pot</Template>
  <TotalTime>1419</TotalTime>
  <Words>623</Words>
  <Application>Microsoft Office PowerPoint</Application>
  <PresentationFormat>On-screen Show (4:3)</PresentationFormat>
  <Paragraphs>90</Paragraphs>
  <Slides>17</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Sparkle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Lecture 5: Charged particles</vt:lpstr>
      <vt:lpstr>MCNP6 particles (subset!)</vt:lpstr>
      <vt:lpstr>Energy bins: En</vt:lpstr>
      <vt:lpstr>VisEd skill: Plotting source points</vt:lpstr>
      <vt:lpstr>VisEd skill: Plotting cross sections</vt:lpstr>
      <vt:lpstr>Set up a Mesh Tally</vt:lpstr>
      <vt:lpstr>HW 5.1</vt:lpstr>
      <vt:lpstr>HW 5.2</vt:lpstr>
      <vt:lpstr>HW 5.3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Criticality Safety and Radiation Shielding Team</dc:title>
  <dc:creator>Ronald E. Pevey</dc:creator>
  <cp:lastModifiedBy>Pevey, Ronald E</cp:lastModifiedBy>
  <cp:revision>80</cp:revision>
  <cp:lastPrinted>1999-08-30T19:39:18Z</cp:lastPrinted>
  <dcterms:created xsi:type="dcterms:W3CDTF">1995-05-28T16:29:18Z</dcterms:created>
  <dcterms:modified xsi:type="dcterms:W3CDTF">2019-04-01T20:08:54Z</dcterms:modified>
</cp:coreProperties>
</file>