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6"/>
  </p:notesMasterIdLst>
  <p:sldIdLst>
    <p:sldId id="322" r:id="rId2"/>
    <p:sldId id="359" r:id="rId3"/>
    <p:sldId id="341" r:id="rId4"/>
    <p:sldId id="358" r:id="rId5"/>
    <p:sldId id="339" r:id="rId6"/>
    <p:sldId id="353" r:id="rId7"/>
    <p:sldId id="355" r:id="rId8"/>
    <p:sldId id="364" r:id="rId9"/>
    <p:sldId id="365" r:id="rId10"/>
    <p:sldId id="366" r:id="rId11"/>
    <p:sldId id="367" r:id="rId12"/>
    <p:sldId id="368" r:id="rId13"/>
    <p:sldId id="369" r:id="rId14"/>
    <p:sldId id="370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FF00"/>
    <a:srgbClr val="FF820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 snapToGrid="0">
      <p:cViewPr>
        <p:scale>
          <a:sx n="66" d="100"/>
          <a:sy n="66" d="100"/>
        </p:scale>
        <p:origin x="-2934" y="-9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11820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599CD790-40E0-46BA-BB48-1068F2752DD7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CE4BE6A4-46E6-44F9-B859-E13A0F9B4189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182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82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CE4BE6A4-46E6-44F9-B859-E13A0F9B4189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82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82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CE4BE6A4-46E6-44F9-B859-E13A0F9B4189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182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82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CE4BE6A4-46E6-44F9-B859-E13A0F9B4189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182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82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40" y="8684613"/>
            <a:ext cx="2972007" cy="457826"/>
          </a:xfrm>
          <a:prstGeom prst="rect">
            <a:avLst/>
          </a:prstGeom>
          <a:noFill/>
        </p:spPr>
        <p:txBody>
          <a:bodyPr lIns="89786" tIns="44893" rIns="89786" bIns="44893"/>
          <a:lstStyle/>
          <a:p>
            <a:fld id="{C7397078-BCA3-464F-855D-63A9B03D380B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1" y="4343869"/>
            <a:ext cx="5487022" cy="4114175"/>
          </a:xfrm>
          <a:prstGeom prst="rect">
            <a:avLst/>
          </a:prstGeom>
          <a:noFill/>
          <a:ln/>
        </p:spPr>
        <p:txBody>
          <a:bodyPr lIns="89786" tIns="44893" rIns="89786" bIns="44893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599CD790-40E0-46BA-BB48-1068F2752DD7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1AB9770B-3FED-4F17-8F60-EAC3A07FAB58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1AB9770B-3FED-4F17-8F60-EAC3A07FAB58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1AB9770B-3FED-4F17-8F60-EAC3A07FAB58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1AB9770B-3FED-4F17-8F60-EAC3A07FAB58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70916919-A2C9-49F0-8FA2-4B0E443D35FB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CE4BE6A4-46E6-44F9-B859-E13A0F9B4189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182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82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CE4BE6A4-46E6-44F9-B859-E13A0F9B4189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182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82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1905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39913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12128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651250" y="6232525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r>
              <a:rPr lang="en-US"/>
              <a:t>NE421 Nuclear Criticality Safety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802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37BE5706-A039-41BA-B4E7-4B060D7CD4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342900"/>
            <a:ext cx="2057400" cy="5753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42900"/>
            <a:ext cx="6019800" cy="5753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649413" y="0"/>
            <a:ext cx="6883400" cy="847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92125" y="1366838"/>
            <a:ext cx="4127500" cy="2325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72025" y="1366838"/>
            <a:ext cx="4129088" cy="2325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2125" y="3844925"/>
            <a:ext cx="4127500" cy="2327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2025" y="3844925"/>
            <a:ext cx="4129088" cy="2327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5703A-96AA-4968-A806-F9F9118626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318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2"/>
            <a:endParaRPr lang="en-US" smtClean="0"/>
          </a:p>
          <a:p>
            <a:pPr lvl="2"/>
            <a:endParaRPr lang="en-US" smtClean="0"/>
          </a:p>
        </p:txBody>
      </p:sp>
      <p:pic>
        <p:nvPicPr>
          <p:cNvPr id="3076" name="Picture 4"/>
          <p:cNvPicPr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28600" y="4572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8C2E6954-43F9-431E-BB6E-42A9358FEB0E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797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649413" y="0"/>
            <a:ext cx="7045325" cy="847725"/>
          </a:xfrm>
        </p:spPr>
        <p:txBody>
          <a:bodyPr/>
          <a:lstStyle/>
          <a:p>
            <a:pPr>
              <a:defRPr/>
            </a:pPr>
            <a:r>
              <a:rPr lang="en-US" sz="2800" dirty="0" smtClean="0"/>
              <a:t>Lecture 6: Preparing for the project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81000" y="1410355"/>
            <a:ext cx="8243888" cy="10156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dirty="0" smtClean="0"/>
              <a:t>Miscellaneous items to prepare for the project</a:t>
            </a:r>
            <a:endParaRPr lang="en-US" dirty="0" smtClean="0"/>
          </a:p>
          <a:p>
            <a:pPr lvl="1">
              <a:spcBef>
                <a:spcPct val="50000"/>
              </a:spcBef>
            </a:pPr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DD106DEA-A92A-48B3-ADCC-FAD287EFF9FE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1756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Set up a Mesh Tally (3)</a:t>
            </a:r>
          </a:p>
        </p:txBody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3783" y="1462314"/>
            <a:ext cx="8651875" cy="5715000"/>
          </a:xfrm>
        </p:spPr>
        <p:txBody>
          <a:bodyPr/>
          <a:lstStyle/>
          <a:p>
            <a:pPr marL="1295400" lvl="2" indent="-381000">
              <a:buFontTx/>
              <a:buNone/>
            </a:pPr>
            <a:r>
              <a:rPr lang="en-US" sz="1600" dirty="0"/>
              <a:t>Test of FMESH tally</a:t>
            </a:r>
          </a:p>
          <a:p>
            <a:pPr marL="1295400" lvl="2" indent="-381000">
              <a:buFontTx/>
              <a:buNone/>
            </a:pPr>
            <a:r>
              <a:rPr lang="en-US" sz="1600" dirty="0"/>
              <a:t>c cells</a:t>
            </a:r>
          </a:p>
          <a:p>
            <a:pPr marL="1295400" lvl="2" indent="-381000">
              <a:buFontTx/>
              <a:buNone/>
            </a:pPr>
            <a:r>
              <a:rPr lang="en-US" sz="1600" dirty="0"/>
              <a:t>1 0 -1 2</a:t>
            </a:r>
          </a:p>
          <a:p>
            <a:pPr marL="1295400" lvl="2" indent="-381000">
              <a:buFontTx/>
              <a:buNone/>
            </a:pPr>
            <a:r>
              <a:rPr lang="en-US" sz="1600" dirty="0"/>
              <a:t>2 1 -11.35 -2</a:t>
            </a:r>
          </a:p>
          <a:p>
            <a:pPr marL="1295400" lvl="2" indent="-381000">
              <a:buFontTx/>
              <a:buNone/>
            </a:pPr>
            <a:r>
              <a:rPr lang="en-US" sz="1600" dirty="0"/>
              <a:t>999 0 1</a:t>
            </a:r>
          </a:p>
          <a:p>
            <a:pPr marL="1295400" lvl="2" indent="-381000">
              <a:buFontTx/>
              <a:buNone/>
            </a:pPr>
            <a:endParaRPr lang="en-US" sz="1600" dirty="0"/>
          </a:p>
          <a:p>
            <a:pPr marL="1295400" lvl="2" indent="-381000">
              <a:buFontTx/>
              <a:buNone/>
            </a:pPr>
            <a:r>
              <a:rPr lang="en-US" sz="1600" dirty="0"/>
              <a:t>c surfaces</a:t>
            </a:r>
          </a:p>
          <a:p>
            <a:pPr marL="1295400" lvl="2" indent="-381000">
              <a:buFontTx/>
              <a:buNone/>
            </a:pPr>
            <a:r>
              <a:rPr lang="en-US" sz="1600" dirty="0"/>
              <a:t>1 </a:t>
            </a:r>
            <a:r>
              <a:rPr lang="en-US" sz="1600" dirty="0" err="1"/>
              <a:t>sph</a:t>
            </a:r>
            <a:r>
              <a:rPr lang="en-US" sz="1600" dirty="0"/>
              <a:t> 0 0 0 1000</a:t>
            </a:r>
          </a:p>
          <a:p>
            <a:pPr marL="1295400" lvl="2" indent="-381000">
              <a:buFontTx/>
              <a:buNone/>
            </a:pPr>
            <a:r>
              <a:rPr lang="en-US" sz="1600" dirty="0"/>
              <a:t>2 </a:t>
            </a:r>
            <a:r>
              <a:rPr lang="en-US" sz="1600" dirty="0" err="1"/>
              <a:t>rpp</a:t>
            </a:r>
            <a:r>
              <a:rPr lang="en-US" sz="1600" dirty="0"/>
              <a:t> 50 55 -100 100 -100 100</a:t>
            </a:r>
          </a:p>
          <a:p>
            <a:pPr marL="1295400" lvl="2" indent="-381000">
              <a:buFontTx/>
              <a:buNone/>
            </a:pPr>
            <a:endParaRPr lang="en-US" sz="1600" dirty="0"/>
          </a:p>
          <a:p>
            <a:pPr marL="1295400" lvl="2" indent="-381000">
              <a:buFontTx/>
              <a:buNone/>
            </a:pPr>
            <a:r>
              <a:rPr lang="en-US" sz="1600" dirty="0"/>
              <a:t>c data</a:t>
            </a:r>
          </a:p>
          <a:p>
            <a:pPr marL="1295400" lvl="2" indent="-381000">
              <a:buFontTx/>
              <a:buNone/>
            </a:pPr>
            <a:r>
              <a:rPr lang="en-US" sz="1600" dirty="0"/>
              <a:t>mode p</a:t>
            </a:r>
          </a:p>
          <a:p>
            <a:pPr marL="1295400" lvl="2" indent="-381000">
              <a:buFontTx/>
              <a:buNone/>
            </a:pPr>
            <a:r>
              <a:rPr lang="en-US" sz="1600" dirty="0" err="1"/>
              <a:t>sdef</a:t>
            </a:r>
            <a:r>
              <a:rPr lang="en-US" sz="1600" dirty="0"/>
              <a:t> erg=2 </a:t>
            </a:r>
            <a:r>
              <a:rPr lang="en-US" sz="1600" dirty="0" err="1"/>
              <a:t>pos</a:t>
            </a:r>
            <a:r>
              <a:rPr lang="en-US" sz="1600" dirty="0"/>
              <a:t> = 0 0 0 par=2</a:t>
            </a:r>
          </a:p>
          <a:p>
            <a:pPr marL="1295400" lvl="2" indent="-381000">
              <a:buFontTx/>
              <a:buNone/>
            </a:pPr>
            <a:r>
              <a:rPr lang="en-US" sz="1600" dirty="0"/>
              <a:t>fmesh4:p origin -500 -500 -1 </a:t>
            </a:r>
            <a:r>
              <a:rPr lang="en-US" sz="1600" dirty="0" err="1"/>
              <a:t>imesh</a:t>
            </a:r>
            <a:r>
              <a:rPr lang="en-US" sz="1600" dirty="0"/>
              <a:t> 500 </a:t>
            </a:r>
            <a:r>
              <a:rPr lang="en-US" sz="1600" dirty="0" err="1"/>
              <a:t>jmesh</a:t>
            </a:r>
            <a:r>
              <a:rPr lang="en-US" sz="1600" dirty="0"/>
              <a:t> 500 </a:t>
            </a:r>
            <a:r>
              <a:rPr lang="en-US" sz="1600" dirty="0" err="1"/>
              <a:t>kmesh</a:t>
            </a:r>
            <a:r>
              <a:rPr lang="en-US" sz="1600" dirty="0"/>
              <a:t> 1</a:t>
            </a:r>
          </a:p>
          <a:p>
            <a:pPr marL="1295400" lvl="2" indent="-381000">
              <a:buFontTx/>
              <a:buNone/>
            </a:pPr>
            <a:r>
              <a:rPr lang="en-US" sz="1600" dirty="0"/>
              <a:t>         </a:t>
            </a:r>
            <a:r>
              <a:rPr lang="en-US" sz="1600" dirty="0" err="1"/>
              <a:t>iints</a:t>
            </a:r>
            <a:r>
              <a:rPr lang="en-US" sz="1600" dirty="0"/>
              <a:t> 40 </a:t>
            </a:r>
            <a:r>
              <a:rPr lang="en-US" sz="1600" dirty="0" err="1"/>
              <a:t>jints</a:t>
            </a:r>
            <a:r>
              <a:rPr lang="en-US" sz="1600" dirty="0"/>
              <a:t> 40 </a:t>
            </a:r>
            <a:r>
              <a:rPr lang="en-US" sz="1600" dirty="0" err="1"/>
              <a:t>kints</a:t>
            </a:r>
            <a:r>
              <a:rPr lang="en-US" sz="1600" dirty="0"/>
              <a:t> 1  out </a:t>
            </a:r>
            <a:r>
              <a:rPr lang="en-US" sz="1600" dirty="0" err="1"/>
              <a:t>ij</a:t>
            </a:r>
            <a:endParaRPr lang="en-US" sz="1600" dirty="0"/>
          </a:p>
          <a:p>
            <a:pPr marL="1295400" lvl="2" indent="-381000">
              <a:buFontTx/>
              <a:buNone/>
            </a:pPr>
            <a:r>
              <a:rPr lang="en-US" sz="1600" dirty="0" err="1"/>
              <a:t>imp:p</a:t>
            </a:r>
            <a:r>
              <a:rPr lang="en-US" sz="1600" dirty="0"/>
              <a:t> 1 1 0</a:t>
            </a:r>
          </a:p>
          <a:p>
            <a:pPr marL="1295400" lvl="2" indent="-381000">
              <a:buFontTx/>
              <a:buNone/>
            </a:pPr>
            <a:r>
              <a:rPr lang="en-US" sz="1600" dirty="0"/>
              <a:t>m1 82000 1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0824231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DD106DEA-A92A-48B3-ADCC-FAD287EFF9FE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756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Set up a Mesh Tally (4)</a:t>
            </a:r>
          </a:p>
        </p:txBody>
      </p:sp>
      <p:pic>
        <p:nvPicPr>
          <p:cNvPr id="1249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971" y="1240971"/>
            <a:ext cx="5617029" cy="561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16405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DD106DEA-A92A-48B3-ADCC-FAD287EFF9FE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1756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Set up a Mesh Tally (5)</a:t>
            </a:r>
          </a:p>
        </p:txBody>
      </p:sp>
      <p:pic>
        <p:nvPicPr>
          <p:cNvPr id="1259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361" y="1277257"/>
            <a:ext cx="6839912" cy="546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33358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DD106DEA-A92A-48B3-ADCC-FAD287EFF9FE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1756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Set up a Mesh Tally (6)</a:t>
            </a:r>
          </a:p>
        </p:txBody>
      </p:sp>
      <p:pic>
        <p:nvPicPr>
          <p:cNvPr id="1249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269" y="1208653"/>
            <a:ext cx="6536645" cy="563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96445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5C72FAD-948B-48FC-BB1E-8B24E27BFEB0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342900"/>
            <a:ext cx="7162800" cy="1143000"/>
          </a:xfrm>
        </p:spPr>
        <p:txBody>
          <a:bodyPr/>
          <a:lstStyle/>
          <a:p>
            <a:pPr lvl="1">
              <a:defRPr/>
            </a:pPr>
            <a:r>
              <a:rPr lang="en-US" dirty="0" smtClean="0"/>
              <a:t>HW 6.1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67634" y="123099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Give me a source-height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 neutron flux map from a 5 MeV neutron point source in the center of a 10’x10’x10’ room.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lang="en-US" kern="0" noProof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There is an identical room (through an intervening wall) next to the room the wall is in. Put in a 3 </a:t>
            </a:r>
            <a:r>
              <a:rPr lang="en-US" kern="0" noProof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ft</a:t>
            </a:r>
            <a:r>
              <a:rPr lang="en-US" kern="0" noProof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wide void opening in the </a:t>
            </a:r>
            <a:r>
              <a:rPr lang="en-US" kern="0" noProof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middl</a:t>
            </a:r>
            <a:r>
              <a:rPr lang="en-US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e of the wall (floor to ceiling).</a:t>
            </a:r>
            <a:endParaRPr kumimoji="0" lang="en-US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lang="en-US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Assume that the walls are 6” thick water (1 g/cc).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lang="en-US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This is the </a:t>
            </a:r>
            <a:r>
              <a:rPr lang="en-US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xy</a:t>
            </a:r>
            <a:r>
              <a:rPr lang="en-US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view (the + is the source):</a:t>
            </a:r>
          </a:p>
        </p:txBody>
      </p:sp>
      <p:pic>
        <p:nvPicPr>
          <p:cNvPr id="1218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684" y="4825774"/>
            <a:ext cx="3899994" cy="2032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83298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8C2E6954-43F9-431E-BB6E-42A9358FEB0E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797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21984" y="377372"/>
            <a:ext cx="7045325" cy="847725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 dirty="0" err="1" smtClean="0"/>
              <a:t>Kerma</a:t>
            </a:r>
            <a:r>
              <a:rPr lang="en-US" sz="2800" dirty="0" smtClean="0"/>
              <a:t> response </a:t>
            </a:r>
            <a:r>
              <a:rPr lang="en-US" sz="2800" dirty="0"/>
              <a:t>functions </a:t>
            </a:r>
            <a:r>
              <a:rPr lang="en-US" sz="2800" dirty="0" smtClean="0"/>
              <a:t>for ICRU</a:t>
            </a:r>
            <a:endParaRPr lang="en-US" sz="2800" dirty="0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81000" y="1410355"/>
            <a:ext cx="8243888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lvl="1">
              <a:spcBef>
                <a:spcPct val="50000"/>
              </a:spcBef>
            </a:pPr>
            <a:endParaRPr lang="en-US" dirty="0" smtClean="0"/>
          </a:p>
        </p:txBody>
      </p:sp>
      <p:pic>
        <p:nvPicPr>
          <p:cNvPr id="17818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486" y="1641187"/>
            <a:ext cx="6896100" cy="484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99858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51245173-6386-41A8-90A5-D5AB62A90739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1799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800" dirty="0" smtClean="0"/>
              <a:t>Response functions</a:t>
            </a:r>
          </a:p>
        </p:txBody>
      </p:sp>
      <p:pic>
        <p:nvPicPr>
          <p:cNvPr id="1792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493" y="166914"/>
            <a:ext cx="5776723" cy="6691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12794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51245173-6386-41A8-90A5-D5AB62A90739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1799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800" dirty="0" smtClean="0"/>
              <a:t>Response functions</a:t>
            </a:r>
          </a:p>
        </p:txBody>
      </p:sp>
      <p:pic>
        <p:nvPicPr>
          <p:cNvPr id="17613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143" y="383912"/>
            <a:ext cx="6023428" cy="6515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46150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51245173-6386-41A8-90A5-D5AB62A90739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1799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800" dirty="0" smtClean="0"/>
              <a:t>ANSI/ANS Dose Response Functions</a:t>
            </a:r>
          </a:p>
        </p:txBody>
      </p:sp>
      <p:pic>
        <p:nvPicPr>
          <p:cNvPr id="7782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1319213"/>
            <a:ext cx="6057900" cy="447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51245173-6386-41A8-90A5-D5AB62A90739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799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800" dirty="0" smtClean="0"/>
              <a:t>ANSI/ANS Dose Response Functions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022055" y="4464049"/>
            <a:ext cx="8243888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dirty="0" smtClean="0"/>
              <a:t> DEDF.txt in Public area</a:t>
            </a:r>
            <a:endParaRPr lang="en-US" dirty="0">
              <a:latin typeface="Courier New" pitchFamily="49" charset="0"/>
            </a:endParaRPr>
          </a:p>
        </p:txBody>
      </p:sp>
      <p:pic>
        <p:nvPicPr>
          <p:cNvPr id="1822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226" y="5136542"/>
            <a:ext cx="4317773" cy="1346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22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72" y="218214"/>
            <a:ext cx="4228541" cy="6639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22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275" y="1228950"/>
            <a:ext cx="4657725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12464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22ADE5C-0AF6-4808-A342-7DCB0B3BDD6D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823746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>
              <a:defRPr/>
            </a:pPr>
            <a:r>
              <a:rPr lang="en-US" sz="2800" smtClean="0"/>
              <a:t>Multiplier/cross section response: FM</a:t>
            </a:r>
          </a:p>
        </p:txBody>
      </p:sp>
      <p:sp>
        <p:nvSpPr>
          <p:cNvPr id="30725" name="Text Box 3"/>
          <p:cNvSpPr txBox="1">
            <a:spLocks noChangeArrowheads="1"/>
          </p:cNvSpPr>
          <p:nvPr/>
        </p:nvSpPr>
        <p:spPr bwMode="auto">
          <a:xfrm>
            <a:off x="473075" y="1373188"/>
            <a:ext cx="8213725" cy="44735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dirty="0"/>
              <a:t> Syntax: </a:t>
            </a:r>
          </a:p>
          <a:p>
            <a:pPr algn="l">
              <a:spcBef>
                <a:spcPct val="50000"/>
              </a:spcBef>
            </a:pPr>
            <a:endParaRPr lang="en-US" dirty="0"/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dirty="0"/>
              <a:t> Description: Provides a constant multiplier to be applied to the tally.  Since Monte Carlo is normally done on a per-particle basis, this allows you to include a source strength (or units change).  Other use is to put in cross-section dependent response functions to make a tally keep up with particular reaction rates.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dirty="0"/>
              <a:t> MCNP5 Manual Page: </a:t>
            </a:r>
            <a:r>
              <a:rPr lang="en-US" i="1" dirty="0"/>
              <a:t>3-93</a:t>
            </a:r>
            <a:endParaRPr lang="en-US" dirty="0"/>
          </a:p>
          <a:p>
            <a:pPr algn="l">
              <a:spcBef>
                <a:spcPct val="50000"/>
              </a:spcBef>
            </a:pPr>
            <a:endParaRPr lang="en-US" dirty="0"/>
          </a:p>
        </p:txBody>
      </p:sp>
      <p:graphicFrame>
        <p:nvGraphicFramePr>
          <p:cNvPr id="30722" name="Object 4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1858963" y="1420813"/>
          <a:ext cx="3363912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136" name="Equation" r:id="rId4" imgW="1752480" imgH="431640" progId="Equation.DSMT4">
                  <p:embed/>
                </p:oleObj>
              </mc:Choice>
              <mc:Fallback>
                <p:oleObj name="Equation" r:id="rId4" imgW="175248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8963" y="1420813"/>
                        <a:ext cx="3363912" cy="792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569127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DD106DEA-A92A-48B3-ADCC-FAD287EFF9FE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1756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Set up a Mesh Tally</a:t>
            </a:r>
          </a:p>
        </p:txBody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2125" y="1143000"/>
            <a:ext cx="8651875" cy="5715000"/>
          </a:xfrm>
        </p:spPr>
        <p:txBody>
          <a:bodyPr/>
          <a:lstStyle/>
          <a:p>
            <a:pPr marL="533400" indent="-533400"/>
            <a:endParaRPr lang="en-US" sz="2400" dirty="0" smtClean="0"/>
          </a:p>
          <a:p>
            <a:pPr marL="533400" lvl="1" indent="-533400"/>
            <a:r>
              <a:rPr lang="en-US" sz="2000" dirty="0"/>
              <a:t>This is a mesh of rectangles (you can also do a cylindrical mesh) that the answer will be collected on.</a:t>
            </a:r>
          </a:p>
          <a:p>
            <a:pPr marL="533400" indent="-533400"/>
            <a:r>
              <a:rPr lang="en-US" sz="2400" dirty="0" smtClean="0"/>
              <a:t>This uses the FMESH card, with the following syntax:</a:t>
            </a:r>
          </a:p>
          <a:p>
            <a:pPr marL="533400" indent="-533400"/>
            <a:endParaRPr lang="en-US" sz="2400" dirty="0" smtClean="0"/>
          </a:p>
          <a:p>
            <a:pPr marL="533400" indent="-533400">
              <a:buFontTx/>
              <a:buNone/>
            </a:pPr>
            <a:r>
              <a:rPr lang="en-US" sz="2400" dirty="0" smtClean="0">
                <a:latin typeface="Courier New" pitchFamily="49" charset="0"/>
              </a:rPr>
              <a:t>	</a:t>
            </a:r>
            <a:r>
              <a:rPr lang="en-US" sz="2400" b="1" dirty="0" smtClean="0">
                <a:latin typeface="Courier New" pitchFamily="49" charset="0"/>
              </a:rPr>
              <a:t>FMESHx4:n ORIGIN x0 y0 z0 IMESH x1 IINTS </a:t>
            </a:r>
            <a:r>
              <a:rPr lang="en-US" sz="2400" b="1" dirty="0" err="1" smtClean="0">
                <a:latin typeface="Courier New" pitchFamily="49" charset="0"/>
              </a:rPr>
              <a:t>nx</a:t>
            </a:r>
            <a:endParaRPr lang="en-US" sz="2400" b="1" dirty="0" smtClean="0">
              <a:latin typeface="Courier New" pitchFamily="49" charset="0"/>
            </a:endParaRPr>
          </a:p>
          <a:p>
            <a:pPr marL="533400" indent="-533400">
              <a:buFontTx/>
              <a:buNone/>
            </a:pPr>
            <a:r>
              <a:rPr lang="en-US" sz="2400" b="1" dirty="0" smtClean="0">
                <a:latin typeface="Courier New" pitchFamily="49" charset="0"/>
              </a:rPr>
              <a:t>         JMESH y1 JINTS </a:t>
            </a:r>
            <a:r>
              <a:rPr lang="en-US" sz="2400" b="1" dirty="0" err="1" smtClean="0">
                <a:latin typeface="Courier New" pitchFamily="49" charset="0"/>
              </a:rPr>
              <a:t>ny</a:t>
            </a:r>
            <a:r>
              <a:rPr lang="en-US" sz="2400" b="1" dirty="0" smtClean="0">
                <a:latin typeface="Courier New" pitchFamily="49" charset="0"/>
              </a:rPr>
              <a:t> KMESH z1 KINTS </a:t>
            </a:r>
            <a:r>
              <a:rPr lang="en-US" sz="2400" b="1" dirty="0" err="1" smtClean="0">
                <a:latin typeface="Courier New" pitchFamily="49" charset="0"/>
              </a:rPr>
              <a:t>nz</a:t>
            </a:r>
            <a:endParaRPr lang="en-US" sz="2400" b="1" dirty="0" smtClean="0">
              <a:latin typeface="Courier New" pitchFamily="49" charset="0"/>
            </a:endParaRPr>
          </a:p>
          <a:p>
            <a:pPr marL="533400" indent="-533400">
              <a:buFontTx/>
              <a:buNone/>
            </a:pPr>
            <a:r>
              <a:rPr lang="en-US" sz="2400" b="1" dirty="0" smtClean="0">
                <a:latin typeface="Courier New" pitchFamily="49" charset="0"/>
              </a:rPr>
              <a:t> 	      OUT </a:t>
            </a:r>
            <a:r>
              <a:rPr lang="en-US" sz="2400" b="1" dirty="0" err="1" smtClean="0">
                <a:latin typeface="Courier New" pitchFamily="49" charset="0"/>
              </a:rPr>
              <a:t>ij</a:t>
            </a:r>
            <a:endParaRPr lang="en-US" sz="2400" b="1" dirty="0" smtClean="0">
              <a:latin typeface="Courier New" pitchFamily="49" charset="0"/>
            </a:endParaRPr>
          </a:p>
          <a:p>
            <a:pPr marL="533400" indent="-533400">
              <a:buFontTx/>
              <a:buNone/>
            </a:pPr>
            <a:r>
              <a:rPr lang="en-US" sz="2400" dirty="0" smtClean="0"/>
              <a:t>where:</a:t>
            </a:r>
          </a:p>
          <a:p>
            <a:pPr marL="1295400" lvl="2" indent="-381000">
              <a:buFontTx/>
              <a:buNone/>
            </a:pPr>
            <a:r>
              <a:rPr lang="en-US" sz="1800" dirty="0" smtClean="0"/>
              <a:t>(x0,y0,z0) is the lower left corner of the mesh</a:t>
            </a:r>
          </a:p>
          <a:p>
            <a:pPr marL="1295400" lvl="2" indent="-381000">
              <a:buFontTx/>
              <a:buNone/>
            </a:pPr>
            <a:r>
              <a:rPr lang="en-US" sz="1800" dirty="0" smtClean="0"/>
              <a:t>(x1,y1,z1) is the upper right corner of the mesh</a:t>
            </a:r>
          </a:p>
          <a:p>
            <a:pPr marL="1295400" lvl="2" indent="-381000">
              <a:buFontTx/>
              <a:buNone/>
            </a:pPr>
            <a:r>
              <a:rPr lang="en-US" sz="1800" dirty="0" err="1" smtClean="0"/>
              <a:t>nx,ny,nz</a:t>
            </a:r>
            <a:r>
              <a:rPr lang="en-US" sz="1800" dirty="0" smtClean="0"/>
              <a:t>  tell how many divisions there are in the mesh in the 3 dimensions</a:t>
            </a:r>
          </a:p>
          <a:p>
            <a:pPr marL="1295400" lvl="2" indent="-381000">
              <a:buFontTx/>
              <a:buNone/>
            </a:pPr>
            <a:r>
              <a:rPr lang="en-US" sz="1800" dirty="0" smtClean="0"/>
              <a:t>OUT </a:t>
            </a:r>
            <a:r>
              <a:rPr lang="en-US" sz="1800" dirty="0" err="1" smtClean="0"/>
              <a:t>ij</a:t>
            </a:r>
            <a:r>
              <a:rPr lang="en-US" sz="1800" dirty="0" smtClean="0"/>
              <a:t> indicates that you want an (x,y) grid of points (for each z level)</a:t>
            </a:r>
          </a:p>
          <a:p>
            <a:pPr marL="1295400" lvl="2" indent="-381000">
              <a:buFontTx/>
              <a:buNone/>
            </a:pPr>
            <a:r>
              <a:rPr lang="en-US" sz="1800" dirty="0"/>
              <a:t> </a:t>
            </a:r>
            <a:r>
              <a:rPr lang="en-US" sz="1800" dirty="0" smtClean="0"/>
              <a:t>      (You can use other combinations (e.g., </a:t>
            </a:r>
            <a:r>
              <a:rPr lang="en-US" sz="1800" dirty="0" err="1" smtClean="0"/>
              <a:t>jk</a:t>
            </a:r>
            <a:r>
              <a:rPr lang="en-US" sz="1800" dirty="0" smtClean="0"/>
              <a:t> would give you a (</a:t>
            </a:r>
            <a:r>
              <a:rPr lang="en-US" sz="1800" dirty="0" err="1" smtClean="0"/>
              <a:t>y,z</a:t>
            </a:r>
            <a:r>
              <a:rPr lang="en-US" sz="1800" dirty="0" smtClean="0"/>
              <a:t>) grid for each x level)</a:t>
            </a:r>
          </a:p>
          <a:p>
            <a:pPr marL="1295400" lvl="2" indent="-381000">
              <a:buFontTx/>
              <a:buNone/>
            </a:pP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4692460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DD106DEA-A92A-48B3-ADCC-FAD287EFF9FE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1756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Set up a Mesh Tally (2)</a:t>
            </a:r>
          </a:p>
        </p:txBody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2125" y="1244600"/>
            <a:ext cx="8651875" cy="5715000"/>
          </a:xfrm>
        </p:spPr>
        <p:txBody>
          <a:bodyPr/>
          <a:lstStyle/>
          <a:p>
            <a:pPr marL="533400" lvl="1" indent="-533400"/>
            <a:r>
              <a:rPr lang="en-US" sz="1600" dirty="0" smtClean="0"/>
              <a:t>The mesh itself is put into a file that has ..</a:t>
            </a:r>
            <a:r>
              <a:rPr lang="en-US" sz="1600" dirty="0" err="1" smtClean="0"/>
              <a:t>msht</a:t>
            </a:r>
            <a:r>
              <a:rPr lang="en-US" sz="1600" dirty="0" smtClean="0"/>
              <a:t> added to your file name </a:t>
            </a:r>
          </a:p>
          <a:p>
            <a:pPr marL="933450" lvl="2" indent="-533400"/>
            <a:r>
              <a:rPr lang="en-US" sz="1600" dirty="0" smtClean="0"/>
              <a:t>This is if you use the name=file syntax to run MCNP6.  Otherwise look for it among the newer files created.</a:t>
            </a:r>
          </a:p>
          <a:p>
            <a:pPr marL="533400" lvl="1" indent="-533400"/>
            <a:r>
              <a:rPr lang="en-US" sz="1600" dirty="0" smtClean="0"/>
              <a:t>This is how I generally view it in EXCEL:</a:t>
            </a:r>
          </a:p>
          <a:p>
            <a:pPr marL="933450" lvl="2" indent="-533400">
              <a:buFont typeface="+mj-lt"/>
              <a:buAutoNum type="arabicPeriod"/>
            </a:pPr>
            <a:r>
              <a:rPr lang="en-US" sz="1600" dirty="0" smtClean="0"/>
              <a:t>Open EXCEL</a:t>
            </a:r>
          </a:p>
          <a:p>
            <a:pPr marL="933450" lvl="2" indent="-533400">
              <a:buFont typeface="+mj-lt"/>
              <a:buAutoNum type="arabicPeriod"/>
            </a:pPr>
            <a:r>
              <a:rPr lang="en-US" sz="1600" dirty="0" smtClean="0"/>
              <a:t>Open the mesh tally file using an editor that you can cut-and-paste from</a:t>
            </a:r>
          </a:p>
          <a:p>
            <a:pPr marL="933450" lvl="2" indent="-533400">
              <a:buFont typeface="+mj-lt"/>
              <a:buAutoNum type="arabicPeriod"/>
            </a:pPr>
            <a:r>
              <a:rPr lang="en-US" sz="1600" dirty="0" smtClean="0"/>
              <a:t>Go to the line just under the “Tally results” line and copy the entire grid into the EXCEL file</a:t>
            </a:r>
          </a:p>
          <a:p>
            <a:pPr marL="1390650" lvl="3" indent="-533400">
              <a:buFont typeface="+mj-lt"/>
              <a:buAutoNum type="arabicPeriod"/>
            </a:pPr>
            <a:r>
              <a:rPr lang="en-US" sz="1600" dirty="0"/>
              <a:t>Be aware that it may put each row in a SINGLE cell in the column.  If so, highlight the column and use “Data” and “Text to columns” </a:t>
            </a:r>
            <a:r>
              <a:rPr lang="en-US" sz="1600" dirty="0" smtClean="0"/>
              <a:t> and “Finish” to </a:t>
            </a:r>
            <a:r>
              <a:rPr lang="en-US" sz="1600" dirty="0"/>
              <a:t>spread out  the rows</a:t>
            </a:r>
            <a:r>
              <a:rPr lang="en-US" sz="1600" dirty="0" smtClean="0"/>
              <a:t>.</a:t>
            </a:r>
          </a:p>
          <a:p>
            <a:pPr marL="1390650" lvl="3" indent="-533400">
              <a:buFont typeface="+mj-lt"/>
              <a:buAutoNum type="arabicPeriod"/>
            </a:pPr>
            <a:r>
              <a:rPr lang="en-US" sz="1600" dirty="0" smtClean="0"/>
              <a:t>You also may need to move the ROW of x-dimensions over 1 space to the right</a:t>
            </a:r>
            <a:endParaRPr lang="en-US" sz="1600" dirty="0"/>
          </a:p>
          <a:p>
            <a:pPr marL="933450" lvl="2" indent="-533400">
              <a:buFont typeface="+mj-lt"/>
              <a:buAutoNum type="arabicPeriod"/>
            </a:pPr>
            <a:r>
              <a:rPr lang="en-US" sz="1600" dirty="0" smtClean="0"/>
              <a:t>Highlight (grab) the entire table from the upper left hand corner to the lower right (including the x and y coordinates)</a:t>
            </a:r>
          </a:p>
          <a:p>
            <a:pPr marL="933450" lvl="2" indent="-533400">
              <a:buFont typeface="+mj-lt"/>
              <a:buAutoNum type="arabicPeriod"/>
            </a:pPr>
            <a:r>
              <a:rPr lang="en-US" sz="1600" dirty="0" smtClean="0"/>
              <a:t>Choose “Insert” “Other charts…” and any of the Surface plots</a:t>
            </a:r>
          </a:p>
          <a:p>
            <a:pPr marL="933450" lvl="2" indent="-533400">
              <a:buFont typeface="+mj-lt"/>
              <a:buAutoNum type="arabicPeriod"/>
            </a:pPr>
            <a:r>
              <a:rPr lang="en-US" sz="1600" dirty="0" smtClean="0"/>
              <a:t>I like to use “Layout”   “Axes”  “Primary Vertical Axis” to:</a:t>
            </a:r>
          </a:p>
          <a:p>
            <a:pPr marL="1390650" lvl="3" indent="-533400">
              <a:buFont typeface="+mj-lt"/>
              <a:buAutoNum type="arabicPeriod"/>
            </a:pPr>
            <a:r>
              <a:rPr lang="en-US" sz="1600" dirty="0"/>
              <a:t>Change to a logarithmic scale with Base 2 or Base 10 (depending on what looks best)</a:t>
            </a:r>
          </a:p>
          <a:p>
            <a:pPr marL="1390650" lvl="3" indent="-533400">
              <a:buFont typeface="+mj-lt"/>
              <a:buAutoNum type="arabicPeriod"/>
            </a:pPr>
            <a:r>
              <a:rPr lang="en-US" sz="1600" dirty="0"/>
              <a:t>Set the color ranges so the colors represents factors of 2 or </a:t>
            </a:r>
            <a:r>
              <a:rPr lang="en-US" sz="1600" dirty="0" smtClean="0"/>
              <a:t>10</a:t>
            </a:r>
          </a:p>
          <a:p>
            <a:pPr marL="933450" lvl="2" indent="-533400">
              <a:buFont typeface="+mj-lt"/>
              <a:buAutoNum type="arabicPeriod"/>
            </a:pPr>
            <a:r>
              <a:rPr lang="en-US" sz="1600" dirty="0" smtClean="0"/>
              <a:t>I also like to click on “3D Rotation” and play with the view (although I also like the “straight down” view using the colors as 2D </a:t>
            </a:r>
            <a:r>
              <a:rPr lang="en-US" sz="1600" dirty="0" err="1" smtClean="0"/>
              <a:t>isoflux</a:t>
            </a:r>
            <a:r>
              <a:rPr lang="en-US" sz="1600" dirty="0" smtClean="0"/>
              <a:t> lines</a:t>
            </a:r>
          </a:p>
          <a:p>
            <a:pPr marL="1295400" lvl="2" indent="-381000">
              <a:buFontTx/>
              <a:buNone/>
            </a:pP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39186459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arkle">
  <a:themeElements>
    <a:clrScheme name="Sparkle 3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CBCBCB"/>
      </a:accent1>
      <a:accent2>
        <a:srgbClr val="EAEAEA"/>
      </a:accent2>
      <a:accent3>
        <a:srgbClr val="FFFFFF"/>
      </a:accent3>
      <a:accent4>
        <a:srgbClr val="000000"/>
      </a:accent4>
      <a:accent5>
        <a:srgbClr val="E2E2E2"/>
      </a:accent5>
      <a:accent6>
        <a:srgbClr val="D4D4D4"/>
      </a:accent6>
      <a:hlink>
        <a:srgbClr val="5F5F5F"/>
      </a:hlink>
      <a:folHlink>
        <a:srgbClr val="969696"/>
      </a:folHlink>
    </a:clrScheme>
    <a:fontScheme name="Sparkl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parkle 1">
        <a:dk1>
          <a:srgbClr val="000000"/>
        </a:dk1>
        <a:lt1>
          <a:srgbClr val="DDDDDD"/>
        </a:lt1>
        <a:dk2>
          <a:srgbClr val="0000FF"/>
        </a:dk2>
        <a:lt2>
          <a:srgbClr val="00CCCC"/>
        </a:lt2>
        <a:accent1>
          <a:srgbClr val="B2B2B2"/>
        </a:accent1>
        <a:accent2>
          <a:srgbClr val="FF9933"/>
        </a:accent2>
        <a:accent3>
          <a:srgbClr val="AAAAFF"/>
        </a:accent3>
        <a:accent4>
          <a:srgbClr val="BDBDBD"/>
        </a:accent4>
        <a:accent5>
          <a:srgbClr val="D5D5D5"/>
        </a:accent5>
        <a:accent6>
          <a:srgbClr val="E78A2D"/>
        </a:accent6>
        <a:hlink>
          <a:srgbClr val="CC00CC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rkle 2">
        <a:dk1>
          <a:srgbClr val="000000"/>
        </a:dk1>
        <a:lt1>
          <a:srgbClr val="CCCCFF"/>
        </a:lt1>
        <a:dk2>
          <a:srgbClr val="003399"/>
        </a:dk2>
        <a:lt2>
          <a:srgbClr val="76E0E6"/>
        </a:lt2>
        <a:accent1>
          <a:srgbClr val="66CCFF"/>
        </a:accent1>
        <a:accent2>
          <a:srgbClr val="6666FF"/>
        </a:accent2>
        <a:accent3>
          <a:srgbClr val="E2E2FF"/>
        </a:accent3>
        <a:accent4>
          <a:srgbClr val="000000"/>
        </a:accent4>
        <a:accent5>
          <a:srgbClr val="B8E2FF"/>
        </a:accent5>
        <a:accent6>
          <a:srgbClr val="5C5CE7"/>
        </a:accent6>
        <a:hlink>
          <a:srgbClr val="00CCCC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rkl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C:\MSOffice95\Templates\Presentation Designs\Sparkle.pot</Template>
  <TotalTime>1681</TotalTime>
  <Words>649</Words>
  <Application>Microsoft Office PowerPoint</Application>
  <PresentationFormat>On-screen Show (4:3)</PresentationFormat>
  <Paragraphs>96</Paragraphs>
  <Slides>14</Slides>
  <Notes>14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Sparkle</vt:lpstr>
      <vt:lpstr>Equation</vt:lpstr>
      <vt:lpstr>Lecture 6: Preparing for the project</vt:lpstr>
      <vt:lpstr>Kerma response functions for ICRU</vt:lpstr>
      <vt:lpstr>Response functions</vt:lpstr>
      <vt:lpstr>Response functions</vt:lpstr>
      <vt:lpstr>ANSI/ANS Dose Response Functions</vt:lpstr>
      <vt:lpstr>ANSI/ANS Dose Response Functions</vt:lpstr>
      <vt:lpstr>Multiplier/cross section response: FM</vt:lpstr>
      <vt:lpstr>Set up a Mesh Tally</vt:lpstr>
      <vt:lpstr>Set up a Mesh Tally (2)</vt:lpstr>
      <vt:lpstr>Set up a Mesh Tally (3)</vt:lpstr>
      <vt:lpstr>Set up a Mesh Tally (4)</vt:lpstr>
      <vt:lpstr>Set up a Mesh Tally (5)</vt:lpstr>
      <vt:lpstr>Set up a Mesh Tally (6)</vt:lpstr>
      <vt:lpstr>HW 6.1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Criticality Safety and Radiation Shielding Team</dc:title>
  <dc:creator>Ronald E. Pevey</dc:creator>
  <cp:lastModifiedBy>Pevey, Ronald E</cp:lastModifiedBy>
  <cp:revision>83</cp:revision>
  <cp:lastPrinted>1999-08-30T19:39:18Z</cp:lastPrinted>
  <dcterms:created xsi:type="dcterms:W3CDTF">1995-05-28T16:29:18Z</dcterms:created>
  <dcterms:modified xsi:type="dcterms:W3CDTF">2019-03-28T21:02:01Z</dcterms:modified>
</cp:coreProperties>
</file>