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80" r:id="rId2"/>
    <p:sldId id="565" r:id="rId3"/>
    <p:sldId id="562" r:id="rId4"/>
    <p:sldId id="589" r:id="rId5"/>
    <p:sldId id="590" r:id="rId6"/>
    <p:sldId id="572" r:id="rId7"/>
    <p:sldId id="573" r:id="rId8"/>
    <p:sldId id="563" r:id="rId9"/>
    <p:sldId id="564" r:id="rId10"/>
    <p:sldId id="575" r:id="rId11"/>
    <p:sldId id="592" r:id="rId12"/>
    <p:sldId id="582" r:id="rId13"/>
    <p:sldId id="583" r:id="rId14"/>
    <p:sldId id="584" r:id="rId15"/>
    <p:sldId id="585" r:id="rId16"/>
    <p:sldId id="586" r:id="rId17"/>
    <p:sldId id="587" r:id="rId18"/>
    <p:sldId id="588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3720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Lesson 1: Introduction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450" y="120015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Overview</a:t>
            </a:r>
          </a:p>
          <a:p>
            <a:pPr lvl="1">
              <a:defRPr/>
            </a:pPr>
            <a:r>
              <a:rPr lang="en-US" dirty="0" smtClean="0"/>
              <a:t>Go over the syllabus</a:t>
            </a:r>
          </a:p>
          <a:p>
            <a:pPr lvl="1">
              <a:defRPr/>
            </a:pPr>
            <a:r>
              <a:rPr lang="en-US" dirty="0" smtClean="0"/>
              <a:t>Go over the schedule</a:t>
            </a:r>
          </a:p>
          <a:p>
            <a:pPr lvl="1">
              <a:defRPr/>
            </a:pPr>
            <a:r>
              <a:rPr lang="en-US" dirty="0" smtClean="0"/>
              <a:t>How evaluated</a:t>
            </a:r>
          </a:p>
          <a:p>
            <a:pPr>
              <a:defRPr/>
            </a:pPr>
            <a:r>
              <a:rPr lang="en-US" dirty="0" smtClean="0"/>
              <a:t>Course philosophy</a:t>
            </a:r>
          </a:p>
          <a:p>
            <a:pPr>
              <a:defRPr/>
            </a:pPr>
            <a:r>
              <a:rPr lang="en-US" dirty="0" smtClean="0"/>
              <a:t>Importance of criticality safety out there</a:t>
            </a:r>
          </a:p>
          <a:p>
            <a:pPr>
              <a:defRPr/>
            </a:pPr>
            <a:r>
              <a:rPr lang="en-US" dirty="0" smtClean="0"/>
              <a:t>Get SCALE</a:t>
            </a:r>
          </a:p>
          <a:p>
            <a:pPr>
              <a:defRPr/>
            </a:pPr>
            <a:r>
              <a:rPr lang="en-US" dirty="0" smtClean="0"/>
              <a:t>Think like a neutron</a:t>
            </a:r>
          </a:p>
          <a:p>
            <a:pPr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Get SCALE </a:t>
            </a:r>
            <a:r>
              <a:rPr lang="en-US" dirty="0"/>
              <a:t>soon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93838"/>
            <a:ext cx="7772400" cy="5364162"/>
          </a:xfrm>
        </p:spPr>
        <p:txBody>
          <a:bodyPr/>
          <a:lstStyle/>
          <a:p>
            <a:pPr>
              <a:defRPr/>
            </a:pPr>
            <a:r>
              <a:rPr lang="en-US" dirty="0"/>
              <a:t>Go to RSICC website</a:t>
            </a:r>
          </a:p>
          <a:p>
            <a:pPr>
              <a:defRPr/>
            </a:pPr>
            <a:r>
              <a:rPr lang="en-US" dirty="0" smtClean="0"/>
              <a:t>Customer service</a:t>
            </a:r>
          </a:p>
          <a:p>
            <a:pPr lvl="1">
              <a:defRPr/>
            </a:pPr>
            <a:r>
              <a:rPr lang="en-US" dirty="0" smtClean="0"/>
              <a:t>Registration : Fill it out</a:t>
            </a:r>
          </a:p>
          <a:p>
            <a:pPr lvl="2">
              <a:defRPr/>
            </a:pPr>
            <a:r>
              <a:rPr lang="en-US" dirty="0" smtClean="0"/>
              <a:t>Company name: University of Tennessee</a:t>
            </a:r>
          </a:p>
          <a:p>
            <a:pPr lvl="2">
              <a:defRPr/>
            </a:pPr>
            <a:r>
              <a:rPr lang="en-US" dirty="0" smtClean="0"/>
              <a:t>Organization type: University</a:t>
            </a:r>
          </a:p>
          <a:p>
            <a:pPr lvl="2">
              <a:defRPr/>
            </a:pPr>
            <a:r>
              <a:rPr lang="en-US" dirty="0" smtClean="0"/>
              <a:t>Project type: Criticality Safety</a:t>
            </a:r>
          </a:p>
          <a:p>
            <a:pPr lvl="2">
              <a:defRPr/>
            </a:pPr>
            <a:r>
              <a:rPr lang="en-US" dirty="0" smtClean="0"/>
              <a:t>Funding source: US University  100%</a:t>
            </a:r>
          </a:p>
          <a:p>
            <a:pPr lvl="1">
              <a:defRPr/>
            </a:pPr>
            <a:r>
              <a:rPr lang="en-US" dirty="0" smtClean="0"/>
              <a:t>Request form</a:t>
            </a:r>
            <a:endParaRPr lang="en-US" dirty="0"/>
          </a:p>
          <a:p>
            <a:pPr lvl="2">
              <a:defRPr/>
            </a:pPr>
            <a:r>
              <a:rPr lang="en-US" dirty="0" smtClean="0"/>
              <a:t>SCALE 6.x or SCALE 6.x-EXE</a:t>
            </a:r>
            <a:r>
              <a:rPr lang="en-US" dirty="0"/>
              <a:t>	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5450" y="285750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Think like a neutron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1466850"/>
            <a:ext cx="859155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What separates good NCS engineers from great NCS engineers is to </a:t>
            </a:r>
            <a:r>
              <a:rPr lang="en-US" u="sng" dirty="0" smtClean="0"/>
              <a:t>see</a:t>
            </a:r>
            <a:r>
              <a:rPr lang="en-US" dirty="0" smtClean="0"/>
              <a:t> a situation</a:t>
            </a:r>
          </a:p>
          <a:p>
            <a:pPr lvl="1">
              <a:defRPr/>
            </a:pPr>
            <a:r>
              <a:rPr lang="en-US" u="sng" dirty="0" smtClean="0"/>
              <a:t>Understand the process being evaluated</a:t>
            </a:r>
          </a:p>
          <a:p>
            <a:pPr lvl="1">
              <a:defRPr/>
            </a:pPr>
            <a:r>
              <a:rPr lang="en-US" dirty="0" smtClean="0"/>
              <a:t>Understand the risks by understanding how neutrons behave</a:t>
            </a:r>
          </a:p>
          <a:p>
            <a:pPr lvl="1">
              <a:defRPr/>
            </a:pPr>
            <a:r>
              <a:rPr lang="en-US" dirty="0" smtClean="0"/>
              <a:t>This gives you credibility because you can explain why different rules are in place without having to look them up</a:t>
            </a:r>
          </a:p>
          <a:p>
            <a:pPr lvl="1">
              <a:defRPr/>
            </a:pPr>
            <a:r>
              <a:rPr lang="en-US" dirty="0" smtClean="0"/>
              <a:t>NOT having to say: “Wait, let me calculate that” [8.26 hands-on course]</a:t>
            </a:r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>
                <a:latin typeface="Arial" charset="0"/>
              </a:rPr>
              <a:t>Criticality: Neutron balance	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695450"/>
            <a:ext cx="7772400" cy="47117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Critical configuration: Neutron PRODUCTION from fission exactly balances neutron LOSS from absorption and leakage</a:t>
            </a:r>
          </a:p>
          <a:p>
            <a:pPr>
              <a:defRPr/>
            </a:pPr>
            <a:endParaRPr lang="en-US" dirty="0" smtClean="0">
              <a:latin typeface="Arial" charset="0"/>
            </a:endParaRPr>
          </a:p>
          <a:p>
            <a:pPr>
              <a:defRPr/>
            </a:pPr>
            <a:endParaRPr lang="en-US" dirty="0" smtClean="0">
              <a:latin typeface="Arial" charset="0"/>
            </a:endParaRPr>
          </a:p>
          <a:p>
            <a:pPr>
              <a:defRPr/>
            </a:pPr>
            <a:endParaRPr lang="en-US" dirty="0" smtClean="0">
              <a:latin typeface="Arial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How do we hold k-effective down</a:t>
            </a:r>
            <a:r>
              <a:rPr lang="en-US" dirty="0" smtClean="0">
                <a:latin typeface="Arial" charset="0"/>
              </a:rPr>
              <a:t>? (Answer=use an eigenvalue)</a:t>
            </a:r>
            <a:endParaRPr lang="en-US" dirty="0" smtClean="0">
              <a:latin typeface="Arial" charset="0"/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61925" y="4251325"/>
          <a:ext cx="8535988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4" imgW="3682800" imgH="419040" progId="Equation.DSMT4">
                  <p:embed/>
                </p:oleObj>
              </mc:Choice>
              <mc:Fallback>
                <p:oleObj name="Equation" r:id="rId4" imgW="3682800" imgH="419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" y="4251325"/>
                        <a:ext cx="8535988" cy="968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>
                <a:latin typeface="Arial" charset="0"/>
              </a:rPr>
              <a:t>Criticality: Neutron balance (2)</a:t>
            </a:r>
            <a:r>
              <a:rPr lang="en-US" sz="4000" smtClean="0">
                <a:latin typeface="Arial" charset="0"/>
              </a:rPr>
              <a:t>	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695450"/>
            <a:ext cx="7772400" cy="4711700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Arial" charset="0"/>
              </a:rPr>
              <a:t>Our focus is a little different from reactor physics because we are much more influenced by LEAKAGE</a:t>
            </a:r>
          </a:p>
          <a:p>
            <a:pPr>
              <a:defRPr/>
            </a:pPr>
            <a:r>
              <a:rPr lang="en-US" smtClean="0">
                <a:latin typeface="Arial" charset="0"/>
              </a:rPr>
              <a:t>In this regard, we are much closer to Fermi, et al., because of the UNIQUENESS of our situations and our strong dependence on SIZE and SHAPE of the system being considered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latin typeface="Arial" charset="0"/>
              </a:rPr>
              <a:t>U-235 Sphere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4900" y="1604963"/>
            <a:ext cx="708660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Course workload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5475" y="1292225"/>
            <a:ext cx="7772400" cy="52387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How you are evaluated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Two tests on text material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Report on historical criticality accident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Practice on a computational NCSE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Good practical experience for resume: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Familiarity with a specialized vocabulary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Knowledge of ANS standards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SCALE experience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An NCSE under your belt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Course philosophy</a:t>
            </a:r>
          </a:p>
        </p:txBody>
      </p:sp>
      <p:sp>
        <p:nvSpPr>
          <p:cNvPr id="586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5912" y="1374775"/>
            <a:ext cx="8580437" cy="48768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 dirty="0" smtClean="0"/>
              <a:t>This is a PROFESSIONAL </a:t>
            </a:r>
            <a:r>
              <a:rPr lang="en-US" sz="2800" dirty="0" smtClean="0"/>
              <a:t>course [special terms]</a:t>
            </a:r>
            <a:endParaRPr lang="en-US" sz="2800" dirty="0" smtClean="0"/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/>
              <a:t>How a particular corner of nuclear work does its thing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/>
              <a:t>Not so much theory as in other courses, but pulling together theory from other disciplines to get a job done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/>
              <a:t>The unusual (and valuable) part of NCS is the people side [table top]</a:t>
            </a:r>
          </a:p>
          <a:p>
            <a:pPr>
              <a:lnSpc>
                <a:spcPct val="80000"/>
              </a:lnSpc>
              <a:defRPr/>
            </a:pPr>
            <a:r>
              <a:rPr lang="en-US" sz="2800" dirty="0" smtClean="0"/>
              <a:t>Goals: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/>
              <a:t>Learn what criticality safety is and how it is performed in the real world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/>
              <a:t>Learn the terminology and be able to discuss it rationally (midterm)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/>
              <a:t>Learn how to run SCALE for criticality problems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/>
              <a:t>Learn about NCSE’s: What they are, how they are made, experience in writing one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/>
              <a:t>Get a head start on a </a:t>
            </a:r>
            <a:r>
              <a:rPr lang="en-US" sz="2400" dirty="0" err="1" smtClean="0"/>
              <a:t>Qual</a:t>
            </a:r>
            <a:r>
              <a:rPr lang="en-US" sz="2400" dirty="0" smtClean="0"/>
              <a:t> Card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KSA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450" y="120015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Delving a bit too much into “pedagogical theory,” achieving mastery of a profession involves mastering 3 elements:</a:t>
            </a:r>
          </a:p>
          <a:p>
            <a:pPr lvl="1">
              <a:defRPr/>
            </a:pPr>
            <a:r>
              <a:rPr lang="en-US" dirty="0" smtClean="0"/>
              <a:t>Knowledge: Facts you must know (most  engineering classes)</a:t>
            </a:r>
          </a:p>
          <a:p>
            <a:pPr lvl="1">
              <a:defRPr/>
            </a:pPr>
            <a:r>
              <a:rPr lang="en-US" dirty="0" smtClean="0"/>
              <a:t>Skills: Tasks you must be able to do (sometimes included as projects/internships)</a:t>
            </a:r>
          </a:p>
          <a:p>
            <a:pPr lvl="1">
              <a:defRPr/>
            </a:pPr>
            <a:r>
              <a:rPr lang="en-US" dirty="0" smtClean="0"/>
              <a:t>Attitude: How the profession approaches problems [Paper Chase].  What stories are told?</a:t>
            </a:r>
          </a:p>
          <a:p>
            <a:pPr>
              <a:defRPr/>
            </a:pPr>
            <a:r>
              <a:rPr lang="en-US" dirty="0" smtClean="0"/>
              <a:t>This course, unusually, covers all three elements. [Best part is the stories]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Importance of CS “out there”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257300"/>
            <a:ext cx="8591550" cy="4114800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Unreactor</a:t>
            </a:r>
            <a:r>
              <a:rPr lang="en-US" dirty="0" smtClean="0"/>
              <a:t>: Most situations in NE we do NOT want criticality to occur</a:t>
            </a:r>
          </a:p>
          <a:p>
            <a:r>
              <a:rPr lang="en-US" dirty="0" smtClean="0"/>
              <a:t>Main standard is entitled “Nuclear Criticality Safety in Operations with Fissionable Material </a:t>
            </a:r>
            <a:r>
              <a:rPr lang="en-US" u="sng" dirty="0" smtClean="0"/>
              <a:t>Outside</a:t>
            </a:r>
            <a:r>
              <a:rPr lang="en-US" dirty="0" smtClean="0"/>
              <a:t> Reactors”</a:t>
            </a:r>
          </a:p>
          <a:p>
            <a:r>
              <a:rPr lang="en-US" dirty="0" smtClean="0"/>
              <a:t>Consequences of a criticality accident</a:t>
            </a:r>
          </a:p>
          <a:p>
            <a:pPr lvl="1"/>
            <a:r>
              <a:rPr lang="en-US" dirty="0" smtClean="0"/>
              <a:t>Loss of life</a:t>
            </a:r>
          </a:p>
          <a:p>
            <a:pPr lvl="1"/>
            <a:r>
              <a:rPr lang="en-US" dirty="0" smtClean="0"/>
              <a:t>Loss of money</a:t>
            </a:r>
          </a:p>
          <a:p>
            <a:pPr lvl="1"/>
            <a:r>
              <a:rPr lang="en-US" dirty="0" smtClean="0"/>
              <a:t>Loss of 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Definitions of Criticality Safety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The prevention or termination of inadvertent nuclear chain reactions in nonreactor environments</a:t>
            </a:r>
          </a:p>
          <a:p>
            <a:pPr>
              <a:defRPr/>
            </a:pPr>
            <a:r>
              <a:rPr lang="en-US" smtClean="0"/>
              <a:t>The art of avoiding a criticality excursion</a:t>
            </a:r>
          </a:p>
          <a:p>
            <a:pPr>
              <a:defRPr/>
            </a:pPr>
            <a:r>
              <a:rPr lang="en-US" smtClean="0"/>
              <a:t>Protection against the consequences of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NCS practice	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6238" y="1320800"/>
            <a:ext cx="8043862" cy="477520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Integration of:</a:t>
            </a:r>
          </a:p>
          <a:p>
            <a:pPr lvl="1">
              <a:defRPr/>
            </a:pPr>
            <a:r>
              <a:rPr lang="en-US" dirty="0" smtClean="0"/>
              <a:t>Neutron physics (reactor physics)</a:t>
            </a:r>
          </a:p>
          <a:p>
            <a:pPr lvl="1">
              <a:defRPr/>
            </a:pPr>
            <a:r>
              <a:rPr lang="en-US" dirty="0" smtClean="0"/>
              <a:t>Engineering design </a:t>
            </a:r>
            <a:r>
              <a:rPr lang="en-US" dirty="0" smtClean="0"/>
              <a:t>processes (chemical)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Human factors—Both us and them (evaluators and operators)</a:t>
            </a:r>
          </a:p>
          <a:p>
            <a:pPr>
              <a:defRPr/>
            </a:pPr>
            <a:r>
              <a:rPr lang="en-US" sz="2800" dirty="0" smtClean="0"/>
              <a:t>Historical trends:</a:t>
            </a:r>
          </a:p>
          <a:p>
            <a:pPr lvl="1">
              <a:defRPr/>
            </a:pPr>
            <a:r>
              <a:rPr lang="en-US" dirty="0" smtClean="0"/>
              <a:t>1940s-50s: Expanding production beyond safety philosophy</a:t>
            </a:r>
          </a:p>
          <a:p>
            <a:pPr lvl="1">
              <a:defRPr/>
            </a:pPr>
            <a:r>
              <a:rPr lang="en-US" dirty="0" smtClean="0"/>
              <a:t>1960s-70s: Recognition of need for more formal approach</a:t>
            </a:r>
          </a:p>
          <a:p>
            <a:pPr lvl="1">
              <a:defRPr/>
            </a:pPr>
            <a:r>
              <a:rPr lang="en-US" dirty="0" smtClean="0"/>
              <a:t>1980s-present: Extreme conservatism</a:t>
            </a:r>
          </a:p>
          <a:p>
            <a:pPr lvl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Introductory thoughts (2)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563" y="1412875"/>
            <a:ext cx="8580437" cy="54451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Related to reactor theory, but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No </a:t>
            </a:r>
            <a:r>
              <a:rPr lang="en-US" dirty="0" err="1" smtClean="0"/>
              <a:t>burnup</a:t>
            </a:r>
            <a:r>
              <a:rPr lang="en-US" dirty="0" smtClean="0"/>
              <a:t> per se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No transient study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More diverse geometries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MUCH higher dependence on neutron leakage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Hot job and consulting market right now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If you have experience—Getting in the door is not quite as </a:t>
            </a:r>
            <a:r>
              <a:rPr lang="en-US" dirty="0" smtClean="0"/>
              <a:t>easy [Y-12]</a:t>
            </a:r>
            <a:endParaRPr lang="en-US" dirty="0" smtClean="0"/>
          </a:p>
          <a:p>
            <a:pPr lvl="1">
              <a:lnSpc>
                <a:spcPct val="90000"/>
              </a:lnSpc>
              <a:defRPr/>
            </a:pPr>
            <a:r>
              <a:rPr lang="en-US" dirty="0" err="1" smtClean="0"/>
              <a:t>Crit</a:t>
            </a:r>
            <a:r>
              <a:rPr lang="en-US" dirty="0" smtClean="0"/>
              <a:t> safety is a pretty small world [ANS </a:t>
            </a:r>
            <a:r>
              <a:rPr lang="en-US" dirty="0" err="1" smtClean="0"/>
              <a:t>mtgs</a:t>
            </a:r>
            <a:r>
              <a:rPr lang="en-US" dirty="0" smtClean="0"/>
              <a:t>]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Good basic background for going into related areas: Shielding, reactor apps.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Introductory thoughts (3)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438" y="1330325"/>
            <a:ext cx="7772400" cy="51435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Oak Ridge is a center of activity: X-10 for methods, X-10/K-25/Y-12 for practice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My experience is at Savannah River, Rocky Flats, Yucca Mountain, NFS (Erwin, TN), Portsmouth GDP, USEC, Y-12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Much of the course content will reflect this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Controversy in field: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“Black box” code use vs. experimental and handbook evaluations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Overall training standards: ANSI/ANS 8.26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1371</TotalTime>
  <Words>754</Words>
  <Application>Microsoft Office PowerPoint</Application>
  <PresentationFormat>On-screen Show (4:3)</PresentationFormat>
  <Paragraphs>99</Paragraphs>
  <Slides>18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Monotype Sorts</vt:lpstr>
      <vt:lpstr>Times New Roman</vt:lpstr>
      <vt:lpstr>Wingdings</vt:lpstr>
      <vt:lpstr>Sparkle</vt:lpstr>
      <vt:lpstr>Equation</vt:lpstr>
      <vt:lpstr>Lesson 1: Introduction</vt:lpstr>
      <vt:lpstr>Course workload</vt:lpstr>
      <vt:lpstr>Course philosophy</vt:lpstr>
      <vt:lpstr>KSA</vt:lpstr>
      <vt:lpstr>Importance of CS “out there”</vt:lpstr>
      <vt:lpstr>Definitions of Criticality Safety</vt:lpstr>
      <vt:lpstr>NCS practice </vt:lpstr>
      <vt:lpstr>Introductory thoughts (2)</vt:lpstr>
      <vt:lpstr>Introductory thoughts (3)</vt:lpstr>
      <vt:lpstr>Get SCALE soon</vt:lpstr>
      <vt:lpstr>Think like a neutron</vt:lpstr>
      <vt:lpstr>Criticality: Neutron balance </vt:lpstr>
      <vt:lpstr>Criticality: Neutron balance (2) </vt:lpstr>
      <vt:lpstr>U-235 Sphere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57</cp:revision>
  <cp:lastPrinted>1999-08-30T19:39:18Z</cp:lastPrinted>
  <dcterms:created xsi:type="dcterms:W3CDTF">1995-05-28T16:29:18Z</dcterms:created>
  <dcterms:modified xsi:type="dcterms:W3CDTF">2019-08-22T22:33:50Z</dcterms:modified>
</cp:coreProperties>
</file>