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sldIdLst>
    <p:sldId id="280" r:id="rId2"/>
    <p:sldId id="622" r:id="rId3"/>
    <p:sldId id="623" r:id="rId4"/>
    <p:sldId id="637" r:id="rId5"/>
    <p:sldId id="624" r:id="rId6"/>
    <p:sldId id="638" r:id="rId7"/>
    <p:sldId id="626" r:id="rId8"/>
    <p:sldId id="625" r:id="rId9"/>
    <p:sldId id="632" r:id="rId10"/>
    <p:sldId id="633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90929"/>
  </p:normalViewPr>
  <p:slideViewPr>
    <p:cSldViewPr snapToGrid="0">
      <p:cViewPr>
        <p:scale>
          <a:sx n="50" d="100"/>
          <a:sy n="50" d="100"/>
        </p:scale>
        <p:origin x="-3384" y="-13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4286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Lesson 3: Hand calculations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4350" y="188595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Review: MAGICMERV</a:t>
            </a:r>
          </a:p>
          <a:p>
            <a:pPr>
              <a:defRPr/>
            </a:pPr>
            <a:r>
              <a:rPr lang="en-US" sz="4000" dirty="0" smtClean="0"/>
              <a:t>Buckling equivalence method</a:t>
            </a:r>
          </a:p>
          <a:p>
            <a:pPr>
              <a:defRPr/>
            </a:pPr>
            <a:r>
              <a:rPr lang="en-US" sz="4000" strike="sngStrike" dirty="0" smtClean="0"/>
              <a:t>Areal density concept</a:t>
            </a:r>
          </a:p>
          <a:p>
            <a:pPr>
              <a:defRPr/>
            </a:pPr>
            <a:r>
              <a:rPr lang="en-US" sz="4000" strike="sngStrike" dirty="0" smtClean="0"/>
              <a:t>Surface density method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Homework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857250" y="1527175"/>
            <a:ext cx="73533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/>
              <a:t>Homework </a:t>
            </a:r>
            <a:r>
              <a:rPr lang="en-US" b="1" dirty="0" smtClean="0"/>
              <a:t>3-2</a:t>
            </a:r>
            <a:endParaRPr lang="en-US" b="1" dirty="0"/>
          </a:p>
          <a:p>
            <a:r>
              <a:rPr lang="en-US" dirty="0"/>
              <a:t>It is common practice to assume that a cylinder with a height/diameter ratio of 1.00 has the highest reactivity (lowest buckling).   Use your calculus to show that based on the </a:t>
            </a:r>
            <a:r>
              <a:rPr lang="en-US" dirty="0" smtClean="0"/>
              <a:t>formula (ignoring the extrapolation distance), </a:t>
            </a:r>
            <a:r>
              <a:rPr lang="en-US" dirty="0"/>
              <a:t>the actual value for the most reactive H/D (for fixed volume) is 0.924.  </a:t>
            </a:r>
          </a:p>
          <a:p>
            <a:endParaRPr lang="en-US" dirty="0"/>
          </a:p>
          <a:p>
            <a:r>
              <a:rPr lang="en-US" dirty="0"/>
              <a:t>(You may use a spreadsheet to show that this is optimum.)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Review: MAGICMERV. Which ones can stand alone?</a:t>
            </a:r>
            <a:endParaRPr lang="en-US" b="1" i="1" dirty="0" smtClean="0"/>
          </a:p>
        </p:txBody>
      </p:sp>
      <p:sp>
        <p:nvSpPr>
          <p:cNvPr id="637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59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b="1" i="1" dirty="0" smtClean="0"/>
              <a:t>M</a:t>
            </a:r>
          </a:p>
          <a:p>
            <a:pPr>
              <a:defRPr/>
            </a:pPr>
            <a:r>
              <a:rPr lang="en-US" b="1" i="1" dirty="0" smtClean="0"/>
              <a:t>A</a:t>
            </a:r>
          </a:p>
          <a:p>
            <a:pPr>
              <a:defRPr/>
            </a:pPr>
            <a:r>
              <a:rPr lang="en-US" b="1" i="1" dirty="0" smtClean="0"/>
              <a:t>G</a:t>
            </a:r>
          </a:p>
          <a:p>
            <a:pPr>
              <a:defRPr/>
            </a:pPr>
            <a:r>
              <a:rPr lang="en-US" b="1" i="1" dirty="0" smtClean="0"/>
              <a:t>I</a:t>
            </a:r>
          </a:p>
          <a:p>
            <a:pPr>
              <a:defRPr/>
            </a:pPr>
            <a:r>
              <a:rPr lang="en-US" b="1" i="1" dirty="0" smtClean="0"/>
              <a:t>C</a:t>
            </a:r>
          </a:p>
          <a:p>
            <a:pPr>
              <a:defRPr/>
            </a:pPr>
            <a:r>
              <a:rPr lang="en-US" b="1" i="1" dirty="0" smtClean="0"/>
              <a:t>M</a:t>
            </a:r>
          </a:p>
          <a:p>
            <a:pPr>
              <a:defRPr/>
            </a:pPr>
            <a:r>
              <a:rPr lang="en-US" b="1" i="1" dirty="0" smtClean="0"/>
              <a:t>E</a:t>
            </a:r>
          </a:p>
          <a:p>
            <a:pPr>
              <a:defRPr/>
            </a:pPr>
            <a:r>
              <a:rPr lang="en-US" b="1" i="1" dirty="0" smtClean="0"/>
              <a:t>R</a:t>
            </a:r>
          </a:p>
          <a:p>
            <a:pPr>
              <a:defRPr/>
            </a:pPr>
            <a:r>
              <a:rPr lang="en-US" b="1" i="1" dirty="0" smtClean="0"/>
              <a:t>V</a:t>
            </a:r>
            <a:endParaRPr lang="en-US" dirty="0" smtClean="0"/>
          </a:p>
        </p:txBody>
      </p:sp>
      <p:sp>
        <p:nvSpPr>
          <p:cNvPr id="637956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7B5B3C9D-00DE-4863-8C28-74E977CEA170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2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Hand calculation methods</a:t>
            </a:r>
          </a:p>
        </p:txBody>
      </p:sp>
      <p:sp>
        <p:nvSpPr>
          <p:cNvPr id="594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/>
              <a:t>Buckling shape conversion 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Surface density </a:t>
            </a:r>
            <a:r>
              <a:rPr lang="en-US" dirty="0"/>
              <a:t>method (not studied</a:t>
            </a:r>
            <a:r>
              <a:rPr lang="en-US" dirty="0" smtClean="0"/>
              <a:t>)</a:t>
            </a:r>
            <a:endParaRPr lang="en-US" dirty="0"/>
          </a:p>
          <a:p>
            <a:pPr>
              <a:lnSpc>
                <a:spcPct val="90000"/>
              </a:lnSpc>
              <a:defRPr/>
            </a:pPr>
            <a:r>
              <a:rPr lang="en-US" dirty="0"/>
              <a:t>Analog density </a:t>
            </a:r>
            <a:r>
              <a:rPr lang="en-US" dirty="0" smtClean="0"/>
              <a:t>method (not studied)</a:t>
            </a:r>
            <a:endParaRPr lang="en-US" dirty="0"/>
          </a:p>
          <a:p>
            <a:pPr>
              <a:lnSpc>
                <a:spcPct val="90000"/>
              </a:lnSpc>
              <a:defRPr/>
            </a:pPr>
            <a:r>
              <a:rPr lang="en-US" dirty="0"/>
              <a:t>Solid angle method (not studied)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Usefulness: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Analyst: Starting point for your model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Analyst/Reviewer: Approximate check of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charset="0"/>
              </a:rPr>
              <a:t>Buckling equivalence</a:t>
            </a:r>
          </a:p>
        </p:txBody>
      </p:sp>
      <p:sp>
        <p:nvSpPr>
          <p:cNvPr id="611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609600"/>
          </a:xfrm>
        </p:spPr>
        <p:txBody>
          <a:bodyPr/>
          <a:lstStyle/>
          <a:p>
            <a:pPr>
              <a:defRPr/>
            </a:pPr>
            <a:r>
              <a:rPr lang="en-US" sz="2800">
                <a:latin typeface="Arial" charset="0"/>
              </a:rPr>
              <a:t>From one-speed diffusion theory, we have:</a:t>
            </a: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2246313" y="2714625"/>
          <a:ext cx="3370262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21" name="Equation" r:id="rId4" imgW="1549080" imgH="266400" progId="Equation.DSMT4">
                  <p:embed/>
                </p:oleObj>
              </mc:Choice>
              <mc:Fallback>
                <p:oleObj name="Equation" r:id="rId4" imgW="154908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6313" y="2714625"/>
                        <a:ext cx="3370262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1333" name="Rectangle 5"/>
          <p:cNvSpPr>
            <a:spLocks noChangeArrowheads="1"/>
          </p:cNvSpPr>
          <p:nvPr/>
        </p:nvSpPr>
        <p:spPr bwMode="auto">
          <a:xfrm>
            <a:off x="1009650" y="333375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which (ultimately) gives us:</a:t>
            </a:r>
          </a:p>
        </p:txBody>
      </p:sp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1720850" y="4087813"/>
          <a:ext cx="5524500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22" name="Equation" r:id="rId6" imgW="2539800" imgH="393480" progId="Equation.DSMT4">
                  <p:embed/>
                </p:oleObj>
              </mc:Choice>
              <mc:Fallback>
                <p:oleObj name="Equation" r:id="rId6" imgW="25398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850" y="4087813"/>
                        <a:ext cx="5524500" cy="81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2538413" y="4852988"/>
          <a:ext cx="3508375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23" name="Equation" r:id="rId8" imgW="1612800" imgH="482400" progId="Equation.DSMT4">
                  <p:embed/>
                </p:oleObj>
              </mc:Choice>
              <mc:Fallback>
                <p:oleObj name="Equation" r:id="rId8" imgW="16128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8413" y="4852988"/>
                        <a:ext cx="3508375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9905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</a:rPr>
              <a:t>K-effective</a:t>
            </a:r>
            <a:endParaRPr lang="en-US" dirty="0">
              <a:latin typeface="Arial" charset="0"/>
            </a:endParaRPr>
          </a:p>
        </p:txBody>
      </p:sp>
      <p:sp>
        <p:nvSpPr>
          <p:cNvPr id="611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562100"/>
            <a:ext cx="7772400" cy="60960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latin typeface="Arial" charset="0"/>
              </a:rPr>
              <a:t>Re-arranging and integrating over all volume:</a:t>
            </a:r>
          </a:p>
          <a:p>
            <a:pPr>
              <a:defRPr/>
            </a:pPr>
            <a:endParaRPr lang="en-US" sz="2800" dirty="0">
              <a:latin typeface="Arial" charset="0"/>
            </a:endParaRPr>
          </a:p>
          <a:p>
            <a:pPr>
              <a:defRPr/>
            </a:pPr>
            <a:endParaRPr lang="en-US" sz="2800" dirty="0" smtClean="0">
              <a:latin typeface="Arial" charset="0"/>
            </a:endParaRPr>
          </a:p>
          <a:p>
            <a:pPr>
              <a:defRPr/>
            </a:pPr>
            <a:endParaRPr lang="en-US" sz="2800" dirty="0" smtClean="0">
              <a:latin typeface="Arial" charset="0"/>
            </a:endParaRPr>
          </a:p>
          <a:p>
            <a:pPr>
              <a:defRPr/>
            </a:pPr>
            <a:endParaRPr lang="en-US" sz="1100" dirty="0" smtClean="0">
              <a:latin typeface="Arial" charset="0"/>
            </a:endParaRPr>
          </a:p>
          <a:p>
            <a:pPr>
              <a:defRPr/>
            </a:pPr>
            <a:r>
              <a:rPr lang="en-US" sz="2800" dirty="0" smtClean="0">
                <a:latin typeface="Arial" charset="0"/>
              </a:rPr>
              <a:t>So:</a:t>
            </a:r>
          </a:p>
          <a:p>
            <a:pPr lvl="1">
              <a:defRPr/>
            </a:pPr>
            <a:r>
              <a:rPr lang="en-US" sz="2400" dirty="0" smtClean="0">
                <a:latin typeface="Arial" charset="0"/>
              </a:rPr>
              <a:t>(Roughly) For a given material, the integrals will all increase and decrease proportionally.</a:t>
            </a:r>
          </a:p>
          <a:p>
            <a:pPr lvl="1">
              <a:defRPr/>
            </a:pPr>
            <a:r>
              <a:rPr lang="en-US" sz="2400" dirty="0" smtClean="0">
                <a:latin typeface="Arial" charset="0"/>
              </a:rPr>
              <a:t>The </a:t>
            </a:r>
            <a:r>
              <a:rPr lang="en-US" sz="2400" dirty="0" smtClean="0">
                <a:latin typeface="Arial" charset="0"/>
              </a:rPr>
              <a:t>bigger </a:t>
            </a:r>
            <a:r>
              <a:rPr lang="en-US" sz="2400" i="1" dirty="0">
                <a:latin typeface="Arial" charset="0"/>
              </a:rPr>
              <a:t>B</a:t>
            </a:r>
            <a:r>
              <a:rPr lang="en-US" sz="2400" i="1" baseline="30000" dirty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 is, the LOWER k-effective </a:t>
            </a:r>
            <a:r>
              <a:rPr lang="en-US" sz="2400" dirty="0" smtClean="0">
                <a:latin typeface="Arial" charset="0"/>
              </a:rPr>
              <a:t>is</a:t>
            </a:r>
            <a:endParaRPr lang="en-US" sz="2400" dirty="0" smtClean="0">
              <a:latin typeface="Arial" charset="0"/>
            </a:endParaRPr>
          </a:p>
          <a:p>
            <a:pPr lvl="1">
              <a:defRPr/>
            </a:pPr>
            <a:r>
              <a:rPr lang="en-US" sz="2400" dirty="0" smtClean="0">
                <a:latin typeface="Arial" charset="0"/>
              </a:rPr>
              <a:t>(Roughly</a:t>
            </a:r>
            <a:r>
              <a:rPr lang="en-US" sz="2400" dirty="0" smtClean="0">
                <a:latin typeface="Arial" charset="0"/>
              </a:rPr>
              <a:t>) For a given material, two unit shapes with the same </a:t>
            </a:r>
            <a:r>
              <a:rPr lang="en-US" sz="2400" i="1" dirty="0" smtClean="0">
                <a:latin typeface="Arial" charset="0"/>
              </a:rPr>
              <a:t>B</a:t>
            </a:r>
            <a:r>
              <a:rPr lang="en-US" sz="2400" i="1" baseline="30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 will have the same k-effective</a:t>
            </a:r>
          </a:p>
          <a:p>
            <a:pPr>
              <a:defRPr/>
            </a:pPr>
            <a:endParaRPr lang="en-US" sz="2800" dirty="0">
              <a:latin typeface="Arial" charset="0"/>
            </a:endParaRPr>
          </a:p>
        </p:txBody>
      </p:sp>
      <p:graphicFrame>
        <p:nvGraphicFramePr>
          <p:cNvPr id="717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2039010"/>
              </p:ext>
            </p:extLst>
          </p:nvPr>
        </p:nvGraphicFramePr>
        <p:xfrm>
          <a:off x="611188" y="2171700"/>
          <a:ext cx="8008937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1" name="Equation" r:id="rId4" imgW="3682800" imgH="736560" progId="Equation.DSMT4">
                  <p:embed/>
                </p:oleObj>
              </mc:Choice>
              <mc:Fallback>
                <p:oleObj name="Equation" r:id="rId4" imgW="3682800" imgH="7365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171700"/>
                        <a:ext cx="8008937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</a:rPr>
              <a:t>Buckling </a:t>
            </a:r>
            <a:r>
              <a:rPr lang="en-US" dirty="0" smtClean="0">
                <a:latin typeface="Arial" charset="0"/>
              </a:rPr>
              <a:t>equivalence (2)</a:t>
            </a:r>
            <a:endParaRPr lang="en-US" dirty="0">
              <a:latin typeface="Arial" charset="0"/>
            </a:endParaRPr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7" y="1557338"/>
            <a:ext cx="6170429" cy="493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6289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charset="0"/>
              </a:rPr>
              <a:t>Buckling equivalence (2)</a:t>
            </a:r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7772400" cy="6096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>
                <a:latin typeface="Arial" charset="0"/>
              </a:rPr>
              <a:t>For different geometric arrangements, the buckling reduces to Table 8-I in text:</a:t>
            </a:r>
          </a:p>
          <a:p>
            <a:pPr lvl="1">
              <a:lnSpc>
                <a:spcPct val="90000"/>
              </a:lnSpc>
              <a:defRPr/>
            </a:pPr>
            <a:endParaRPr lang="en-US">
              <a:latin typeface="Arial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400">
                <a:latin typeface="Arial" charset="0"/>
              </a:rPr>
              <a:t>Sphere of radius r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>
              <a:latin typeface="Arial" charset="0"/>
            </a:endParaRPr>
          </a:p>
          <a:p>
            <a:pPr lvl="1">
              <a:lnSpc>
                <a:spcPct val="90000"/>
              </a:lnSpc>
              <a:defRPr/>
            </a:pPr>
            <a:endParaRPr lang="en-US" sz="2400">
              <a:latin typeface="Arial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400">
                <a:latin typeface="Arial" charset="0"/>
              </a:rPr>
              <a:t>Cylinder (r,h)</a:t>
            </a:r>
          </a:p>
          <a:p>
            <a:pPr lvl="1">
              <a:lnSpc>
                <a:spcPct val="90000"/>
              </a:lnSpc>
              <a:defRPr/>
            </a:pPr>
            <a:endParaRPr lang="en-US" sz="2400">
              <a:latin typeface="Arial" charset="0"/>
            </a:endParaRPr>
          </a:p>
          <a:p>
            <a:pPr lvl="1">
              <a:lnSpc>
                <a:spcPct val="90000"/>
              </a:lnSpc>
              <a:defRPr/>
            </a:pPr>
            <a:endParaRPr lang="en-US" sz="2400">
              <a:latin typeface="Arial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400">
                <a:latin typeface="Arial" charset="0"/>
              </a:rPr>
              <a:t>Cuboid (a,b,c)</a:t>
            </a:r>
          </a:p>
          <a:p>
            <a:pPr lvl="1">
              <a:lnSpc>
                <a:spcPct val="90000"/>
              </a:lnSpc>
              <a:defRPr/>
            </a:pPr>
            <a:endParaRPr lang="en-US" sz="2400">
              <a:latin typeface="Arial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2800">
                <a:latin typeface="Arial" charset="0"/>
              </a:rPr>
              <a:t>Use </a:t>
            </a:r>
            <a:r>
              <a:rPr lang="en-US" sz="2800">
                <a:latin typeface="Symbol" pitchFamily="18" charset="2"/>
              </a:rPr>
              <a:t>d</a:t>
            </a:r>
            <a:r>
              <a:rPr lang="en-US" sz="2800">
                <a:latin typeface="Arial" charset="0"/>
              </a:rPr>
              <a:t>=2 cm (bare) or </a:t>
            </a:r>
            <a:r>
              <a:rPr lang="en-US" sz="2800">
                <a:latin typeface="Symbol" pitchFamily="18" charset="2"/>
              </a:rPr>
              <a:t>d</a:t>
            </a:r>
            <a:r>
              <a:rPr lang="en-US" sz="2800">
                <a:latin typeface="Arial" charset="0"/>
              </a:rPr>
              <a:t>=5 cm (H2O reflected) if better information not available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5153025" y="2379663"/>
          <a:ext cx="1214438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1" name="Equation" r:id="rId4" imgW="558720" imgH="469800" progId="Equation.3">
                  <p:embed/>
                </p:oleObj>
              </mc:Choice>
              <mc:Fallback>
                <p:oleObj name="Equation" r:id="rId4" imgW="558720" imgH="469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3025" y="2379663"/>
                        <a:ext cx="1214438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246563" y="3567113"/>
          <a:ext cx="295275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2" name="Equation" r:id="rId6" imgW="1358640" imgH="469800" progId="Equation.3">
                  <p:embed/>
                </p:oleObj>
              </mc:Choice>
              <mc:Fallback>
                <p:oleObj name="Equation" r:id="rId6" imgW="1358640" imgH="469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6563" y="3567113"/>
                        <a:ext cx="295275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3792538" y="4749800"/>
          <a:ext cx="4662487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3" name="Equation" r:id="rId8" imgW="2145960" imgH="469800" progId="Equation.3">
                  <p:embed/>
                </p:oleObj>
              </mc:Choice>
              <mc:Fallback>
                <p:oleObj name="Equation" r:id="rId8" imgW="214596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2538" y="4749800"/>
                        <a:ext cx="4662487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</a:rPr>
              <a:t>Buckling equivalence </a:t>
            </a:r>
            <a:r>
              <a:rPr lang="en-US" dirty="0" smtClean="0">
                <a:latin typeface="Arial" charset="0"/>
              </a:rPr>
              <a:t>(3)</a:t>
            </a:r>
            <a:endParaRPr lang="en-US" dirty="0">
              <a:latin typeface="Arial" charset="0"/>
            </a:endParaRPr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7772400" cy="6096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>
                <a:latin typeface="Arial" charset="0"/>
              </a:rPr>
              <a:t>Sample problem: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>
                <a:latin typeface="Arial" charset="0"/>
              </a:rPr>
              <a:t>You have determined a volume limit of 10 liters for a cylinder with a H/D ratio of 2.5.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>
                <a:latin typeface="Arial" charset="0"/>
              </a:rPr>
              <a:t>What would be the volume of a sphere with the same k-effective?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>
                <a:latin typeface="Arial" charset="0"/>
              </a:rPr>
              <a:t>Answer: 5.2 liters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Homework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857250" y="1527175"/>
            <a:ext cx="73533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/>
              <a:t>Homework 3-1</a:t>
            </a:r>
          </a:p>
          <a:p>
            <a:r>
              <a:rPr lang="en-US" dirty="0"/>
              <a:t>You fill a shoebox (15 cm x 20 cm x 30 cm) with a fissile solution and find that it is exactly critical.  What would be the approximate radius of a critical sphere of the same material? (Ans. = 11.645 cm)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1504</TotalTime>
  <Words>327</Words>
  <Application>Microsoft Office PowerPoint</Application>
  <PresentationFormat>On-screen Show (4:3)</PresentationFormat>
  <Paragraphs>63</Paragraphs>
  <Slides>10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Sparkle</vt:lpstr>
      <vt:lpstr>Equation</vt:lpstr>
      <vt:lpstr>MathType 6.0 Equation</vt:lpstr>
      <vt:lpstr>Lesson 3: Hand calculations</vt:lpstr>
      <vt:lpstr>Review: MAGICMERV. Which ones can stand alone?</vt:lpstr>
      <vt:lpstr>Hand calculation methods</vt:lpstr>
      <vt:lpstr>Buckling equivalence</vt:lpstr>
      <vt:lpstr>K-effective</vt:lpstr>
      <vt:lpstr>Buckling equivalence (2)</vt:lpstr>
      <vt:lpstr>Buckling equivalence (2)</vt:lpstr>
      <vt:lpstr>Buckling equivalence (3)</vt:lpstr>
      <vt:lpstr>Homework</vt:lpstr>
      <vt:lpstr>Homework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79</cp:revision>
  <cp:lastPrinted>1999-08-30T19:39:18Z</cp:lastPrinted>
  <dcterms:created xsi:type="dcterms:W3CDTF">1995-05-28T16:29:18Z</dcterms:created>
  <dcterms:modified xsi:type="dcterms:W3CDTF">2018-09-06T20:08:31Z</dcterms:modified>
</cp:coreProperties>
</file>