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0" r:id="rId2"/>
    <p:sldId id="665" r:id="rId3"/>
    <p:sldId id="670" r:id="rId4"/>
    <p:sldId id="671" r:id="rId5"/>
    <p:sldId id="672" r:id="rId6"/>
    <p:sldId id="654" r:id="rId7"/>
    <p:sldId id="663" r:id="rId8"/>
    <p:sldId id="674" r:id="rId9"/>
  </p:sldIdLst>
  <p:sldSz cx="9144000" cy="6858000" type="screen4x3"/>
  <p:notesSz cx="6934200" cy="9220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>
        <p:scale>
          <a:sx n="113" d="100"/>
          <a:sy n="113" d="100"/>
        </p:scale>
        <p:origin x="-1584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138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475" y="0"/>
            <a:ext cx="3005138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99302-F36F-4C7D-8E2D-FA31D2724090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8238"/>
            <a:ext cx="3005138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475" y="8758238"/>
            <a:ext cx="3005138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072D0-EFAB-4F23-A4C6-509F8D2D6B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938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127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2050" y="692150"/>
            <a:ext cx="4610100" cy="34575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420" y="4379595"/>
            <a:ext cx="5547360" cy="414909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09" tIns="46154" rIns="92309" bIns="46154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2616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Lesson 4: Computer method overview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93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Neutron transport overview</a:t>
            </a:r>
          </a:p>
          <a:p>
            <a:pPr lvl="1">
              <a:defRPr/>
            </a:pPr>
            <a:r>
              <a:rPr lang="en-US" dirty="0" smtClean="0"/>
              <a:t>Comparison of deterministic vs. Monte Carlo</a:t>
            </a:r>
          </a:p>
          <a:p>
            <a:pPr>
              <a:defRPr/>
            </a:pPr>
            <a:r>
              <a:rPr lang="en-US" dirty="0" smtClean="0"/>
              <a:t>User-level </a:t>
            </a:r>
            <a:r>
              <a:rPr lang="en-US" dirty="0" smtClean="0"/>
              <a:t>knowledge of Monte Carlo</a:t>
            </a:r>
          </a:p>
          <a:p>
            <a:pPr>
              <a:defRPr/>
            </a:pPr>
            <a:r>
              <a:rPr lang="en-US" dirty="0" smtClean="0"/>
              <a:t>Advantages and disadvantages of each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Neutron balance equation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590550"/>
          </a:xfrm>
        </p:spPr>
        <p:txBody>
          <a:bodyPr/>
          <a:lstStyle/>
          <a:p>
            <a:r>
              <a:rPr lang="en-US"/>
              <a:t>Scalar flux/current balance</a:t>
            </a: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685800" y="4191000"/>
            <a:ext cx="77724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Used in shielding, reactor theory, crit. safety, 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kinetics</a:t>
            </a: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187325" y="3009900"/>
          <a:ext cx="8570913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3" name="Equation" r:id="rId3" imgW="3416040" imgH="266400" progId="Equation.3">
                  <p:embed/>
                </p:oleObj>
              </mc:Choice>
              <mc:Fallback>
                <p:oleObj name="Equation" r:id="rId3" imgW="3416040" imgH="266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" y="3009900"/>
                        <a:ext cx="8570913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Neutron transport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400" y="1566863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Scalar vs. angular flux</a:t>
            </a:r>
          </a:p>
          <a:p>
            <a:pPr>
              <a:lnSpc>
                <a:spcPct val="90000"/>
              </a:lnSpc>
            </a:pPr>
            <a:r>
              <a:rPr lang="en-US" sz="2800"/>
              <a:t>Boltzmann transport equation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Neutron accounting balance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General terms of a balance in energy, angle, space</a:t>
            </a:r>
          </a:p>
          <a:p>
            <a:pPr>
              <a:lnSpc>
                <a:spcPct val="90000"/>
              </a:lnSpc>
            </a:pPr>
            <a:r>
              <a:rPr lang="en-US" sz="2800"/>
              <a:t>Deterministic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Subdivide energy, angle, space and solve equation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Get k-effective and flux</a:t>
            </a:r>
          </a:p>
          <a:p>
            <a:pPr>
              <a:lnSpc>
                <a:spcPct val="90000"/>
              </a:lnSpc>
            </a:pPr>
            <a:r>
              <a:rPr lang="en-US" sz="2800"/>
              <a:t>Monte Carlo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Numerical simulation of transport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Get particular flux-related answers, not flux everywhere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85750"/>
            <a:ext cx="7162800" cy="1143000"/>
          </a:xfrm>
        </p:spPr>
        <p:txBody>
          <a:bodyPr/>
          <a:lstStyle/>
          <a:p>
            <a:r>
              <a:rPr lang="en-US" dirty="0" smtClean="0"/>
              <a:t>Deterministic solution</a:t>
            </a:r>
            <a:endParaRPr lang="en-US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2150" y="1306513"/>
            <a:ext cx="7772400" cy="1041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Subdivide everything: </a:t>
            </a:r>
            <a:endParaRPr lang="en-US" sz="28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Energy: </a:t>
            </a:r>
            <a:r>
              <a:rPr lang="en-US" sz="2400" dirty="0" err="1" smtClean="0"/>
              <a:t>Multigroup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Space: Chop up space into “mesh cells”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Angle: Only allow particles to travel in particular directions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 smtClean="0"/>
              <a:t>Use </a:t>
            </a:r>
            <a:r>
              <a:rPr lang="en-US" sz="2800" dirty="0"/>
              <a:t>balance condition to figure out </a:t>
            </a:r>
            <a:r>
              <a:rPr lang="en-US" sz="2800" dirty="0" smtClean="0"/>
              <a:t>(and save) the flux as a function of space, energy, direction</a:t>
            </a:r>
            <a:endParaRPr lang="en-US" sz="2800" dirty="0"/>
          </a:p>
        </p:txBody>
      </p:sp>
      <p:grpSp>
        <p:nvGrpSpPr>
          <p:cNvPr id="2" name="Group 476"/>
          <p:cNvGrpSpPr>
            <a:grpSpLocks/>
          </p:cNvGrpSpPr>
          <p:nvPr/>
        </p:nvGrpSpPr>
        <p:grpSpPr bwMode="auto">
          <a:xfrm>
            <a:off x="1136650" y="4127500"/>
            <a:ext cx="5346700" cy="2800350"/>
            <a:chOff x="800" y="2336"/>
            <a:chExt cx="3368" cy="1764"/>
          </a:xfrm>
        </p:grpSpPr>
        <p:sp>
          <p:nvSpPr>
            <p:cNvPr id="102404" name="Rectangle 4"/>
            <p:cNvSpPr>
              <a:spLocks noChangeArrowheads="1"/>
            </p:cNvSpPr>
            <p:nvPr/>
          </p:nvSpPr>
          <p:spPr bwMode="auto">
            <a:xfrm>
              <a:off x="1456" y="3024"/>
              <a:ext cx="904" cy="6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06" name="Rectangle 6"/>
            <p:cNvSpPr>
              <a:spLocks noChangeArrowheads="1"/>
            </p:cNvSpPr>
            <p:nvPr/>
          </p:nvSpPr>
          <p:spPr bwMode="auto">
            <a:xfrm>
              <a:off x="1456" y="2336"/>
              <a:ext cx="904" cy="68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07" name="Rectangle 7"/>
            <p:cNvSpPr>
              <a:spLocks noChangeArrowheads="1"/>
            </p:cNvSpPr>
            <p:nvPr/>
          </p:nvSpPr>
          <p:spPr bwMode="auto">
            <a:xfrm>
              <a:off x="2360" y="3024"/>
              <a:ext cx="904" cy="68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08" name="Rectangle 8"/>
            <p:cNvSpPr>
              <a:spLocks noChangeArrowheads="1"/>
            </p:cNvSpPr>
            <p:nvPr/>
          </p:nvSpPr>
          <p:spPr bwMode="auto">
            <a:xfrm>
              <a:off x="2360" y="2336"/>
              <a:ext cx="904" cy="68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09" name="Rectangle 9"/>
            <p:cNvSpPr>
              <a:spLocks noChangeArrowheads="1"/>
            </p:cNvSpPr>
            <p:nvPr/>
          </p:nvSpPr>
          <p:spPr bwMode="auto">
            <a:xfrm>
              <a:off x="3264" y="3024"/>
              <a:ext cx="904" cy="68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10" name="Rectangle 10"/>
            <p:cNvSpPr>
              <a:spLocks noChangeArrowheads="1"/>
            </p:cNvSpPr>
            <p:nvPr/>
          </p:nvSpPr>
          <p:spPr bwMode="auto">
            <a:xfrm>
              <a:off x="3264" y="2336"/>
              <a:ext cx="904" cy="68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78"/>
            <p:cNvGrpSpPr>
              <a:grpSpLocks/>
            </p:cNvGrpSpPr>
            <p:nvPr/>
          </p:nvGrpSpPr>
          <p:grpSpPr bwMode="auto">
            <a:xfrm>
              <a:off x="2681" y="3208"/>
              <a:ext cx="270" cy="293"/>
              <a:chOff x="1393" y="2518"/>
              <a:chExt cx="426" cy="431"/>
            </a:xfrm>
          </p:grpSpPr>
          <p:grpSp>
            <p:nvGrpSpPr>
              <p:cNvPr id="4" name="Group 79"/>
              <p:cNvGrpSpPr>
                <a:grpSpLocks/>
              </p:cNvGrpSpPr>
              <p:nvPr/>
            </p:nvGrpSpPr>
            <p:grpSpPr bwMode="auto">
              <a:xfrm>
                <a:off x="1393" y="2518"/>
                <a:ext cx="426" cy="248"/>
                <a:chOff x="1393" y="2518"/>
                <a:chExt cx="426" cy="248"/>
              </a:xfrm>
            </p:grpSpPr>
            <p:grpSp>
              <p:nvGrpSpPr>
                <p:cNvPr id="5" name="Group 80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481" name="Line 81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482" name="Line 82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" name="Group 83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484" name="Line 84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485" name="Line 85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" name="Group 86"/>
              <p:cNvGrpSpPr>
                <a:grpSpLocks/>
              </p:cNvGrpSpPr>
              <p:nvPr/>
            </p:nvGrpSpPr>
            <p:grpSpPr bwMode="auto">
              <a:xfrm flipV="1">
                <a:off x="1393" y="2701"/>
                <a:ext cx="426" cy="248"/>
                <a:chOff x="1393" y="2518"/>
                <a:chExt cx="426" cy="248"/>
              </a:xfrm>
            </p:grpSpPr>
            <p:grpSp>
              <p:nvGrpSpPr>
                <p:cNvPr id="8" name="Group 87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488" name="Line 88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489" name="Line 89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" name="Group 90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491" name="Line 91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492" name="Line 92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0" name="Group 93"/>
            <p:cNvGrpSpPr>
              <a:grpSpLocks/>
            </p:cNvGrpSpPr>
            <p:nvPr/>
          </p:nvGrpSpPr>
          <p:grpSpPr bwMode="auto">
            <a:xfrm>
              <a:off x="1703" y="3172"/>
              <a:ext cx="426" cy="431"/>
              <a:chOff x="1393" y="2518"/>
              <a:chExt cx="426" cy="431"/>
            </a:xfrm>
          </p:grpSpPr>
          <p:grpSp>
            <p:nvGrpSpPr>
              <p:cNvPr id="11" name="Group 94"/>
              <p:cNvGrpSpPr>
                <a:grpSpLocks/>
              </p:cNvGrpSpPr>
              <p:nvPr/>
            </p:nvGrpSpPr>
            <p:grpSpPr bwMode="auto">
              <a:xfrm>
                <a:off x="1393" y="2518"/>
                <a:ext cx="426" cy="248"/>
                <a:chOff x="1393" y="2518"/>
                <a:chExt cx="426" cy="248"/>
              </a:xfrm>
            </p:grpSpPr>
            <p:grpSp>
              <p:nvGrpSpPr>
                <p:cNvPr id="12" name="Group 95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496" name="Line 96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497" name="Line 97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" name="Group 98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499" name="Line 99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500" name="Line 100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" name="Group 101"/>
              <p:cNvGrpSpPr>
                <a:grpSpLocks/>
              </p:cNvGrpSpPr>
              <p:nvPr/>
            </p:nvGrpSpPr>
            <p:grpSpPr bwMode="auto">
              <a:xfrm flipV="1">
                <a:off x="1393" y="2701"/>
                <a:ext cx="426" cy="248"/>
                <a:chOff x="1393" y="2518"/>
                <a:chExt cx="426" cy="248"/>
              </a:xfrm>
            </p:grpSpPr>
            <p:grpSp>
              <p:nvGrpSpPr>
                <p:cNvPr id="15" name="Group 102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503" name="Line 103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504" name="Line 104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" name="Group 105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506" name="Line 106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507" name="Line 107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7" name="Group 336"/>
            <p:cNvGrpSpPr>
              <a:grpSpLocks/>
            </p:cNvGrpSpPr>
            <p:nvPr/>
          </p:nvGrpSpPr>
          <p:grpSpPr bwMode="auto">
            <a:xfrm>
              <a:off x="1781" y="2506"/>
              <a:ext cx="270" cy="293"/>
              <a:chOff x="1393" y="2518"/>
              <a:chExt cx="426" cy="431"/>
            </a:xfrm>
          </p:grpSpPr>
          <p:grpSp>
            <p:nvGrpSpPr>
              <p:cNvPr id="18" name="Group 337"/>
              <p:cNvGrpSpPr>
                <a:grpSpLocks/>
              </p:cNvGrpSpPr>
              <p:nvPr/>
            </p:nvGrpSpPr>
            <p:grpSpPr bwMode="auto">
              <a:xfrm>
                <a:off x="1393" y="2518"/>
                <a:ext cx="426" cy="248"/>
                <a:chOff x="1393" y="2518"/>
                <a:chExt cx="426" cy="248"/>
              </a:xfrm>
            </p:grpSpPr>
            <p:grpSp>
              <p:nvGrpSpPr>
                <p:cNvPr id="19" name="Group 338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739" name="Line 339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40" name="Line 340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" name="Group 341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742" name="Line 342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43" name="Line 343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1" name="Group 344"/>
              <p:cNvGrpSpPr>
                <a:grpSpLocks/>
              </p:cNvGrpSpPr>
              <p:nvPr/>
            </p:nvGrpSpPr>
            <p:grpSpPr bwMode="auto">
              <a:xfrm flipV="1">
                <a:off x="1393" y="2701"/>
                <a:ext cx="426" cy="248"/>
                <a:chOff x="1393" y="2518"/>
                <a:chExt cx="426" cy="248"/>
              </a:xfrm>
            </p:grpSpPr>
            <p:grpSp>
              <p:nvGrpSpPr>
                <p:cNvPr id="22" name="Group 345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746" name="Line 346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47" name="Line 347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3" name="Group 348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749" name="Line 349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50" name="Line 350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4" name="Group 351"/>
            <p:cNvGrpSpPr>
              <a:grpSpLocks/>
            </p:cNvGrpSpPr>
            <p:nvPr/>
          </p:nvGrpSpPr>
          <p:grpSpPr bwMode="auto">
            <a:xfrm>
              <a:off x="3653" y="3262"/>
              <a:ext cx="168" cy="173"/>
              <a:chOff x="1393" y="2518"/>
              <a:chExt cx="426" cy="431"/>
            </a:xfrm>
          </p:grpSpPr>
          <p:grpSp>
            <p:nvGrpSpPr>
              <p:cNvPr id="25" name="Group 352"/>
              <p:cNvGrpSpPr>
                <a:grpSpLocks/>
              </p:cNvGrpSpPr>
              <p:nvPr/>
            </p:nvGrpSpPr>
            <p:grpSpPr bwMode="auto">
              <a:xfrm>
                <a:off x="1393" y="2518"/>
                <a:ext cx="426" cy="248"/>
                <a:chOff x="1393" y="2518"/>
                <a:chExt cx="426" cy="248"/>
              </a:xfrm>
            </p:grpSpPr>
            <p:grpSp>
              <p:nvGrpSpPr>
                <p:cNvPr id="26" name="Group 353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754" name="Line 354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55" name="Line 355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" name="Group 356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757" name="Line 357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58" name="Line 358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8" name="Group 359"/>
              <p:cNvGrpSpPr>
                <a:grpSpLocks/>
              </p:cNvGrpSpPr>
              <p:nvPr/>
            </p:nvGrpSpPr>
            <p:grpSpPr bwMode="auto">
              <a:xfrm flipV="1">
                <a:off x="1393" y="2701"/>
                <a:ext cx="426" cy="248"/>
                <a:chOff x="1393" y="2518"/>
                <a:chExt cx="426" cy="248"/>
              </a:xfrm>
            </p:grpSpPr>
            <p:grpSp>
              <p:nvGrpSpPr>
                <p:cNvPr id="29" name="Group 360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761" name="Line 361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62" name="Line 362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" name="Group 363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764" name="Line 364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65" name="Line 365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31" name="Group 366"/>
            <p:cNvGrpSpPr>
              <a:grpSpLocks/>
            </p:cNvGrpSpPr>
            <p:nvPr/>
          </p:nvGrpSpPr>
          <p:grpSpPr bwMode="auto">
            <a:xfrm>
              <a:off x="2705" y="2584"/>
              <a:ext cx="168" cy="173"/>
              <a:chOff x="1393" y="2518"/>
              <a:chExt cx="426" cy="431"/>
            </a:xfrm>
          </p:grpSpPr>
          <p:grpSp>
            <p:nvGrpSpPr>
              <p:cNvPr id="102400" name="Group 367"/>
              <p:cNvGrpSpPr>
                <a:grpSpLocks/>
              </p:cNvGrpSpPr>
              <p:nvPr/>
            </p:nvGrpSpPr>
            <p:grpSpPr bwMode="auto">
              <a:xfrm>
                <a:off x="1393" y="2518"/>
                <a:ext cx="426" cy="248"/>
                <a:chOff x="1393" y="2518"/>
                <a:chExt cx="426" cy="248"/>
              </a:xfrm>
            </p:grpSpPr>
            <p:grpSp>
              <p:nvGrpSpPr>
                <p:cNvPr id="102401" name="Group 368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769" name="Line 369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70" name="Line 370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2405" name="Group 371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772" name="Line 372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73" name="Line 373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2411" name="Group 374"/>
              <p:cNvGrpSpPr>
                <a:grpSpLocks/>
              </p:cNvGrpSpPr>
              <p:nvPr/>
            </p:nvGrpSpPr>
            <p:grpSpPr bwMode="auto">
              <a:xfrm flipV="1">
                <a:off x="1393" y="2701"/>
                <a:ext cx="426" cy="248"/>
                <a:chOff x="1393" y="2518"/>
                <a:chExt cx="426" cy="248"/>
              </a:xfrm>
            </p:grpSpPr>
            <p:grpSp>
              <p:nvGrpSpPr>
                <p:cNvPr id="102412" name="Group 375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776" name="Line 376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77" name="Line 377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2413" name="Group 378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779" name="Line 379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80" name="Line 380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02414" name="Group 381"/>
            <p:cNvGrpSpPr>
              <a:grpSpLocks/>
            </p:cNvGrpSpPr>
            <p:nvPr/>
          </p:nvGrpSpPr>
          <p:grpSpPr bwMode="auto">
            <a:xfrm>
              <a:off x="3671" y="2608"/>
              <a:ext cx="132" cy="149"/>
              <a:chOff x="1393" y="2518"/>
              <a:chExt cx="426" cy="431"/>
            </a:xfrm>
          </p:grpSpPr>
          <p:grpSp>
            <p:nvGrpSpPr>
              <p:cNvPr id="102415" name="Group 382"/>
              <p:cNvGrpSpPr>
                <a:grpSpLocks/>
              </p:cNvGrpSpPr>
              <p:nvPr/>
            </p:nvGrpSpPr>
            <p:grpSpPr bwMode="auto">
              <a:xfrm>
                <a:off x="1393" y="2518"/>
                <a:ext cx="426" cy="248"/>
                <a:chOff x="1393" y="2518"/>
                <a:chExt cx="426" cy="248"/>
              </a:xfrm>
            </p:grpSpPr>
            <p:grpSp>
              <p:nvGrpSpPr>
                <p:cNvPr id="102416" name="Group 383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784" name="Line 384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85" name="Line 385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2417" name="Group 386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787" name="Line 387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88" name="Line 388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2418" name="Group 389"/>
              <p:cNvGrpSpPr>
                <a:grpSpLocks/>
              </p:cNvGrpSpPr>
              <p:nvPr/>
            </p:nvGrpSpPr>
            <p:grpSpPr bwMode="auto">
              <a:xfrm flipV="1">
                <a:off x="1393" y="2701"/>
                <a:ext cx="426" cy="248"/>
                <a:chOff x="1393" y="2518"/>
                <a:chExt cx="426" cy="248"/>
              </a:xfrm>
            </p:grpSpPr>
            <p:grpSp>
              <p:nvGrpSpPr>
                <p:cNvPr id="102419" name="Group 390"/>
                <p:cNvGrpSpPr>
                  <a:grpSpLocks/>
                </p:cNvGrpSpPr>
                <p:nvPr/>
              </p:nvGrpSpPr>
              <p:grpSpPr bwMode="auto">
                <a:xfrm>
                  <a:off x="1588" y="2523"/>
                  <a:ext cx="231" cy="243"/>
                  <a:chOff x="1588" y="2523"/>
                  <a:chExt cx="231" cy="243"/>
                </a:xfrm>
              </p:grpSpPr>
              <p:sp>
                <p:nvSpPr>
                  <p:cNvPr id="102791" name="Line 391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92" name="Line 392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2420" name="Group 393"/>
                <p:cNvGrpSpPr>
                  <a:grpSpLocks/>
                </p:cNvGrpSpPr>
                <p:nvPr/>
              </p:nvGrpSpPr>
              <p:grpSpPr bwMode="auto">
                <a:xfrm rot="-5400000">
                  <a:off x="1399" y="2512"/>
                  <a:ext cx="231" cy="243"/>
                  <a:chOff x="1588" y="2523"/>
                  <a:chExt cx="231" cy="243"/>
                </a:xfrm>
              </p:grpSpPr>
              <p:sp>
                <p:nvSpPr>
                  <p:cNvPr id="102794" name="Line 394"/>
                  <p:cNvSpPr>
                    <a:spLocks noChangeShapeType="1"/>
                  </p:cNvSpPr>
                  <p:nvPr/>
                </p:nvSpPr>
                <p:spPr bwMode="auto">
                  <a:xfrm rot="20970512" flipV="1">
                    <a:off x="1588" y="2523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795" name="Line 395"/>
                  <p:cNvSpPr>
                    <a:spLocks noChangeShapeType="1"/>
                  </p:cNvSpPr>
                  <p:nvPr/>
                </p:nvSpPr>
                <p:spPr bwMode="auto">
                  <a:xfrm rot="1003678" flipV="1">
                    <a:off x="1627" y="2574"/>
                    <a:ext cx="192" cy="19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triangle" w="sm" len="sm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02871" name="Text Box 471"/>
            <p:cNvSpPr txBox="1">
              <a:spLocks noChangeArrowheads="1"/>
            </p:cNvSpPr>
            <p:nvPr/>
          </p:nvSpPr>
          <p:spPr bwMode="auto">
            <a:xfrm>
              <a:off x="1848" y="3774"/>
              <a:ext cx="1980" cy="32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/>
                <a:t>Spatial and angular flux for Group 1 (10 MeV-20 MeV)</a:t>
              </a:r>
            </a:p>
          </p:txBody>
        </p:sp>
        <p:sp>
          <p:nvSpPr>
            <p:cNvPr id="102874" name="Text Box 474"/>
            <p:cNvSpPr txBox="1">
              <a:spLocks noChangeArrowheads="1"/>
            </p:cNvSpPr>
            <p:nvPr/>
          </p:nvSpPr>
          <p:spPr bwMode="auto">
            <a:xfrm>
              <a:off x="800" y="3224"/>
              <a:ext cx="704" cy="19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/>
                <a:t>Source</a:t>
              </a:r>
            </a:p>
          </p:txBody>
        </p:sp>
        <p:sp>
          <p:nvSpPr>
            <p:cNvPr id="102875" name="Line 475"/>
            <p:cNvSpPr>
              <a:spLocks noChangeShapeType="1"/>
            </p:cNvSpPr>
            <p:nvPr/>
          </p:nvSpPr>
          <p:spPr bwMode="auto">
            <a:xfrm>
              <a:off x="1320" y="3328"/>
              <a:ext cx="208" cy="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342900"/>
            <a:ext cx="7467600" cy="1143000"/>
          </a:xfrm>
        </p:spPr>
        <p:txBody>
          <a:bodyPr/>
          <a:lstStyle/>
          <a:p>
            <a:r>
              <a:rPr lang="en-US" sz="4000" dirty="0" smtClean="0"/>
              <a:t>Statistical solution (“simulation”)</a:t>
            </a:r>
            <a:endParaRPr lang="en-US" sz="4000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9300" y="1782763"/>
            <a:ext cx="7772400" cy="1041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Continuous in Energy, Space, Angle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Sample </a:t>
            </a:r>
            <a:r>
              <a:rPr lang="en-US" sz="2800" dirty="0"/>
              <a:t>(poll) by following “typical” </a:t>
            </a:r>
            <a:r>
              <a:rPr lang="en-US" sz="2800" dirty="0" smtClean="0"/>
              <a:t>neutrons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Drop a million neutrons into the system and see how many new neutrons are created: ratio is k-effective</a:t>
            </a:r>
            <a:endParaRPr lang="en-US" sz="2400" dirty="0"/>
          </a:p>
        </p:txBody>
      </p:sp>
      <p:sp>
        <p:nvSpPr>
          <p:cNvPr id="103525" name="Text Box 101"/>
          <p:cNvSpPr txBox="1">
            <a:spLocks noChangeArrowheads="1"/>
          </p:cNvSpPr>
          <p:nvPr/>
        </p:nvSpPr>
        <p:spPr bwMode="auto">
          <a:xfrm>
            <a:off x="2933700" y="6067425"/>
            <a:ext cx="3143250" cy="517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Particle track of two 10 MeV fission neutrons</a:t>
            </a:r>
          </a:p>
        </p:txBody>
      </p:sp>
      <p:sp>
        <p:nvSpPr>
          <p:cNvPr id="103528" name="Rectangle 104"/>
          <p:cNvSpPr>
            <a:spLocks noChangeArrowheads="1"/>
          </p:cNvSpPr>
          <p:nvPr/>
        </p:nvSpPr>
        <p:spPr bwMode="auto">
          <a:xfrm>
            <a:off x="2311400" y="3784600"/>
            <a:ext cx="4191000" cy="21844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103527" name="Rectangle 103"/>
          <p:cNvSpPr>
            <a:spLocks noChangeArrowheads="1"/>
          </p:cNvSpPr>
          <p:nvPr/>
        </p:nvSpPr>
        <p:spPr bwMode="auto">
          <a:xfrm>
            <a:off x="2311400" y="4876800"/>
            <a:ext cx="1435100" cy="10922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624" name="Text Box 200"/>
          <p:cNvSpPr txBox="1">
            <a:spLocks noChangeArrowheads="1"/>
          </p:cNvSpPr>
          <p:nvPr/>
        </p:nvSpPr>
        <p:spPr bwMode="auto">
          <a:xfrm>
            <a:off x="1422400" y="5194300"/>
            <a:ext cx="1117600" cy="30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Fissile</a:t>
            </a:r>
          </a:p>
        </p:txBody>
      </p:sp>
      <p:sp>
        <p:nvSpPr>
          <p:cNvPr id="103625" name="Line 201"/>
          <p:cNvSpPr>
            <a:spLocks noChangeShapeType="1"/>
          </p:cNvSpPr>
          <p:nvPr/>
        </p:nvSpPr>
        <p:spPr bwMode="auto">
          <a:xfrm>
            <a:off x="2095500" y="5359400"/>
            <a:ext cx="330200" cy="50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26" name="Line 202"/>
          <p:cNvSpPr>
            <a:spLocks noChangeShapeType="1"/>
          </p:cNvSpPr>
          <p:nvPr/>
        </p:nvSpPr>
        <p:spPr bwMode="auto">
          <a:xfrm flipV="1">
            <a:off x="2946400" y="4305300"/>
            <a:ext cx="571500" cy="1130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27" name="Line 203"/>
          <p:cNvSpPr>
            <a:spLocks noChangeShapeType="1"/>
          </p:cNvSpPr>
          <p:nvPr/>
        </p:nvSpPr>
        <p:spPr bwMode="auto">
          <a:xfrm>
            <a:off x="3505200" y="4318000"/>
            <a:ext cx="622300" cy="49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28" name="Line 204"/>
          <p:cNvSpPr>
            <a:spLocks noChangeShapeType="1"/>
          </p:cNvSpPr>
          <p:nvPr/>
        </p:nvSpPr>
        <p:spPr bwMode="auto">
          <a:xfrm flipV="1">
            <a:off x="4114800" y="4572000"/>
            <a:ext cx="736600" cy="25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29" name="Line 205"/>
          <p:cNvSpPr>
            <a:spLocks noChangeShapeType="1"/>
          </p:cNvSpPr>
          <p:nvPr/>
        </p:nvSpPr>
        <p:spPr bwMode="auto">
          <a:xfrm flipH="1" flipV="1">
            <a:off x="4749800" y="4343400"/>
            <a:ext cx="127000" cy="25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30" name="Line 206"/>
          <p:cNvSpPr>
            <a:spLocks noChangeShapeType="1"/>
          </p:cNvSpPr>
          <p:nvPr/>
        </p:nvSpPr>
        <p:spPr bwMode="auto">
          <a:xfrm flipV="1">
            <a:off x="4762500" y="4292600"/>
            <a:ext cx="1143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33" name="Text Box 209"/>
          <p:cNvSpPr txBox="1">
            <a:spLocks noChangeArrowheads="1"/>
          </p:cNvSpPr>
          <p:nvPr/>
        </p:nvSpPr>
        <p:spPr bwMode="auto">
          <a:xfrm>
            <a:off x="4797425" y="4160838"/>
            <a:ext cx="833438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/>
              <a:t>Absorbed</a:t>
            </a:r>
          </a:p>
        </p:txBody>
      </p:sp>
      <p:sp>
        <p:nvSpPr>
          <p:cNvPr id="103634" name="Line 210"/>
          <p:cNvSpPr>
            <a:spLocks noChangeShapeType="1"/>
          </p:cNvSpPr>
          <p:nvPr/>
        </p:nvSpPr>
        <p:spPr bwMode="auto">
          <a:xfrm flipV="1">
            <a:off x="3136900" y="5080000"/>
            <a:ext cx="48260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35" name="Line 211"/>
          <p:cNvSpPr>
            <a:spLocks noChangeShapeType="1"/>
          </p:cNvSpPr>
          <p:nvPr/>
        </p:nvSpPr>
        <p:spPr bwMode="auto">
          <a:xfrm>
            <a:off x="3619500" y="5105400"/>
            <a:ext cx="4826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36" name="Line 212"/>
          <p:cNvSpPr>
            <a:spLocks noChangeShapeType="1"/>
          </p:cNvSpPr>
          <p:nvPr/>
        </p:nvSpPr>
        <p:spPr bwMode="auto">
          <a:xfrm flipH="1">
            <a:off x="3937000" y="5245100"/>
            <a:ext cx="139700" cy="266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39" name="Line 215"/>
          <p:cNvSpPr>
            <a:spLocks noChangeShapeType="1"/>
          </p:cNvSpPr>
          <p:nvPr/>
        </p:nvSpPr>
        <p:spPr bwMode="auto">
          <a:xfrm flipH="1">
            <a:off x="3632200" y="5499100"/>
            <a:ext cx="317500" cy="177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640" name="Text Box 216"/>
          <p:cNvSpPr txBox="1">
            <a:spLocks noChangeArrowheads="1"/>
          </p:cNvSpPr>
          <p:nvPr/>
        </p:nvSpPr>
        <p:spPr bwMode="auto">
          <a:xfrm>
            <a:off x="3260725" y="5608638"/>
            <a:ext cx="665163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/>
              <a:t>Fission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Overview of MC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488" y="1800225"/>
            <a:ext cx="7772400" cy="4114800"/>
          </a:xfrm>
        </p:spPr>
        <p:txBody>
          <a:bodyPr/>
          <a:lstStyle/>
          <a:p>
            <a:r>
              <a:rPr lang="en-US" sz="2800" dirty="0"/>
              <a:t>Monte Carlo: Stochastic approach</a:t>
            </a:r>
          </a:p>
          <a:p>
            <a:pPr lvl="1"/>
            <a:r>
              <a:rPr lang="en-US" dirty="0"/>
              <a:t>Statistical simulation of individual particle histories</a:t>
            </a:r>
          </a:p>
          <a:p>
            <a:pPr lvl="1"/>
            <a:r>
              <a:rPr lang="en-US" dirty="0"/>
              <a:t>Keep score of quantities you care </a:t>
            </a:r>
            <a:r>
              <a:rPr lang="en-US" dirty="0" smtClean="0"/>
              <a:t>about (for us MOSTLY k-effective, but we also want to know where fission is occurring)</a:t>
            </a:r>
            <a:endParaRPr lang="en-US" dirty="0"/>
          </a:p>
          <a:p>
            <a:pPr lvl="1"/>
            <a:r>
              <a:rPr lang="en-US" dirty="0" smtClean="0"/>
              <a:t>Gives </a:t>
            </a:r>
            <a:r>
              <a:rPr lang="en-US" dirty="0"/>
              <a:t>results PLUS standard deviation = statistical measure of how reliable the answer 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Special </a:t>
            </a:r>
            <a:r>
              <a:rPr lang="en-US" sz="4000" dirty="0" smtClean="0"/>
              <a:t>input variables user must provide</a:t>
            </a:r>
            <a:endParaRPr lang="en-US" sz="4000" dirty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Must deal w/ “generations”=outer iteration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Fix a fission source spatial shape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Find new fission source shape and </a:t>
            </a:r>
            <a:r>
              <a:rPr lang="en-US" sz="2400" dirty="0" err="1"/>
              <a:t>eigenvalue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User must specify # of generations AND # of histories per generation AND # of generation to “skip”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Skipped generations allow the original lousy spatial fission distribution to improve before we really start keeping “score”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KENO defaults: </a:t>
            </a:r>
            <a:r>
              <a:rPr lang="en-US" sz="2800" dirty="0" smtClean="0"/>
              <a:t>203 </a:t>
            </a:r>
            <a:r>
              <a:rPr lang="en-US" sz="2800" dirty="0"/>
              <a:t>generations of </a:t>
            </a:r>
            <a:r>
              <a:rPr lang="en-US" sz="2800" dirty="0" smtClean="0"/>
              <a:t>1000 </a:t>
            </a:r>
            <a:r>
              <a:rPr lang="en-US" sz="2800" dirty="0"/>
              <a:t>histories per generation, skipping first 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and disadvantages of each</a:t>
            </a:r>
          </a:p>
        </p:txBody>
      </p:sp>
      <p:graphicFrame>
        <p:nvGraphicFramePr>
          <p:cNvPr id="104529" name="Group 81"/>
          <p:cNvGraphicFramePr>
            <a:graphicFrameLocks noGrp="1"/>
          </p:cNvGraphicFramePr>
          <p:nvPr/>
        </p:nvGraphicFramePr>
        <p:xfrm>
          <a:off x="800100" y="1739900"/>
          <a:ext cx="7670800" cy="4728337"/>
        </p:xfrm>
        <a:graphic>
          <a:graphicData uri="http://schemas.openxmlformats.org/drawingml/2006/table">
            <a:tbl>
              <a:tblPr/>
              <a:tblGrid>
                <a:gridCol w="2557463"/>
                <a:gridCol w="2555875"/>
                <a:gridCol w="2557462"/>
              </a:tblGrid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Advantages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Disadvantages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90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Discrete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Ordinates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(deterministic)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Fast (1D, 2D)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Accurate for simple geometries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Delivers answer everywhere: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  = Complete spatial, energy,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     angular map of the flux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1/N (or better) error convergence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Slow (3D)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Multigroup energy required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Geometry must be approximated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Large computer memory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      requirements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User must determine accuracy by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  repeated calculations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2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Monte Carlo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(stochastic)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“Exact” geometry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Continuous energy possible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Estimate of accuracy given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Slow (1,2,3D)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Large computer time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   requirements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1/N</a:t>
                      </a:r>
                      <a:r>
                        <a:rPr kumimoji="0" lang="en-US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1/2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error convergence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1788</TotalTime>
  <Words>457</Words>
  <Application>Microsoft Office PowerPoint</Application>
  <PresentationFormat>On-screen Show (4:3)</PresentationFormat>
  <Paragraphs>75</Paragraphs>
  <Slides>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Sparkle</vt:lpstr>
      <vt:lpstr>Equation</vt:lpstr>
      <vt:lpstr>Lesson 4: Computer method overview</vt:lpstr>
      <vt:lpstr>Neutron balance equation</vt:lpstr>
      <vt:lpstr>Neutron transport</vt:lpstr>
      <vt:lpstr>Deterministic solution</vt:lpstr>
      <vt:lpstr>Statistical solution (“simulation”)</vt:lpstr>
      <vt:lpstr>General Overview of MC</vt:lpstr>
      <vt:lpstr>Special input variables user must provide</vt:lpstr>
      <vt:lpstr>Advantages and disadvantages of each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115</cp:revision>
  <cp:lastPrinted>1999-08-30T19:39:18Z</cp:lastPrinted>
  <dcterms:created xsi:type="dcterms:W3CDTF">1995-05-28T16:29:18Z</dcterms:created>
  <dcterms:modified xsi:type="dcterms:W3CDTF">2018-08-30T19:22:42Z</dcterms:modified>
</cp:coreProperties>
</file>