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sldIdLst>
    <p:sldId id="280" r:id="rId2"/>
    <p:sldId id="282" r:id="rId3"/>
    <p:sldId id="313" r:id="rId4"/>
    <p:sldId id="314" r:id="rId5"/>
    <p:sldId id="315" r:id="rId6"/>
    <p:sldId id="285" r:id="rId7"/>
    <p:sldId id="286" r:id="rId8"/>
    <p:sldId id="287" r:id="rId9"/>
    <p:sldId id="288" r:id="rId10"/>
    <p:sldId id="289" r:id="rId11"/>
    <p:sldId id="290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>
        <p:scale>
          <a:sx n="100" d="100"/>
          <a:sy n="100" d="100"/>
        </p:scale>
        <p:origin x="-1944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3521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09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79913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70229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37415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0654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35787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26624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28514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43336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93389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9845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35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9347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60159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22923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102161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662747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085109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604287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462443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674605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65550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35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460570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095226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321333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22095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3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4412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39094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9473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5" tIns="45718" rIns="91435" bIns="45718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27037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2781300"/>
            <a:ext cx="81153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Lesson 5: ANSI/ANS standards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ANS-8 standards (cont’d)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314450"/>
            <a:ext cx="8458200" cy="5200650"/>
          </a:xfrm>
        </p:spPr>
        <p:txBody>
          <a:bodyPr/>
          <a:lstStyle/>
          <a:p>
            <a:pPr>
              <a:defRPr/>
            </a:pP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ANS-8.22: Nuclear Criticality Safety Based on Limiting and Controlling </a:t>
            </a:r>
            <a:r>
              <a:rPr lang="en-US" u="sng" dirty="0">
                <a:effectLst/>
                <a:latin typeface="Arial" pitchFamily="34" charset="0"/>
                <a:cs typeface="Arial" pitchFamily="34" charset="0"/>
              </a:rPr>
              <a:t>Moderators</a:t>
            </a: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ANS-8.23: Nuclear Criticality Accident </a:t>
            </a:r>
            <a:r>
              <a:rPr lang="en-US" u="sng" dirty="0">
                <a:effectLst/>
                <a:latin typeface="Arial" pitchFamily="34" charset="0"/>
                <a:cs typeface="Arial" pitchFamily="34" charset="0"/>
              </a:rPr>
              <a:t>Emergency Planning</a:t>
            </a: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 and Response </a:t>
            </a:r>
          </a:p>
          <a:p>
            <a:pPr>
              <a:defRPr/>
            </a:pP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ANS-8.24: </a:t>
            </a:r>
            <a:r>
              <a:rPr lang="en-US" u="sng" dirty="0">
                <a:effectLst/>
                <a:latin typeface="Arial" pitchFamily="34" charset="0"/>
                <a:cs typeface="Arial" pitchFamily="34" charset="0"/>
              </a:rPr>
              <a:t>Validation</a:t>
            </a: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 of Neutron Transport Methods for Nuclear Criticality Safety Calculations</a:t>
            </a:r>
          </a:p>
          <a:p>
            <a:pPr>
              <a:defRPr/>
            </a:pPr>
            <a:r>
              <a:rPr lang="en-US" b="1" i="1" dirty="0">
                <a:effectLst/>
                <a:latin typeface="Arial" pitchFamily="34" charset="0"/>
                <a:cs typeface="Arial" pitchFamily="34" charset="0"/>
              </a:rPr>
              <a:t>ANS-8.26 Criticality Safety Engineer Training and </a:t>
            </a:r>
            <a:r>
              <a:rPr lang="en-US" b="1" i="1" u="sng" dirty="0">
                <a:effectLst/>
                <a:latin typeface="Arial" pitchFamily="34" charset="0"/>
                <a:cs typeface="Arial" pitchFamily="34" charset="0"/>
              </a:rPr>
              <a:t>Qualification</a:t>
            </a:r>
            <a:r>
              <a:rPr lang="en-US" b="1" i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effectLst/>
                <a:latin typeface="Arial" pitchFamily="34" charset="0"/>
                <a:cs typeface="Arial" pitchFamily="34" charset="0"/>
              </a:rPr>
              <a:t>Program</a:t>
            </a:r>
          </a:p>
          <a:p>
            <a:pPr>
              <a:defRPr/>
            </a:pPr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ANS-8.27 </a:t>
            </a:r>
            <a:r>
              <a:rPr lang="en-US" u="sng" dirty="0" smtClean="0">
                <a:effectLst/>
                <a:latin typeface="Arial" pitchFamily="34" charset="0"/>
                <a:cs typeface="Arial" pitchFamily="34" charset="0"/>
              </a:rPr>
              <a:t>Burnup</a:t>
            </a:r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 Credit for LWR Fuel</a:t>
            </a:r>
            <a:endParaRPr lang="en-US" dirty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ANS-8.1: Nuclear Criticality Safety in Operations with Fissionable Materials Outside Reactors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Granddaddy of them all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200" dirty="0" smtClean="0">
                <a:effectLst/>
                <a:latin typeface="Arial" pitchFamily="34" charset="0"/>
                <a:cs typeface="Arial" pitchFamily="34" charset="0"/>
              </a:rPr>
              <a:t>All others are just extensions of this one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200" dirty="0" smtClean="0">
                <a:effectLst/>
                <a:latin typeface="Arial" pitchFamily="34" charset="0"/>
                <a:cs typeface="Arial" pitchFamily="34" charset="0"/>
              </a:rPr>
              <a:t>Mixture of philosophy, rules, and data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200" dirty="0" smtClean="0">
                <a:effectLst/>
                <a:latin typeface="Arial" pitchFamily="34" charset="0"/>
                <a:cs typeface="Arial" pitchFamily="34" charset="0"/>
              </a:rPr>
              <a:t>So important we will give it special emphasis</a:t>
            </a:r>
            <a:endParaRPr lang="en-US" sz="32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Structure of ANSI/ANS-8.1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28750"/>
            <a:ext cx="7772400" cy="4114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Introduction: Paragraph of basic need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Scope: What it is used for, NOT used for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Definitions: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Limitations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Shall, should, may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Glossary of terms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Area of applicability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Areal density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Bias</a:t>
            </a:r>
          </a:p>
          <a:p>
            <a:pPr marL="1295400" lvl="2" indent="-381000">
              <a:lnSpc>
                <a:spcPct val="90000"/>
              </a:lnSpc>
              <a:defRPr/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Calculational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method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Structure of ANSI/ANS-8.1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AutoNum type="arabicPeriod" startAt="4"/>
              <a:defRPr/>
            </a:pPr>
            <a:r>
              <a:rPr lang="en-US" dirty="0"/>
              <a:t>Nuclear Criticality Safety Practices 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/>
              <a:t>Administrative practices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/>
              <a:t>Technical practices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/>
              <a:t>Validation of a </a:t>
            </a:r>
            <a:r>
              <a:rPr lang="en-US" dirty="0" err="1"/>
              <a:t>calculational</a:t>
            </a:r>
            <a:r>
              <a:rPr lang="en-US" dirty="0"/>
              <a:t> method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 startAt="5"/>
              <a:defRPr/>
            </a:pPr>
            <a:r>
              <a:rPr lang="en-US" dirty="0"/>
              <a:t>Single-parameter limits for fissile nuclides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/>
              <a:t>Uniform aqueous solutions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/>
              <a:t>Aqueous mixtures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/>
              <a:t>Metallic units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dirty="0"/>
              <a:t>Oxides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 startAt="5"/>
              <a:defRPr/>
            </a:pPr>
            <a:r>
              <a:rPr lang="en-US" dirty="0" err="1"/>
              <a:t>Multiparameter</a:t>
            </a:r>
            <a:r>
              <a:rPr lang="en-US" dirty="0"/>
              <a:t> control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 startAt="5"/>
              <a:defRPr/>
            </a:pPr>
            <a:r>
              <a:rPr lang="en-US" dirty="0"/>
              <a:t>References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Principles from ANSI/ANS-8.1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13716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Applicable to operations with fissionable material outside nuclear reactors [1]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“Shall” vs. “Should” vs. “May” [3.2]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Need for analysis: “Before a new operation with fissionable material is begun, or before an existing operation is changed, it shall be determined that the entire process will be subcritical under both normal and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crdible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abnormal conditions” [4.1.2]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“Nuclear criticality safety is achieved by controlling one or more parameters of the system within subcritical limits and by allowances for process contingencies.” [4.2]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ANSI/ANS-8.1 (cont’d)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2827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“All controlled parameters and their limits shall be specified” [4.2.1]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“Double contingency principle. Process designs should incorporate sufficient factors of safety to require at least two unlikely, independent, and concurrent changes in process conditions before a criticality accident is possible.” [4.2.2]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No single mishap - regardless of probability - can result in criticality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Criticality requires two unlikely, independent, concurrent changes [flooding, number]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Requires common sense regarding “unlikely” [1 in 100 years].  Site specific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ANSI/ANS-8.1 (cont’d)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69545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Preference order [4.2.3 &amp; 4.2.4]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Geometry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Neutron absorber [credit taken]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Administrative (procedural)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Subcritical limit [3.3 &amp; 4.2.5]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“Limiting value assigned to a controlled parameter under specified conditions”: single-parameter vs. multi-parameter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Assures that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subcriticality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maintained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“Subcritical limits shall be established on bases derived from experiments, with adequate allowance for uncertainties in the data.”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/>
              <a:t>ANSI/ANS-8.1 (cont’d)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25095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Validation of methods (and data)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Establishment of bias: “Bias shall be established by correlating the results of critical and exponential experiments with results obtained for these same systems by the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calculational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method being validated.” [4.3.1]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Bias uncertainties: “The uncertainty in the bias shall contain allowances for uncertainties in the experimental conditions, for lack of accuracy and precision in the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calculational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method and for extension of the area (or areas) of applicability.” [4.3.3]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Verification: “If the method involves a computer program, checks shall be performed to confirm that the mathematical operations are performed as intended.” [4.3.4]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Administrative practices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Safety responsibility and criteria established by management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Process analysis including effects of credible abnormal conditions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Written procedure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Controlled movement of material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Prompt reporting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Frequent independent operational reviews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Emergency procedures/training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Single and multiple-parameter limits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The standard includes limits that can be used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Example: Table 1, “Single parameter limits for uniform aqueous solutions of fissile nuclides: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Rows: Mass, cylinder diameter, slab thickness, solution volume, concentration of fissile nuclide, H/U ratio, areal density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Columns: 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233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233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NO3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235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 235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UO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(NO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 239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Pu (NO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 4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Other single: U235 enrichment limits, Metal limits (mass, enrichment, diameter, thickness)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Multiple parameter limits: Mass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enrichment, Volume vs. enrichment, Radius vs. enrichment</a:t>
            </a:r>
          </a:p>
          <a:p>
            <a:pPr lvl="1">
              <a:lnSpc>
                <a:spcPct val="90000"/>
              </a:lnSpc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American National Standards Institute (ANSI)</a:t>
            </a:r>
          </a:p>
          <a:p>
            <a:pPr lvl="1">
              <a:lnSpc>
                <a:spcPct val="90000"/>
              </a:lnSpc>
            </a:pPr>
            <a:r>
              <a:rPr lang="en-US"/>
              <a:t>Promulgation of standards</a:t>
            </a:r>
          </a:p>
          <a:p>
            <a:pPr lvl="1">
              <a:lnSpc>
                <a:spcPct val="90000"/>
              </a:lnSpc>
            </a:pPr>
            <a:r>
              <a:rPr lang="en-US"/>
              <a:t>Nation’s point guard for international standardization (ISO)</a:t>
            </a:r>
          </a:p>
          <a:p>
            <a:pPr>
              <a:lnSpc>
                <a:spcPct val="90000"/>
              </a:lnSpc>
            </a:pPr>
            <a:r>
              <a:rPr lang="en-US"/>
              <a:t>ANS</a:t>
            </a:r>
          </a:p>
          <a:p>
            <a:pPr lvl="1">
              <a:lnSpc>
                <a:spcPct val="90000"/>
              </a:lnSpc>
            </a:pPr>
            <a:r>
              <a:rPr lang="en-US"/>
              <a:t>American Nuclear Society</a:t>
            </a:r>
          </a:p>
          <a:p>
            <a:pPr lvl="1">
              <a:lnSpc>
                <a:spcPct val="90000"/>
              </a:lnSpc>
            </a:pPr>
            <a:r>
              <a:rPr lang="en-US"/>
              <a:t>Joint numbers with ANSI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/>
              <a:t>Single and multiple-parameter limits</a:t>
            </a: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04800"/>
            <a:ext cx="89154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/>
              <a:t>Single and multiple-parameter limits</a:t>
            </a:r>
          </a:p>
        </p:txBody>
      </p:sp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38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ANS-8.3: Criticality Accident Alarm System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effectLst/>
                <a:latin typeface="Arial" pitchFamily="34" charset="0"/>
                <a:cs typeface="Arial" pitchFamily="34" charset="0"/>
              </a:rPr>
              <a:t>Establishes need and rules for an alarm system to detect criticality events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>
                <a:effectLst/>
                <a:latin typeface="Arial" pitchFamily="34" charset="0"/>
                <a:cs typeface="Arial" pitchFamily="34" charset="0"/>
              </a:rPr>
              <a:t>Definitions:</a:t>
            </a:r>
            <a:endParaRPr lang="en-US" sz="2800" b="1" i="1" u="sng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7350" y="2952750"/>
            <a:ext cx="5977328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ANS-8.3: Criticality Accident Alarm System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effectLst/>
                <a:latin typeface="Arial" pitchFamily="34" charset="0"/>
                <a:cs typeface="Arial" pitchFamily="34" charset="0"/>
              </a:rPr>
              <a:t>Rules:</a:t>
            </a:r>
            <a:endParaRPr lang="en-US" sz="2800" b="1" i="1" u="sng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3549" y="3462338"/>
            <a:ext cx="6267451" cy="309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6413" y="1819274"/>
            <a:ext cx="621719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ANS-8.3: Criticality Accident Alarm System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effectLst/>
                <a:latin typeface="Arial" pitchFamily="34" charset="0"/>
                <a:cs typeface="Arial" pitchFamily="34" charset="0"/>
              </a:rPr>
              <a:t>Rules:  (cont’d)</a:t>
            </a:r>
            <a:endParaRPr lang="en-US" sz="2800" b="1" i="1" u="sng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8274" y="2133600"/>
            <a:ext cx="6523925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ANS-8.3: Criticality Accident Alarm System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>
                <a:effectLst/>
                <a:latin typeface="Arial" pitchFamily="34" charset="0"/>
                <a:cs typeface="Arial" pitchFamily="34" charset="0"/>
              </a:rPr>
              <a:t>Rules:  (cont’d)</a:t>
            </a:r>
            <a:endParaRPr lang="en-US" sz="2800" b="1" i="1" u="sng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8224" y="3081338"/>
            <a:ext cx="6733177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i="1" dirty="0" smtClean="0">
                <a:latin typeface="Arial" charset="0"/>
                <a:cs typeface="Arial" charset="0"/>
              </a:rPr>
              <a:t>ANS-8.10: Criteria for Nuclear Criticality Safety Controls in Operations With Shielding and Confinement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5900"/>
            <a:ext cx="8458200" cy="5067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effectLst/>
                <a:latin typeface="Arial" charset="0"/>
                <a:cs typeface="Arial" charset="0"/>
              </a:rPr>
              <a:t>Establishes the reduced requirements of a system that is shielded.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ffectLst/>
                <a:latin typeface="Arial" charset="0"/>
                <a:cs typeface="Arial" charset="0"/>
              </a:rPr>
              <a:t>Rules: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5888" y="3176588"/>
            <a:ext cx="6929568" cy="331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i="1" dirty="0" smtClean="0">
                <a:latin typeface="Arial" charset="0"/>
                <a:cs typeface="Arial" charset="0"/>
              </a:rPr>
              <a:t>ANS-8.10: Criteria for Nuclear Criticality Safety Controls in Operations With Shielding and Confinement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5900"/>
            <a:ext cx="8458200" cy="5067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effectLst/>
                <a:latin typeface="Arial" charset="0"/>
                <a:cs typeface="Arial" charset="0"/>
              </a:rPr>
              <a:t>Rules: (cont’d)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8300" y="2371725"/>
            <a:ext cx="6395816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i="1" dirty="0" smtClean="0">
                <a:latin typeface="Arial" charset="0"/>
                <a:cs typeface="Arial" charset="0"/>
              </a:rPr>
              <a:t>ANS-8.15: Nuclear Criticality Control of Special Actinide Elements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489020"/>
            <a:ext cx="4895850" cy="536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i="1" dirty="0" smtClean="0">
                <a:latin typeface="Arial" charset="0"/>
                <a:cs typeface="Arial" charset="0"/>
              </a:rPr>
              <a:t>ANS-8.20: Nuclear Criticality Safety Training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314450"/>
            <a:ext cx="8153400" cy="5314950"/>
          </a:xfrm>
        </p:spPr>
        <p:txBody>
          <a:bodyPr/>
          <a:lstStyle/>
          <a:p>
            <a:r>
              <a:rPr lang="en-US" dirty="0" smtClean="0">
                <a:effectLst/>
              </a:rPr>
              <a:t>Scope:</a:t>
            </a:r>
          </a:p>
          <a:p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Rules:</a:t>
            </a:r>
          </a:p>
          <a:p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Description of content provided in standard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9812" y="1581150"/>
            <a:ext cx="6394609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7900" y="4357688"/>
            <a:ext cx="6142806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ANSI does NOT create the standards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They pick the professional organization responsible for the development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They regulate the “process” for: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Wide enough participation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Consensus-following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Then they bless 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2116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0" y="32385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ANS-8.24: Validation of Neutron Transport Methods for Nuclear Criticality Safety Calculations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504950"/>
            <a:ext cx="8458200" cy="520065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Establishes the minimum requirements to use a calculational method to determine </a:t>
            </a:r>
            <a:r>
              <a:rPr lang="en-US" dirty="0" err="1" smtClean="0">
                <a:effectLst/>
                <a:latin typeface="Arial" pitchFamily="34" charset="0"/>
                <a:cs typeface="Arial" pitchFamily="34" charset="0"/>
              </a:rPr>
              <a:t>subcriticality</a:t>
            </a:r>
            <a:endParaRPr lang="en-US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Definitions:</a:t>
            </a:r>
          </a:p>
          <a:p>
            <a:pPr>
              <a:buNone/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0" y="3624263"/>
            <a:ext cx="6819900" cy="148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7274" y="5295900"/>
            <a:ext cx="67677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0" y="32385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ANS-8.24: Validation of Neutron Transport Methods for Nuclear Criticality Safety Calculations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504950"/>
            <a:ext cx="8458200" cy="520065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Definitions: (cont’d)</a:t>
            </a:r>
          </a:p>
          <a:p>
            <a:pPr>
              <a:buNone/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5900" y="5172074"/>
            <a:ext cx="6610350" cy="1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5425" y="3686174"/>
            <a:ext cx="6524128" cy="135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2574" y="2281238"/>
            <a:ext cx="6581609" cy="116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ANS-8.26 Criticality Safety Engineer Training and Qualification Program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04950"/>
            <a:ext cx="9144000" cy="520065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</a:rPr>
              <a:t>Establishes criteria for training </a:t>
            </a:r>
            <a:r>
              <a:rPr lang="en-US" dirty="0" err="1" smtClean="0">
                <a:effectLst/>
              </a:rPr>
              <a:t>crit</a:t>
            </a:r>
            <a:r>
              <a:rPr lang="en-US" dirty="0" smtClean="0">
                <a:effectLst/>
              </a:rPr>
              <a:t> safety engineers</a:t>
            </a:r>
          </a:p>
          <a:p>
            <a:pPr>
              <a:defRPr/>
            </a:pPr>
            <a:r>
              <a:rPr lang="en-US" dirty="0" smtClean="0">
                <a:effectLst/>
              </a:rPr>
              <a:t>Definitions:</a:t>
            </a:r>
            <a:endParaRPr lang="en-US" dirty="0">
              <a:effectLst/>
            </a:endParaRPr>
          </a:p>
          <a:p>
            <a:pPr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2549" y="2581274"/>
            <a:ext cx="6928841" cy="193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3988" y="4652963"/>
            <a:ext cx="6291262" cy="217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ANS-8.26 Criticality Safety Engineer Training and Qualification Program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504950"/>
            <a:ext cx="8458200" cy="520065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</a:rPr>
              <a:t>Definitions: (cont’d)</a:t>
            </a:r>
            <a:endParaRPr lang="en-US" dirty="0">
              <a:effectLst/>
            </a:endParaRPr>
          </a:p>
          <a:p>
            <a:pPr>
              <a:defRPr/>
            </a:pPr>
            <a:endParaRPr lang="en-US" dirty="0">
              <a:effectLst/>
            </a:endParaRPr>
          </a:p>
          <a:p>
            <a:pPr>
              <a:defRPr/>
            </a:pP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449" y="3028949"/>
            <a:ext cx="7124701" cy="198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 (2)</a:t>
            </a: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ANS: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Solicits volunteers to be on the: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Standards-creating committees: One committee for each standard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Oversight committees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Sells the standards</a:t>
            </a:r>
          </a:p>
        </p:txBody>
      </p:sp>
    </p:spTree>
    <p:extLst>
      <p:ext uri="{BB962C8B-B14F-4D97-AF65-F5344CB8AC3E}">
        <p14:creationId xmlns:p14="http://schemas.microsoft.com/office/powerpoint/2010/main" val="2277005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 (3)</a:t>
            </a: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55257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The committee for each standard: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Writes the standard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</a:t>
            </a:r>
            <a:r>
              <a:rPr lang="en-US" dirty="0" smtClean="0"/>
              <a:t>olicits broad comments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Recommends for issuance once it is ready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Argues a LOT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The ANS oversight committee(s)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Decides when new standards are needed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Creates the committees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Makes sure the rules are followed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63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ANS-8 standards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3600" b="1" i="1" dirty="0">
                <a:effectLst/>
                <a:latin typeface="Arial" pitchFamily="34" charset="0"/>
                <a:cs typeface="Arial" pitchFamily="34" charset="0"/>
              </a:rPr>
              <a:t>ANS-8.1: Nuclear Criticality Safety in Operations with Fissionable Materials Outside Reactors</a:t>
            </a:r>
          </a:p>
          <a:p>
            <a:pPr>
              <a:lnSpc>
                <a:spcPct val="90000"/>
              </a:lnSpc>
              <a:defRPr/>
            </a:pPr>
            <a:r>
              <a:rPr lang="en-US" sz="3600" b="1" i="1" dirty="0">
                <a:effectLst/>
                <a:latin typeface="Arial" pitchFamily="34" charset="0"/>
                <a:cs typeface="Arial" pitchFamily="34" charset="0"/>
              </a:rPr>
              <a:t>ANS-8.3: </a:t>
            </a:r>
            <a:r>
              <a:rPr lang="en-US" sz="3600" b="1" i="1" u="sng" dirty="0">
                <a:effectLst/>
                <a:latin typeface="Arial" pitchFamily="34" charset="0"/>
                <a:cs typeface="Arial" pitchFamily="34" charset="0"/>
              </a:rPr>
              <a:t>Criticality Accident Alarm System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ANS-8.5: Use of Borosilicate-Glass </a:t>
            </a:r>
            <a:r>
              <a:rPr lang="en-US" u="sng" dirty="0" err="1">
                <a:effectLst/>
                <a:latin typeface="Arial" pitchFamily="34" charset="0"/>
                <a:cs typeface="Arial" pitchFamily="34" charset="0"/>
              </a:rPr>
              <a:t>Raschig</a:t>
            </a:r>
            <a:r>
              <a:rPr lang="en-US" u="sng" dirty="0">
                <a:effectLst/>
                <a:latin typeface="Arial" pitchFamily="34" charset="0"/>
                <a:cs typeface="Arial" pitchFamily="34" charset="0"/>
              </a:rPr>
              <a:t> Rings</a:t>
            </a:r>
            <a:r>
              <a:rPr lang="en-US" dirty="0">
                <a:effectLst/>
                <a:latin typeface="Arial" pitchFamily="34" charset="0"/>
                <a:cs typeface="Arial" pitchFamily="34" charset="0"/>
              </a:rPr>
              <a:t> as a Neutron Absorber in Solutions of Fissile Material 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ANS-8 standards (cont’d)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1333500"/>
            <a:ext cx="8896350" cy="5067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effectLst/>
                <a:latin typeface="Arial" charset="0"/>
                <a:cs typeface="Arial" charset="0"/>
              </a:rPr>
              <a:t>ANS-8.6: Safety in Conducting Subcritical Neutron-Multiplication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Measurements In Situ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ffectLst/>
                <a:latin typeface="Arial" charset="0"/>
                <a:cs typeface="Arial" charset="0"/>
              </a:rPr>
              <a:t>ANS-8.7: Guide for Nuclear Criticality Safety in the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Storage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of Fissile Materials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ffectLst/>
                <a:latin typeface="Arial" charset="0"/>
                <a:cs typeface="Arial" charset="0"/>
              </a:rPr>
              <a:t>ANS-8.9: Nuclear Criticality Safety Criteria for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Steel-Pipe Intersections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Containing Aqueous Solutions of Fissile Materials </a:t>
            </a:r>
          </a:p>
          <a:p>
            <a:pPr>
              <a:lnSpc>
                <a:spcPct val="90000"/>
              </a:lnSpc>
            </a:pPr>
            <a:r>
              <a:rPr lang="en-US" sz="3600" b="1" i="1" dirty="0" smtClean="0">
                <a:effectLst/>
                <a:latin typeface="Arial" charset="0"/>
                <a:cs typeface="Arial" charset="0"/>
              </a:rPr>
              <a:t>ANS-8.10: Criteria for Nuclear Criticality Safety Controls in Operations </a:t>
            </a:r>
            <a:r>
              <a:rPr lang="en-US" sz="3600" b="1" i="1" u="sng" dirty="0" smtClean="0">
                <a:effectLst/>
                <a:latin typeface="Arial" charset="0"/>
                <a:cs typeface="Arial" charset="0"/>
              </a:rPr>
              <a:t>With Shielding</a:t>
            </a:r>
            <a:r>
              <a:rPr lang="en-US" sz="3600" b="1" i="1" dirty="0" smtClean="0">
                <a:effectLst/>
                <a:latin typeface="Arial" charset="0"/>
                <a:cs typeface="Arial" charset="0"/>
              </a:rPr>
              <a:t> and Confinement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ANS-8 standards (cont’d)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43050"/>
            <a:ext cx="7772400" cy="4876800"/>
          </a:xfrm>
        </p:spPr>
        <p:txBody>
          <a:bodyPr/>
          <a:lstStyle/>
          <a:p>
            <a:r>
              <a:rPr lang="en-US" dirty="0" smtClean="0">
                <a:effectLst/>
                <a:latin typeface="Arial" charset="0"/>
                <a:cs typeface="Arial" charset="0"/>
              </a:rPr>
              <a:t>ANS-8.12: Nuclear Criticality Control and Safety of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Plutonium-Uranium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Fuel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Mixtures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Outside Reactors</a:t>
            </a:r>
          </a:p>
          <a:p>
            <a:r>
              <a:rPr lang="en-US" dirty="0" smtClean="0">
                <a:effectLst/>
                <a:latin typeface="Arial" charset="0"/>
                <a:cs typeface="Arial" charset="0"/>
              </a:rPr>
              <a:t>ANS-8.14: Use of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Soluble Neutron Absorbers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in Nuclear Facilities Outside Reactors</a:t>
            </a:r>
          </a:p>
          <a:p>
            <a:r>
              <a:rPr lang="en-US" sz="3600" b="1" i="1" dirty="0" smtClean="0">
                <a:effectLst/>
                <a:latin typeface="Arial" charset="0"/>
                <a:cs typeface="Arial" charset="0"/>
              </a:rPr>
              <a:t>ANS-8.15: Nuclear Criticality Control of Special </a:t>
            </a:r>
            <a:r>
              <a:rPr lang="en-US" sz="3600" b="1" i="1" u="sng" dirty="0" smtClean="0">
                <a:effectLst/>
                <a:latin typeface="Arial" charset="0"/>
                <a:cs typeface="Arial" charset="0"/>
              </a:rPr>
              <a:t>Actinide Elements</a:t>
            </a:r>
            <a:r>
              <a:rPr lang="en-US" sz="3600" b="1" i="1" dirty="0" smtClean="0">
                <a:effectLst/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ANS-8 standards (cont’d</a:t>
            </a:r>
            <a:r>
              <a:rPr lang="en-US" dirty="0"/>
              <a:t>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700" y="1314450"/>
            <a:ext cx="8153400" cy="5314950"/>
          </a:xfrm>
        </p:spPr>
        <p:txBody>
          <a:bodyPr/>
          <a:lstStyle/>
          <a:p>
            <a:r>
              <a:rPr lang="en-US" dirty="0" smtClean="0">
                <a:effectLst/>
                <a:latin typeface="Arial" charset="0"/>
                <a:cs typeface="Arial" charset="0"/>
              </a:rPr>
              <a:t>ANS-8.17: Criticality Safety Criteria for the Handling, Storage and Transportation of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LWR Fuel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Outside Reactors </a:t>
            </a:r>
          </a:p>
          <a:p>
            <a:r>
              <a:rPr lang="en-US" sz="3600" dirty="0" smtClean="0">
                <a:effectLst/>
                <a:latin typeface="Arial" charset="0"/>
                <a:cs typeface="Arial" charset="0"/>
              </a:rPr>
              <a:t>ANS-8.19: </a:t>
            </a:r>
            <a:r>
              <a:rPr lang="en-US" sz="3600" u="sng" dirty="0" smtClean="0">
                <a:effectLst/>
                <a:latin typeface="Arial" charset="0"/>
                <a:cs typeface="Arial" charset="0"/>
              </a:rPr>
              <a:t>Administrative</a:t>
            </a:r>
            <a:r>
              <a:rPr lang="en-US" sz="3600" dirty="0" smtClean="0">
                <a:effectLst/>
                <a:latin typeface="Arial" charset="0"/>
                <a:cs typeface="Arial" charset="0"/>
              </a:rPr>
              <a:t> Practices for Nuclear Criticality Safety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</a:t>
            </a:r>
          </a:p>
          <a:p>
            <a:r>
              <a:rPr lang="en-US" sz="3600" b="1" i="1" dirty="0" smtClean="0">
                <a:effectLst/>
                <a:latin typeface="Arial" charset="0"/>
                <a:cs typeface="Arial" charset="0"/>
              </a:rPr>
              <a:t>ANS-8.20: Nuclear Criticality Safety </a:t>
            </a:r>
            <a:r>
              <a:rPr lang="en-US" sz="3600" b="1" i="1" u="sng" dirty="0" smtClean="0">
                <a:effectLst/>
                <a:latin typeface="Arial" charset="0"/>
                <a:cs typeface="Arial" charset="0"/>
              </a:rPr>
              <a:t>Training</a:t>
            </a:r>
            <a:r>
              <a:rPr lang="en-US" sz="3600" b="1" i="1" dirty="0" smtClean="0">
                <a:effectLst/>
                <a:latin typeface="Arial" charset="0"/>
                <a:cs typeface="Arial" charset="0"/>
              </a:rPr>
              <a:t> </a:t>
            </a:r>
          </a:p>
          <a:p>
            <a:r>
              <a:rPr lang="en-US" dirty="0" smtClean="0">
                <a:effectLst/>
                <a:latin typeface="Arial" charset="0"/>
                <a:cs typeface="Arial" charset="0"/>
              </a:rPr>
              <a:t>ANS-8.21: Use of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Fixed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Neutron </a:t>
            </a:r>
            <a:r>
              <a:rPr lang="en-US" u="sng" dirty="0" smtClean="0">
                <a:effectLst/>
                <a:latin typeface="Arial" charset="0"/>
                <a:cs typeface="Arial" charset="0"/>
              </a:rPr>
              <a:t>Absorbers</a:t>
            </a:r>
            <a:r>
              <a:rPr lang="en-US" dirty="0" smtClean="0">
                <a:effectLst/>
                <a:latin typeface="Arial" charset="0"/>
                <a:cs typeface="Arial" charset="0"/>
              </a:rPr>
              <a:t> in Nuclear Facilities Outside Reactors </a:t>
            </a:r>
          </a:p>
          <a:p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1708</TotalTime>
  <Words>1216</Words>
  <Application>Microsoft Office PowerPoint</Application>
  <PresentationFormat>On-screen Show (4:3)</PresentationFormat>
  <Paragraphs>163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Sparkle</vt:lpstr>
      <vt:lpstr>Lesson 5: ANSI/ANS standards</vt:lpstr>
      <vt:lpstr>Organizations</vt:lpstr>
      <vt:lpstr>Key points</vt:lpstr>
      <vt:lpstr>Key points (2)</vt:lpstr>
      <vt:lpstr>Key points (3)</vt:lpstr>
      <vt:lpstr>ANS-8 standards</vt:lpstr>
      <vt:lpstr>ANS-8 standards (cont’d)</vt:lpstr>
      <vt:lpstr>ANS-8 standards (cont’d)</vt:lpstr>
      <vt:lpstr>ANS-8 standards (cont’d)</vt:lpstr>
      <vt:lpstr>ANS-8 standards (cont’d)</vt:lpstr>
      <vt:lpstr>ANS-8.1: Nuclear Criticality Safety in Operations with Fissionable Materials Outside Reactors</vt:lpstr>
      <vt:lpstr>Structure of ANSI/ANS-8.1</vt:lpstr>
      <vt:lpstr>Structure of ANSI/ANS-8.1</vt:lpstr>
      <vt:lpstr>Principles from ANSI/ANS-8.1</vt:lpstr>
      <vt:lpstr>ANSI/ANS-8.1 (cont’d)</vt:lpstr>
      <vt:lpstr>ANSI/ANS-8.1 (cont’d)</vt:lpstr>
      <vt:lpstr>ANSI/ANS-8.1 (cont’d)</vt:lpstr>
      <vt:lpstr>Administrative practices</vt:lpstr>
      <vt:lpstr>Single and multiple-parameter limits</vt:lpstr>
      <vt:lpstr>Single and multiple-parameter limits</vt:lpstr>
      <vt:lpstr>Single and multiple-parameter limits</vt:lpstr>
      <vt:lpstr>ANS-8.3: Criticality Accident Alarm System</vt:lpstr>
      <vt:lpstr>ANS-8.3: Criticality Accident Alarm System</vt:lpstr>
      <vt:lpstr>ANS-8.3: Criticality Accident Alarm System</vt:lpstr>
      <vt:lpstr>ANS-8.3: Criticality Accident Alarm System</vt:lpstr>
      <vt:lpstr>ANS-8.10: Criteria for Nuclear Criticality Safety Controls in Operations With Shielding and Confinement </vt:lpstr>
      <vt:lpstr>ANS-8.10: Criteria for Nuclear Criticality Safety Controls in Operations With Shielding and Confinement </vt:lpstr>
      <vt:lpstr>ANS-8.15: Nuclear Criticality Control of Special Actinide Elements </vt:lpstr>
      <vt:lpstr>ANS-8.20: Nuclear Criticality Safety Training </vt:lpstr>
      <vt:lpstr>ANS-8.24: Validation of Neutron Transport Methods for Nuclear Criticality Safety Calculations</vt:lpstr>
      <vt:lpstr>ANS-8.24: Validation of Neutron Transport Methods for Nuclear Criticality Safety Calculations</vt:lpstr>
      <vt:lpstr>ANS-8.26 Criticality Safety Engineer Training and Qualification Program</vt:lpstr>
      <vt:lpstr>ANS-8.26 Criticality Safety Engineer Training and Qualification Program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100</cp:revision>
  <cp:lastPrinted>1999-08-30T19:39:18Z</cp:lastPrinted>
  <dcterms:created xsi:type="dcterms:W3CDTF">1995-05-28T16:29:18Z</dcterms:created>
  <dcterms:modified xsi:type="dcterms:W3CDTF">2018-09-20T20:56:45Z</dcterms:modified>
</cp:coreProperties>
</file>