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sldIdLst>
    <p:sldId id="279" r:id="rId2"/>
    <p:sldId id="280" r:id="rId3"/>
    <p:sldId id="256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61" r:id="rId16"/>
    <p:sldId id="263" r:id="rId17"/>
    <p:sldId id="278" r:id="rId18"/>
    <p:sldId id="262" r:id="rId19"/>
    <p:sldId id="264" r:id="rId2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87"/>
    <p:restoredTop sz="90929"/>
  </p:normalViewPr>
  <p:slideViewPr>
    <p:cSldViewPr snapToGrid="0">
      <p:cViewPr varScale="1">
        <p:scale>
          <a:sx n="67" d="100"/>
          <a:sy n="67" d="100"/>
        </p:scale>
        <p:origin x="83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53609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94" tIns="44897" rIns="89794" bIns="44897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70802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37BE5706-A039-41BA-B4E7-4B060D7CD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3470" dir="2700000" algn="ctr" rotWithShape="0">
              <a:schemeClr val="bg2"/>
            </a:outerShdw>
          </a:effec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2"/>
            <a:endParaRPr lang="en-US" smtClean="0"/>
          </a:p>
          <a:p>
            <a:pPr lvl="2"/>
            <a:endParaRPr lang="en-US" smtClean="0"/>
          </a:p>
        </p:txBody>
      </p:sp>
      <p:pic>
        <p:nvPicPr>
          <p:cNvPr id="3076" name="Picture 4"/>
          <p:cNvPicPr>
            <a:picLocks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7417" y="1328444"/>
            <a:ext cx="5849166" cy="420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9500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dirty="0" smtClean="0"/>
              <a:t>Description of process (1)</a:t>
            </a:r>
            <a:endParaRPr lang="en-US" sz="6000" b="1" i="1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8150" y="1562100"/>
            <a:ext cx="7772400" cy="685800"/>
          </a:xfrm>
        </p:spPr>
        <p:txBody>
          <a:bodyPr/>
          <a:lstStyle/>
          <a:p>
            <a:r>
              <a:rPr lang="en-US" dirty="0" smtClean="0"/>
              <a:t>From the </a:t>
            </a:r>
            <a:r>
              <a:rPr lang="en-US" dirty="0" err="1" smtClean="0"/>
              <a:t>ExampleCSE</a:t>
            </a:r>
            <a:r>
              <a:rPr lang="en-US" dirty="0" smtClean="0"/>
              <a:t>: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514600"/>
            <a:ext cx="7943022" cy="260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6254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dirty="0" smtClean="0"/>
              <a:t>Outline of Typical CSE</a:t>
            </a:r>
            <a:endParaRPr lang="en-US" dirty="0" smtClean="0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8175" y="16859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Computational methodology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180887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Computational Methodology</a:t>
            </a:r>
            <a:endParaRPr lang="en-US" dirty="0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Non-KENO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Indication that relying on ANS-8.1 limits and/or hand </a:t>
            </a:r>
            <a:r>
              <a:rPr lang="en-US" dirty="0" err="1" smtClean="0"/>
              <a:t>calculational</a:t>
            </a:r>
            <a:r>
              <a:rPr lang="en-US" dirty="0" smtClean="0"/>
              <a:t> techniques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KENO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Indication that relying on criticality calculations+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Basis of criticality control (USL)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Description of the codes used (do not copy)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Description of the computer used (do not copy)</a:t>
            </a:r>
          </a:p>
          <a:p>
            <a:pPr lvl="2">
              <a:lnSpc>
                <a:spcPct val="90000"/>
              </a:lnSpc>
              <a:defRPr/>
            </a:pPr>
            <a:r>
              <a:rPr lang="en-US" dirty="0" smtClean="0"/>
              <a:t>Point to the (fake) verification document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Summarize validation (i.e., tell me the USL) and point to the Validation appendix</a:t>
            </a:r>
          </a:p>
        </p:txBody>
      </p:sp>
    </p:spTree>
    <p:extLst>
      <p:ext uri="{BB962C8B-B14F-4D97-AF65-F5344CB8AC3E}">
        <p14:creationId xmlns:p14="http://schemas.microsoft.com/office/powerpoint/2010/main" val="731580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 smtClean="0"/>
              <a:t>Computational Methodology (1)</a:t>
            </a:r>
            <a:endParaRPr lang="en-US" dirty="0" smtClean="0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3335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dirty="0" smtClean="0"/>
              <a:t>Mention that the basis of criticality safety is…and list the MAGICMERV parameters you are controlling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Point to Section 7 for the controls themselves</a:t>
            </a:r>
          </a:p>
        </p:txBody>
      </p:sp>
    </p:spTree>
    <p:extLst>
      <p:ext uri="{BB962C8B-B14F-4D97-AF65-F5344CB8AC3E}">
        <p14:creationId xmlns:p14="http://schemas.microsoft.com/office/powerpoint/2010/main" val="41490047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859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Discussion of contingencies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2605015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Contingency table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2450" y="140017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Triple pass through MAGICMERV</a:t>
            </a:r>
          </a:p>
          <a:p>
            <a:pPr>
              <a:defRPr/>
            </a:pPr>
            <a:r>
              <a:rPr lang="en-US" dirty="0" smtClean="0"/>
              <a:t>Three passes:</a:t>
            </a:r>
          </a:p>
          <a:p>
            <a:pPr lvl="1">
              <a:defRPr/>
            </a:pPr>
            <a:r>
              <a:rPr lang="en-US" dirty="0" smtClean="0"/>
              <a:t>Normal: Ranges of each of the variables NOT DISALLOWED=Expected no more than once in the life of the plant (100 years)</a:t>
            </a:r>
          </a:p>
          <a:p>
            <a:pPr lvl="1">
              <a:defRPr/>
            </a:pPr>
            <a:r>
              <a:rPr lang="en-US" dirty="0" smtClean="0"/>
              <a:t>Contingencies: Ranges of each of the variables in CREDIBLE accident scenarios (roughly 1 in a million years)</a:t>
            </a:r>
          </a:p>
          <a:p>
            <a:pPr lvl="1">
              <a:defRPr/>
            </a:pPr>
            <a:r>
              <a:rPr lang="en-US" dirty="0" smtClean="0"/>
              <a:t>Controls: What backs up your assumptions in previous two columns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2800" b="1" i="1" smtClean="0"/>
              <a:t>Table x. Results of Contingency Analysis</a:t>
            </a:r>
          </a:p>
        </p:txBody>
      </p:sp>
      <p:graphicFrame>
        <p:nvGraphicFramePr>
          <p:cNvPr id="338947" name="Group 3"/>
          <p:cNvGraphicFramePr>
            <a:graphicFrameLocks noGrp="1"/>
          </p:cNvGraphicFramePr>
          <p:nvPr/>
        </p:nvGraphicFramePr>
        <p:xfrm>
          <a:off x="276225" y="1368425"/>
          <a:ext cx="8705850" cy="5441001"/>
        </p:xfrm>
        <a:graphic>
          <a:graphicData uri="http://schemas.openxmlformats.org/drawingml/2006/table">
            <a:tbl>
              <a:tblPr/>
              <a:tblGrid>
                <a:gridCol w="2247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9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050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034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Critical Parameter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Normal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Contingency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Controls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Mass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Absorber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Geometry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Interaction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Concentration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Moderation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Enrichment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Reflection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12763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Times New Roman" pitchFamily="18" charset="0"/>
                        </a:rPr>
                        <a:t>Volume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39004" name="Rectangle 60"/>
          <p:cNvSpPr>
            <a:spLocks noChangeArrowheads="1"/>
          </p:cNvSpPr>
          <p:nvPr/>
        </p:nvSpPr>
        <p:spPr bwMode="auto">
          <a:xfrm>
            <a:off x="7080250" y="623252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2075" tIns="46038" rIns="92075" bIns="46038" anchor="ctr"/>
          <a:lstStyle/>
          <a:p>
            <a:pPr algn="r">
              <a:defRPr/>
            </a:pPr>
            <a:fld id="{9D4BBF66-7C2F-4975-84F9-AF7139BC86E5}" type="slidenum">
              <a:rPr lang="en-US" sz="1400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>
                <a:defRPr/>
              </a:pPr>
              <a:t>16</a:t>
            </a:fld>
            <a:endParaRPr lang="en-US" sz="14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4000" dirty="0"/>
              <a:t>Discussion of </a:t>
            </a:r>
            <a:r>
              <a:rPr lang="en-US" sz="4000" dirty="0" smtClean="0"/>
              <a:t>contingencies (2)</a:t>
            </a:r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Errors in </a:t>
            </a:r>
            <a:r>
              <a:rPr lang="en-US" dirty="0" err="1" smtClean="0"/>
              <a:t>ExampleCSE</a:t>
            </a:r>
            <a:r>
              <a:rPr lang="en-US" dirty="0" smtClean="0"/>
              <a:t>:</a:t>
            </a:r>
          </a:p>
          <a:p>
            <a:pPr lvl="1">
              <a:defRPr/>
            </a:pPr>
            <a:r>
              <a:rPr lang="en-US" dirty="0" smtClean="0"/>
              <a:t>Mass: Normal and Contingency should have included his actual mass limits (3.1*1.2 and 3.1*1.2*2 kg)</a:t>
            </a:r>
          </a:p>
          <a:p>
            <a:pPr lvl="1">
              <a:defRPr/>
            </a:pPr>
            <a:r>
              <a:rPr lang="en-US" dirty="0" smtClean="0"/>
              <a:t>Geometry: Should have said cylinder</a:t>
            </a:r>
          </a:p>
          <a:p>
            <a:pPr lvl="1">
              <a:defRPr/>
            </a:pPr>
            <a:r>
              <a:rPr lang="en-US" dirty="0" smtClean="0"/>
              <a:t>Enrichment: Normal should have said 100%, not N/A</a:t>
            </a:r>
          </a:p>
          <a:p>
            <a:pPr lvl="1">
              <a:defRPr/>
            </a:pPr>
            <a:r>
              <a:rPr lang="en-US" dirty="0" smtClean="0"/>
              <a:t>Volume: Should have done the math under Normal and said 4.4 L</a:t>
            </a:r>
          </a:p>
        </p:txBody>
      </p:sp>
    </p:spTree>
    <p:extLst>
      <p:ext uri="{BB962C8B-B14F-4D97-AF65-F5344CB8AC3E}">
        <p14:creationId xmlns:p14="http://schemas.microsoft.com/office/powerpoint/2010/main" val="3388551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Example #1</a:t>
            </a:r>
          </a:p>
        </p:txBody>
      </p:sp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2043113"/>
            <a:ext cx="9129712" cy="437673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#2</a:t>
            </a:r>
            <a:endParaRPr lang="en-US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Consider a desk-top repackaging job utilizing 5-, 10-, and 15-liter containers.  Your job is to set the limits.</a:t>
            </a:r>
          </a:p>
          <a:p>
            <a:r>
              <a:rPr lang="en-US" dirty="0"/>
              <a:t>What sort of limits must be considered</a:t>
            </a:r>
            <a:r>
              <a:rPr lang="en-US" dirty="0" smtClean="0"/>
              <a:t>?</a:t>
            </a:r>
          </a:p>
          <a:p>
            <a:r>
              <a:rPr lang="en-US" dirty="0" smtClean="0"/>
              <a:t>What other details do you need to know?</a:t>
            </a:r>
            <a:endParaRPr lang="en-US" dirty="0"/>
          </a:p>
          <a:p>
            <a:r>
              <a:rPr lang="en-US" dirty="0"/>
              <a:t>What to consider in a normal parameter analysis?</a:t>
            </a:r>
          </a:p>
          <a:p>
            <a:r>
              <a:rPr lang="en-US" dirty="0"/>
              <a:t>What to consider as accident scenario?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6469" y="999786"/>
            <a:ext cx="5811061" cy="485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624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543050"/>
            <a:ext cx="7772400" cy="4486275"/>
          </a:xfrm>
        </p:spPr>
        <p:txBody>
          <a:bodyPr anchor="ctr"/>
          <a:lstStyle/>
          <a:p>
            <a:pPr algn="ctr">
              <a:buNone/>
              <a:defRPr/>
            </a:pPr>
            <a:r>
              <a:rPr lang="en-US" sz="4400" dirty="0" smtClean="0"/>
              <a:t>Lesson 8:  Prep for Test#2</a:t>
            </a:r>
          </a:p>
          <a:p>
            <a:pPr algn="ctr">
              <a:buNone/>
              <a:defRPr/>
            </a:pPr>
            <a:r>
              <a:rPr lang="en-US" sz="4400" dirty="0" smtClean="0"/>
              <a:t>Descriptive, Contingency analysis</a:t>
            </a:r>
          </a:p>
          <a:p>
            <a:pPr>
              <a:buFont typeface="Wingdings" pitchFamily="2" charset="2"/>
              <a:buNone/>
              <a:defRPr/>
            </a:pPr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public file entries</a:t>
            </a:r>
            <a:endParaRPr lang="en-US" dirty="0"/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dirty="0" smtClean="0"/>
              <a:t>Project assignments</a:t>
            </a:r>
          </a:p>
          <a:p>
            <a:pPr marL="514350" indent="-514350">
              <a:buAutoNum type="arabicPeriod"/>
            </a:pPr>
            <a:r>
              <a:rPr lang="en-US" dirty="0" smtClean="0"/>
              <a:t>Test#2 (</a:t>
            </a:r>
            <a:r>
              <a:rPr lang="en-US" dirty="0" err="1" smtClean="0"/>
              <a:t>takehome</a:t>
            </a:r>
            <a:r>
              <a:rPr lang="en-US" dirty="0" smtClean="0"/>
              <a:t>)</a:t>
            </a:r>
          </a:p>
          <a:p>
            <a:pPr marL="514350" indent="-514350">
              <a:buAutoNum type="arabicPeriod"/>
            </a:pPr>
            <a:r>
              <a:rPr lang="en-US" dirty="0" smtClean="0"/>
              <a:t>Accident report assignments</a:t>
            </a:r>
          </a:p>
          <a:p>
            <a:pPr marL="514350" indent="-51435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5345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6000" dirty="0" smtClean="0"/>
              <a:t>Cover sheet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6325" y="1638300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Strict format: see example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Evaluation is YOUR first three initials plus -01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ffectLst/>
              </a:rPr>
              <a:t>Be sure to change the header to agree (all WORD section!)</a:t>
            </a:r>
          </a:p>
          <a:p>
            <a:pPr>
              <a:lnSpc>
                <a:spcPct val="90000"/>
              </a:lnSpc>
            </a:pPr>
            <a:r>
              <a:rPr lang="en-US" dirty="0" smtClean="0">
                <a:effectLst/>
              </a:rPr>
              <a:t>Title should distinguish it from all the others in the same overall task.  </a:t>
            </a:r>
          </a:p>
          <a:p>
            <a:pPr lvl="1">
              <a:lnSpc>
                <a:spcPct val="90000"/>
              </a:lnSpc>
            </a:pPr>
            <a:r>
              <a:rPr lang="en-US" dirty="0" smtClean="0">
                <a:effectLst/>
              </a:rPr>
              <a:t>Title should say </a:t>
            </a:r>
            <a:r>
              <a:rPr lang="en-US" u="sng" dirty="0" smtClean="0">
                <a:effectLst/>
              </a:rPr>
              <a:t>what</a:t>
            </a:r>
            <a:r>
              <a:rPr lang="en-US" dirty="0" smtClean="0">
                <a:effectLst/>
              </a:rPr>
              <a:t> is being stored </a:t>
            </a:r>
            <a:r>
              <a:rPr lang="en-US" u="sng" dirty="0" smtClean="0">
                <a:effectLst/>
              </a:rPr>
              <a:t>where</a:t>
            </a:r>
            <a:r>
              <a:rPr lang="en-US" dirty="0" smtClean="0">
                <a:effectLst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3703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Outline of Typical CSE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4400" b="1" i="1" dirty="0" smtClean="0"/>
              <a:t>Introduction</a:t>
            </a:r>
            <a:endParaRPr lang="en-US" dirty="0" smtClean="0"/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Description of process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dirty="0" smtClean="0"/>
              <a:t>Appendices</a:t>
            </a:r>
          </a:p>
          <a:p>
            <a:pPr>
              <a:defRPr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44442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6000" b="1" i="1" dirty="0" smtClean="0"/>
              <a:t>Introduction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85825" y="2867025"/>
            <a:ext cx="7772400" cy="41148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Why the work is being done</a:t>
            </a:r>
          </a:p>
          <a:p>
            <a:pPr>
              <a:defRPr/>
            </a:pPr>
            <a:r>
              <a:rPr lang="en-US" dirty="0" smtClean="0"/>
              <a:t>Scope: Exactly what process is being analyzed.</a:t>
            </a:r>
          </a:p>
          <a:p>
            <a:pPr lvl="1">
              <a:defRPr/>
            </a:pPr>
            <a:r>
              <a:rPr lang="en-US" dirty="0" smtClean="0"/>
              <a:t>Where its responsibility starts and ends</a:t>
            </a:r>
          </a:p>
          <a:p>
            <a:pPr>
              <a:defRPr/>
            </a:pPr>
            <a:r>
              <a:rPr lang="en-US" dirty="0" smtClean="0"/>
              <a:t>Revision history</a:t>
            </a:r>
          </a:p>
          <a:p>
            <a:pPr>
              <a:defRPr/>
            </a:pPr>
            <a:r>
              <a:rPr lang="en-US" dirty="0" smtClean="0"/>
              <a:t>Necessary administrative boilerplate</a:t>
            </a:r>
          </a:p>
        </p:txBody>
      </p:sp>
    </p:spTree>
    <p:extLst>
      <p:ext uri="{BB962C8B-B14F-4D97-AF65-F5344CB8AC3E}">
        <p14:creationId xmlns:p14="http://schemas.microsoft.com/office/powerpoint/2010/main" val="1054730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600" smtClean="0"/>
              <a:t>Outline of Typical CSE</a:t>
            </a:r>
            <a:endParaRPr lang="en-US" smtClean="0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6750" y="166687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Introduction</a:t>
            </a:r>
          </a:p>
          <a:p>
            <a:pPr>
              <a:lnSpc>
                <a:spcPct val="90000"/>
              </a:lnSpc>
              <a:defRPr/>
            </a:pPr>
            <a:r>
              <a:rPr lang="en-US" sz="4000" b="1" i="1" dirty="0" smtClean="0"/>
              <a:t>Description of process</a:t>
            </a:r>
            <a:endParaRPr lang="en-US" sz="2800" dirty="0" smtClean="0"/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Computational methodology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Discussion of contingencies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Evaluation and results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/>
              <a:t>Design features and administrative controls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Summary &amp; conclusions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Appendices</a:t>
            </a:r>
          </a:p>
        </p:txBody>
      </p:sp>
    </p:spTree>
    <p:extLst>
      <p:ext uri="{BB962C8B-B14F-4D97-AF65-F5344CB8AC3E}">
        <p14:creationId xmlns:p14="http://schemas.microsoft.com/office/powerpoint/2010/main" val="11343749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b="1" smtClean="0"/>
              <a:t>Description of process</a:t>
            </a:r>
            <a:endParaRPr lang="en-US" sz="6000" b="1" i="1" smtClean="0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90550" y="1152525"/>
            <a:ext cx="7772400" cy="41148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Necessary description of the process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Overview of the procedural steps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Important interactions with preceding and following processes (and any others)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Necessary description of the hardware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Gloveboxes, canisters, storage racks, etc. (PICTURE)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Relative positions, etc. (ROOM PICTURE)</a:t>
            </a:r>
          </a:p>
          <a:p>
            <a:pPr lvl="1">
              <a:lnSpc>
                <a:spcPct val="90000"/>
              </a:lnSpc>
              <a:defRPr/>
            </a:pPr>
            <a:r>
              <a:rPr lang="en-US" sz="2400" dirty="0" smtClean="0"/>
              <a:t>Special materials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Different variations allowed in geometry and process (i.e., that are important to criticality)</a:t>
            </a:r>
          </a:p>
          <a:p>
            <a:pPr>
              <a:lnSpc>
                <a:spcPct val="90000"/>
              </a:lnSpc>
              <a:defRPr/>
            </a:pPr>
            <a:r>
              <a:rPr lang="en-US" sz="2800" dirty="0" smtClean="0"/>
              <a:t>Compare to the Contingency Table to make sure that all of the </a:t>
            </a:r>
            <a:r>
              <a:rPr lang="en-US" sz="2800" u="sng" dirty="0" smtClean="0"/>
              <a:t>controlled </a:t>
            </a:r>
            <a:r>
              <a:rPr lang="en-US" sz="2800" dirty="0" smtClean="0"/>
              <a:t>MAGICMERV parameters are mentioned but do not quote the controlled values of the parameters.</a:t>
            </a:r>
          </a:p>
        </p:txBody>
      </p:sp>
    </p:spTree>
    <p:extLst>
      <p:ext uri="{BB962C8B-B14F-4D97-AF65-F5344CB8AC3E}">
        <p14:creationId xmlns:p14="http://schemas.microsoft.com/office/powerpoint/2010/main" val="352928613"/>
      </p:ext>
    </p:extLst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1048</TotalTime>
  <Words>612</Words>
  <Application>Microsoft Office PowerPoint</Application>
  <PresentationFormat>On-screen Show (4:3)</PresentationFormat>
  <Paragraphs>113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Monotype Sorts</vt:lpstr>
      <vt:lpstr>Times New Roman</vt:lpstr>
      <vt:lpstr>Wingdings</vt:lpstr>
      <vt:lpstr>Sparkle</vt:lpstr>
      <vt:lpstr>PowerPoint Presentation</vt:lpstr>
      <vt:lpstr>PowerPoint Presentation</vt:lpstr>
      <vt:lpstr>PowerPoint Presentation</vt:lpstr>
      <vt:lpstr>New public file entries</vt:lpstr>
      <vt:lpstr>Cover sheet</vt:lpstr>
      <vt:lpstr>Outline of Typical CSE</vt:lpstr>
      <vt:lpstr>Introduction</vt:lpstr>
      <vt:lpstr>Outline of Typical CSE</vt:lpstr>
      <vt:lpstr>Description of process</vt:lpstr>
      <vt:lpstr>Description of process (1)</vt:lpstr>
      <vt:lpstr>Outline of Typical CSE</vt:lpstr>
      <vt:lpstr>Computational Methodology</vt:lpstr>
      <vt:lpstr>Computational Methodology (1)</vt:lpstr>
      <vt:lpstr>Outline of Typical CSE</vt:lpstr>
      <vt:lpstr>Contingency table</vt:lpstr>
      <vt:lpstr>Table x. Results of Contingency Analysis</vt:lpstr>
      <vt:lpstr>Discussion of contingencies (2)</vt:lpstr>
      <vt:lpstr>Example #1</vt:lpstr>
      <vt:lpstr>Example #2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47</cp:revision>
  <cp:lastPrinted>1999-08-30T19:39:18Z</cp:lastPrinted>
  <dcterms:created xsi:type="dcterms:W3CDTF">1995-05-28T16:29:18Z</dcterms:created>
  <dcterms:modified xsi:type="dcterms:W3CDTF">2019-10-24T21:06:09Z</dcterms:modified>
</cp:coreProperties>
</file>