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handoutMasterIdLst>
    <p:handoutMasterId r:id="rId25"/>
  </p:handoutMasterIdLst>
  <p:sldIdLst>
    <p:sldId id="302" r:id="rId2"/>
    <p:sldId id="305" r:id="rId3"/>
    <p:sldId id="650" r:id="rId4"/>
    <p:sldId id="651" r:id="rId5"/>
    <p:sldId id="649" r:id="rId6"/>
    <p:sldId id="327" r:id="rId7"/>
    <p:sldId id="328"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Lst>
  <p:sldSz cx="9144000" cy="6858000" type="screen4x3"/>
  <p:notesSz cx="7010400" cy="9296400"/>
  <p:defaultTextStyle>
    <a:defPPr>
      <a:defRPr lang="en-US"/>
    </a:defPPr>
    <a:lvl1pPr algn="l" rtl="0" fontAlgn="base">
      <a:spcBef>
        <a:spcPct val="0"/>
      </a:spcBef>
      <a:spcAft>
        <a:spcPct val="0"/>
      </a:spcAft>
      <a:defRPr sz="3600" kern="1200">
        <a:solidFill>
          <a:schemeClr val="tx2"/>
        </a:solidFill>
        <a:latin typeface="Arial" panose="020B0604020202020204" pitchFamily="34" charset="0"/>
        <a:ea typeface="+mn-ea"/>
        <a:cs typeface="+mn-cs"/>
      </a:defRPr>
    </a:lvl1pPr>
    <a:lvl2pPr marL="457200" algn="l" rtl="0" fontAlgn="base">
      <a:spcBef>
        <a:spcPct val="0"/>
      </a:spcBef>
      <a:spcAft>
        <a:spcPct val="0"/>
      </a:spcAft>
      <a:defRPr sz="3600" kern="1200">
        <a:solidFill>
          <a:schemeClr val="tx2"/>
        </a:solidFill>
        <a:latin typeface="Arial" panose="020B0604020202020204" pitchFamily="34" charset="0"/>
        <a:ea typeface="+mn-ea"/>
        <a:cs typeface="+mn-cs"/>
      </a:defRPr>
    </a:lvl2pPr>
    <a:lvl3pPr marL="914400" algn="l" rtl="0" fontAlgn="base">
      <a:spcBef>
        <a:spcPct val="0"/>
      </a:spcBef>
      <a:spcAft>
        <a:spcPct val="0"/>
      </a:spcAft>
      <a:defRPr sz="3600" kern="1200">
        <a:solidFill>
          <a:schemeClr val="tx2"/>
        </a:solidFill>
        <a:latin typeface="Arial" panose="020B0604020202020204" pitchFamily="34" charset="0"/>
        <a:ea typeface="+mn-ea"/>
        <a:cs typeface="+mn-cs"/>
      </a:defRPr>
    </a:lvl3pPr>
    <a:lvl4pPr marL="1371600" algn="l" rtl="0" fontAlgn="base">
      <a:spcBef>
        <a:spcPct val="0"/>
      </a:spcBef>
      <a:spcAft>
        <a:spcPct val="0"/>
      </a:spcAft>
      <a:defRPr sz="3600" kern="1200">
        <a:solidFill>
          <a:schemeClr val="tx2"/>
        </a:solidFill>
        <a:latin typeface="Arial" panose="020B0604020202020204" pitchFamily="34" charset="0"/>
        <a:ea typeface="+mn-ea"/>
        <a:cs typeface="+mn-cs"/>
      </a:defRPr>
    </a:lvl4pPr>
    <a:lvl5pPr marL="1828800" algn="l" rtl="0" fontAlgn="base">
      <a:spcBef>
        <a:spcPct val="0"/>
      </a:spcBef>
      <a:spcAft>
        <a:spcPct val="0"/>
      </a:spcAft>
      <a:defRPr sz="3600" kern="1200">
        <a:solidFill>
          <a:schemeClr val="tx2"/>
        </a:solidFill>
        <a:latin typeface="Arial" panose="020B0604020202020204" pitchFamily="34" charset="0"/>
        <a:ea typeface="+mn-ea"/>
        <a:cs typeface="+mn-cs"/>
      </a:defRPr>
    </a:lvl5pPr>
    <a:lvl6pPr marL="2286000" algn="l" defTabSz="914400" rtl="0" eaLnBrk="1" latinLnBrk="0" hangingPunct="1">
      <a:defRPr sz="3600" kern="1200">
        <a:solidFill>
          <a:schemeClr val="tx2"/>
        </a:solidFill>
        <a:latin typeface="Arial" panose="020B0604020202020204" pitchFamily="34" charset="0"/>
        <a:ea typeface="+mn-ea"/>
        <a:cs typeface="+mn-cs"/>
      </a:defRPr>
    </a:lvl6pPr>
    <a:lvl7pPr marL="2743200" algn="l" defTabSz="914400" rtl="0" eaLnBrk="1" latinLnBrk="0" hangingPunct="1">
      <a:defRPr sz="3600" kern="1200">
        <a:solidFill>
          <a:schemeClr val="tx2"/>
        </a:solidFill>
        <a:latin typeface="Arial" panose="020B0604020202020204" pitchFamily="34" charset="0"/>
        <a:ea typeface="+mn-ea"/>
        <a:cs typeface="+mn-cs"/>
      </a:defRPr>
    </a:lvl7pPr>
    <a:lvl8pPr marL="3200400" algn="l" defTabSz="914400" rtl="0" eaLnBrk="1" latinLnBrk="0" hangingPunct="1">
      <a:defRPr sz="3600" kern="1200">
        <a:solidFill>
          <a:schemeClr val="tx2"/>
        </a:solidFill>
        <a:latin typeface="Arial" panose="020B0604020202020204" pitchFamily="34" charset="0"/>
        <a:ea typeface="+mn-ea"/>
        <a:cs typeface="+mn-cs"/>
      </a:defRPr>
    </a:lvl8pPr>
    <a:lvl9pPr marL="3657600" algn="l" defTabSz="914400" rtl="0" eaLnBrk="1" latinLnBrk="0" hangingPunct="1">
      <a:defRPr sz="3600" kern="1200">
        <a:solidFill>
          <a:schemeClr val="tx2"/>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0" hangingPunct="0">
              <a:defRPr sz="1200">
                <a:solidFill>
                  <a:schemeClr val="tx1"/>
                </a:solidFill>
                <a:latin typeface="Arial" charset="0"/>
              </a:defRPr>
            </a:lvl1pPr>
          </a:lstStyle>
          <a:p>
            <a:pPr>
              <a:defRPr/>
            </a:pPr>
            <a:endParaRPr lang="en-US"/>
          </a:p>
        </p:txBody>
      </p:sp>
      <p:sp>
        <p:nvSpPr>
          <p:cNvPr id="4403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0" hangingPunct="0">
              <a:defRPr sz="1200">
                <a:solidFill>
                  <a:schemeClr val="tx1"/>
                </a:solidFill>
                <a:latin typeface="Arial" charset="0"/>
              </a:defRPr>
            </a:lvl1pPr>
          </a:lstStyle>
          <a:p>
            <a:pPr>
              <a:defRPr/>
            </a:pPr>
            <a:endParaRPr lang="en-US"/>
          </a:p>
        </p:txBody>
      </p:sp>
      <p:sp>
        <p:nvSpPr>
          <p:cNvPr id="4403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solidFill>
                  <a:schemeClr val="tx1"/>
                </a:solidFill>
                <a:latin typeface="Arial" charset="0"/>
              </a:defRPr>
            </a:lvl1pPr>
          </a:lstStyle>
          <a:p>
            <a:pPr>
              <a:defRPr/>
            </a:pPr>
            <a:endParaRPr lang="en-US"/>
          </a:p>
        </p:txBody>
      </p:sp>
      <p:sp>
        <p:nvSpPr>
          <p:cNvPr id="4403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0" hangingPunct="0">
              <a:defRPr sz="1200">
                <a:solidFill>
                  <a:schemeClr val="tx1"/>
                </a:solidFill>
              </a:defRPr>
            </a:lvl1pPr>
          </a:lstStyle>
          <a:p>
            <a:fld id="{6C7BA63C-79C9-44B1-8771-0618CDA82ECF}" type="slidenum">
              <a:rPr lang="en-US" altLang="en-US"/>
              <a:pPr/>
              <a:t>‹#›</a:t>
            </a:fld>
            <a:endParaRPr lang="en-US" altLang="en-US"/>
          </a:p>
        </p:txBody>
      </p:sp>
    </p:spTree>
    <p:extLst>
      <p:ext uri="{BB962C8B-B14F-4D97-AF65-F5344CB8AC3E}">
        <p14:creationId xmlns:p14="http://schemas.microsoft.com/office/powerpoint/2010/main" val="255405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637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074"/>
          <p:cNvSpPr>
            <a:spLocks noGrp="1" noRot="1" noChangeAspect="1" noChangeArrowheads="1" noTextEdit="1"/>
          </p:cNvSpPr>
          <p:nvPr>
            <p:ph type="sldImg"/>
          </p:nvPr>
        </p:nvSpPr>
        <p:spPr bwMode="auto">
          <a:xfrm>
            <a:off x="1168400" y="685800"/>
            <a:ext cx="4673600" cy="35052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075"/>
          <p:cNvSpPr>
            <a:spLocks noGrp="1" noChangeArrowheads="1"/>
          </p:cNvSpPr>
          <p:nvPr>
            <p:ph type="body" idx="1"/>
          </p:nvPr>
        </p:nvSpPr>
        <p:spPr bwMode="auto">
          <a:xfrm>
            <a:off x="914400" y="4419600"/>
            <a:ext cx="5181600" cy="4191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927062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eaLnBrk="0" hangingPunct="0">
              <a:defRPr sz="1400">
                <a:solidFill>
                  <a:schemeClr val="tx1"/>
                </a:solidFill>
                <a:effectLst>
                  <a:outerShdw blurRad="38100" dist="38100" dir="2700000" algn="tl">
                    <a:srgbClr val="C0C0C0"/>
                  </a:outerShdw>
                </a:effectLst>
                <a:latin typeface="Arial" charset="0"/>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eaLnBrk="0" hangingPunct="0">
              <a:defRPr sz="1400">
                <a:solidFill>
                  <a:schemeClr val="tx1"/>
                </a:solidFill>
                <a:effectLst>
                  <a:outerShdw blurRad="38100" dist="38100" dir="2700000" algn="tl">
                    <a:srgbClr val="C0C0C0"/>
                  </a:outerShdw>
                </a:effectLst>
                <a:latin typeface="Arial" charset="0"/>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FFFFFF"/>
                  </a:outerShdw>
                </a:effectLst>
              </a:defRPr>
            </a:lvl1pPr>
          </a:lstStyle>
          <a:p>
            <a:r>
              <a:rPr lang="en-US" altLang="en-US"/>
              <a:t>1-</a:t>
            </a:r>
            <a:fld id="{8B64AF7B-A94B-4C0E-B226-CFBAC9474E6D}" type="slidenum">
              <a:rPr lang="en-US" altLang="en-US"/>
              <a:pPr/>
              <a:t>‹#›</a:t>
            </a:fld>
            <a:endParaRPr lang="en-US" altLang="en-US"/>
          </a:p>
        </p:txBody>
      </p:sp>
    </p:spTree>
    <p:extLst>
      <p:ext uri="{BB962C8B-B14F-4D97-AF65-F5344CB8AC3E}">
        <p14:creationId xmlns:p14="http://schemas.microsoft.com/office/powerpoint/2010/main" val="2487043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r>
              <a:rPr lang="en-US" altLang="en-US"/>
              <a:t>1-</a:t>
            </a:r>
            <a:fld id="{3AB0B3B2-36E4-4D97-AC76-20AF9BDE031D}" type="slidenum">
              <a:rPr lang="en-US" altLang="en-US"/>
              <a:pPr/>
              <a:t>‹#›</a:t>
            </a:fld>
            <a:endParaRPr lang="en-US" altLang="en-US"/>
          </a:p>
        </p:txBody>
      </p:sp>
    </p:spTree>
    <p:extLst>
      <p:ext uri="{BB962C8B-B14F-4D97-AF65-F5344CB8AC3E}">
        <p14:creationId xmlns:p14="http://schemas.microsoft.com/office/powerpoint/2010/main" val="4161121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r>
              <a:rPr lang="en-US" altLang="en-US"/>
              <a:t>1-</a:t>
            </a:r>
            <a:fld id="{865570D1-4159-4361-821B-89634DEA88BC}" type="slidenum">
              <a:rPr lang="en-US" altLang="en-US"/>
              <a:pPr/>
              <a:t>‹#›</a:t>
            </a:fld>
            <a:endParaRPr lang="en-US" altLang="en-US"/>
          </a:p>
        </p:txBody>
      </p:sp>
    </p:spTree>
    <p:extLst>
      <p:ext uri="{BB962C8B-B14F-4D97-AF65-F5344CB8AC3E}">
        <p14:creationId xmlns:p14="http://schemas.microsoft.com/office/powerpoint/2010/main" val="1205746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r>
              <a:rPr lang="en-US" altLang="en-US"/>
              <a:t>1-</a:t>
            </a:r>
            <a:fld id="{B9022078-92C2-407E-A4BA-FD50BDFEA520}" type="slidenum">
              <a:rPr lang="en-US" altLang="en-US"/>
              <a:pPr/>
              <a:t>‹#›</a:t>
            </a:fld>
            <a:endParaRPr lang="en-US" altLang="en-US"/>
          </a:p>
        </p:txBody>
      </p:sp>
    </p:spTree>
    <p:extLst>
      <p:ext uri="{BB962C8B-B14F-4D97-AF65-F5344CB8AC3E}">
        <p14:creationId xmlns:p14="http://schemas.microsoft.com/office/powerpoint/2010/main" val="1495362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r>
              <a:rPr lang="en-US" altLang="en-US"/>
              <a:t>1-</a:t>
            </a:r>
            <a:fld id="{29CB3F77-AFFC-4615-AED3-A973809C97E4}" type="slidenum">
              <a:rPr lang="en-US" altLang="en-US"/>
              <a:pPr/>
              <a:t>‹#›</a:t>
            </a:fld>
            <a:endParaRPr lang="en-US" altLang="en-US"/>
          </a:p>
        </p:txBody>
      </p:sp>
    </p:spTree>
    <p:extLst>
      <p:ext uri="{BB962C8B-B14F-4D97-AF65-F5344CB8AC3E}">
        <p14:creationId xmlns:p14="http://schemas.microsoft.com/office/powerpoint/2010/main" val="4084964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r>
              <a:rPr lang="en-US" altLang="en-US"/>
              <a:t>1-</a:t>
            </a:r>
            <a:fld id="{C5FC5248-D601-4129-A993-805FEEE19FD7}" type="slidenum">
              <a:rPr lang="en-US" altLang="en-US"/>
              <a:pPr/>
              <a:t>‹#›</a:t>
            </a:fld>
            <a:endParaRPr lang="en-US" altLang="en-US"/>
          </a:p>
        </p:txBody>
      </p:sp>
    </p:spTree>
    <p:extLst>
      <p:ext uri="{BB962C8B-B14F-4D97-AF65-F5344CB8AC3E}">
        <p14:creationId xmlns:p14="http://schemas.microsoft.com/office/powerpoint/2010/main" val="165188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r>
              <a:rPr lang="en-US" altLang="en-US"/>
              <a:t>1-</a:t>
            </a:r>
            <a:fld id="{523CD1C8-5179-4762-AFC1-943549FC6269}" type="slidenum">
              <a:rPr lang="en-US" altLang="en-US"/>
              <a:pPr/>
              <a:t>‹#›</a:t>
            </a:fld>
            <a:endParaRPr lang="en-US" altLang="en-US"/>
          </a:p>
        </p:txBody>
      </p:sp>
    </p:spTree>
    <p:extLst>
      <p:ext uri="{BB962C8B-B14F-4D97-AF65-F5344CB8AC3E}">
        <p14:creationId xmlns:p14="http://schemas.microsoft.com/office/powerpoint/2010/main" val="97919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r>
              <a:rPr lang="en-US" altLang="en-US"/>
              <a:t>1-</a:t>
            </a:r>
            <a:fld id="{77F391BC-F91C-49F5-86D5-D547FFEBCAC7}" type="slidenum">
              <a:rPr lang="en-US" altLang="en-US"/>
              <a:pPr/>
              <a:t>‹#›</a:t>
            </a:fld>
            <a:endParaRPr lang="en-US" altLang="en-US"/>
          </a:p>
        </p:txBody>
      </p:sp>
    </p:spTree>
    <p:extLst>
      <p:ext uri="{BB962C8B-B14F-4D97-AF65-F5344CB8AC3E}">
        <p14:creationId xmlns:p14="http://schemas.microsoft.com/office/powerpoint/2010/main" val="2377359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r>
              <a:rPr lang="en-US" altLang="en-US"/>
              <a:t>1-</a:t>
            </a:r>
            <a:fld id="{E937EA36-BD74-4B03-834B-99E6A9A5A89A}" type="slidenum">
              <a:rPr lang="en-US" altLang="en-US"/>
              <a:pPr/>
              <a:t>‹#›</a:t>
            </a:fld>
            <a:endParaRPr lang="en-US" altLang="en-US"/>
          </a:p>
        </p:txBody>
      </p:sp>
    </p:spTree>
    <p:extLst>
      <p:ext uri="{BB962C8B-B14F-4D97-AF65-F5344CB8AC3E}">
        <p14:creationId xmlns:p14="http://schemas.microsoft.com/office/powerpoint/2010/main" val="2546328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r>
              <a:rPr lang="en-US" altLang="en-US"/>
              <a:t>1-</a:t>
            </a:r>
            <a:fld id="{6EE2A3AE-1669-40FF-8160-F28EF2110494}" type="slidenum">
              <a:rPr lang="en-US" altLang="en-US"/>
              <a:pPr/>
              <a:t>‹#›</a:t>
            </a:fld>
            <a:endParaRPr lang="en-US" altLang="en-US"/>
          </a:p>
        </p:txBody>
      </p:sp>
    </p:spTree>
    <p:extLst>
      <p:ext uri="{BB962C8B-B14F-4D97-AF65-F5344CB8AC3E}">
        <p14:creationId xmlns:p14="http://schemas.microsoft.com/office/powerpoint/2010/main" val="13807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r>
              <a:rPr lang="en-US" altLang="en-US"/>
              <a:t>1-</a:t>
            </a:r>
            <a:fld id="{FB52B883-EAEE-4A72-A165-88291CD43162}" type="slidenum">
              <a:rPr lang="en-US" altLang="en-US"/>
              <a:pPr/>
              <a:t>‹#›</a:t>
            </a:fld>
            <a:endParaRPr lang="en-US" altLang="en-US"/>
          </a:p>
        </p:txBody>
      </p:sp>
    </p:spTree>
    <p:extLst>
      <p:ext uri="{BB962C8B-B14F-4D97-AF65-F5344CB8AC3E}">
        <p14:creationId xmlns:p14="http://schemas.microsoft.com/office/powerpoint/2010/main" val="1036262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a:t>
            </a:r>
          </a:p>
          <a:p>
            <a:pPr lvl="2"/>
            <a:r>
              <a:rPr lang="en-US" smtClean="0"/>
              <a:t>Third</a:t>
            </a:r>
          </a:p>
          <a:p>
            <a:pPr lvl="2"/>
            <a:endParaRPr lang="en-US" smtClean="0"/>
          </a:p>
        </p:txBody>
      </p:sp>
      <p:pic>
        <p:nvPicPr>
          <p:cNvPr id="1028" name="Picture 4"/>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sldNum" sz="quarter" idx="4"/>
          </p:nvPr>
        </p:nvSpPr>
        <p:spPr bwMode="auto">
          <a:xfrm>
            <a:off x="7239000" y="6629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chemeClr val="tx1"/>
                </a:solidFill>
              </a:defRPr>
            </a:lvl1pPr>
          </a:lstStyle>
          <a:p>
            <a:r>
              <a:rPr lang="en-US" altLang="en-US"/>
              <a:t>1-</a:t>
            </a:r>
            <a:fld id="{DBC5DE73-EA23-4827-90D4-E41A3E4254C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5"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ftr="0" dt="0"/>
  <p:txStyles>
    <p:titleStyle>
      <a:lvl1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5.wmf"/></Relationships>
</file>

<file path=ppt/slides/_rels/slide15.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8.wmf"/><Relationship Id="rId5" Type="http://schemas.openxmlformats.org/officeDocument/2006/relationships/oleObject" Target="../embeddings/oleObject7.bin"/><Relationship Id="rId4" Type="http://schemas.openxmlformats.org/officeDocument/2006/relationships/image" Target="../media/image7.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2.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5.wmf"/><Relationship Id="rId5" Type="http://schemas.openxmlformats.org/officeDocument/2006/relationships/oleObject" Target="../embeddings/oleObject14.bin"/><Relationship Id="rId4" Type="http://schemas.openxmlformats.org/officeDocument/2006/relationships/image" Target="../media/image14.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7.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5.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959D750C-04A6-4884-BFBC-7D0A03A364B2}" type="slidenum">
              <a:rPr lang="en-US" altLang="en-US" sz="1400"/>
              <a:pPr>
                <a:spcBef>
                  <a:spcPct val="0"/>
                </a:spcBef>
                <a:buClrTx/>
                <a:buSzTx/>
                <a:buFontTx/>
                <a:buNone/>
              </a:pPr>
              <a:t>1</a:t>
            </a:fld>
            <a:endParaRPr lang="en-US" altLang="en-US" sz="1400"/>
          </a:p>
        </p:txBody>
      </p:sp>
      <p:sp>
        <p:nvSpPr>
          <p:cNvPr id="46082" name="Rectangle 2"/>
          <p:cNvSpPr>
            <a:spLocks noGrp="1" noChangeArrowheads="1"/>
          </p:cNvSpPr>
          <p:nvPr>
            <p:ph type="title"/>
          </p:nvPr>
        </p:nvSpPr>
        <p:spPr/>
        <p:txBody>
          <a:bodyPr/>
          <a:lstStyle/>
          <a:p>
            <a:pPr>
              <a:defRPr/>
            </a:pPr>
            <a:r>
              <a:rPr lang="en-US" smtClean="0"/>
              <a:t>Lesson 1 Objectives</a:t>
            </a:r>
          </a:p>
        </p:txBody>
      </p:sp>
      <p:sp>
        <p:nvSpPr>
          <p:cNvPr id="46083" name="Rectangle 3"/>
          <p:cNvSpPr>
            <a:spLocks noGrp="1" noChangeArrowheads="1"/>
          </p:cNvSpPr>
          <p:nvPr>
            <p:ph type="body" idx="1"/>
          </p:nvPr>
        </p:nvSpPr>
        <p:spPr>
          <a:xfrm>
            <a:off x="685800" y="1504950"/>
            <a:ext cx="7772400" cy="4114800"/>
          </a:xfrm>
        </p:spPr>
        <p:txBody>
          <a:bodyPr/>
          <a:lstStyle/>
          <a:p>
            <a:pPr>
              <a:lnSpc>
                <a:spcPct val="90000"/>
              </a:lnSpc>
              <a:defRPr/>
            </a:pPr>
            <a:r>
              <a:rPr lang="en-US" sz="2800" smtClean="0"/>
              <a:t>Objectives of Course</a:t>
            </a:r>
          </a:p>
          <a:p>
            <a:pPr>
              <a:lnSpc>
                <a:spcPct val="90000"/>
              </a:lnSpc>
              <a:defRPr/>
            </a:pPr>
            <a:r>
              <a:rPr lang="en-US" sz="2800" smtClean="0"/>
              <a:t>Go over syllabus</a:t>
            </a:r>
          </a:p>
          <a:p>
            <a:pPr>
              <a:lnSpc>
                <a:spcPct val="90000"/>
              </a:lnSpc>
              <a:defRPr/>
            </a:pPr>
            <a:r>
              <a:rPr lang="en-US" sz="2800" smtClean="0"/>
              <a:t>Go over course</a:t>
            </a:r>
          </a:p>
          <a:p>
            <a:pPr>
              <a:lnSpc>
                <a:spcPct val="90000"/>
              </a:lnSpc>
              <a:defRPr/>
            </a:pPr>
            <a:r>
              <a:rPr lang="en-US" sz="2800" smtClean="0"/>
              <a:t>Overview of Course</a:t>
            </a:r>
          </a:p>
          <a:p>
            <a:pPr>
              <a:lnSpc>
                <a:spcPct val="90000"/>
              </a:lnSpc>
              <a:defRPr/>
            </a:pPr>
            <a:r>
              <a:rPr lang="en-US" sz="2800" smtClean="0"/>
              <a:t>The Transport Equation</a:t>
            </a:r>
          </a:p>
          <a:p>
            <a:pPr lvl="1">
              <a:lnSpc>
                <a:spcPct val="90000"/>
              </a:lnSpc>
              <a:defRPr/>
            </a:pPr>
            <a:r>
              <a:rPr lang="en-US" sz="2400" smtClean="0"/>
              <a:t>Assumptions</a:t>
            </a:r>
          </a:p>
          <a:p>
            <a:pPr lvl="1">
              <a:lnSpc>
                <a:spcPct val="90000"/>
              </a:lnSpc>
              <a:defRPr/>
            </a:pPr>
            <a:r>
              <a:rPr lang="en-US" sz="2400" smtClean="0"/>
              <a:t>Definition of basic elements</a:t>
            </a:r>
          </a:p>
          <a:p>
            <a:pPr lvl="1">
              <a:lnSpc>
                <a:spcPct val="90000"/>
              </a:lnSpc>
              <a:defRPr/>
            </a:pPr>
            <a:r>
              <a:rPr lang="en-US" sz="2400" smtClean="0"/>
              <a:t>Scattering cross sections</a:t>
            </a:r>
          </a:p>
          <a:p>
            <a:pPr lvl="1">
              <a:lnSpc>
                <a:spcPct val="90000"/>
              </a:lnSpc>
              <a:defRPr/>
            </a:pPr>
            <a:r>
              <a:rPr lang="en-US" sz="2400" smtClean="0"/>
              <a:t>Use of Legendre expansions of angular distribution</a:t>
            </a:r>
          </a:p>
          <a:p>
            <a:pPr lvl="1">
              <a:lnSpc>
                <a:spcPct val="90000"/>
              </a:lnSpc>
              <a:defRPr/>
            </a:pPr>
            <a:r>
              <a:rPr lang="en-US" sz="2400" smtClean="0"/>
              <a:t>Fission neutron distribution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EFFCAE4C-F645-438E-8FCF-2B6092E68C17}" type="slidenum">
              <a:rPr lang="en-US" altLang="en-US" sz="1400"/>
              <a:pPr>
                <a:spcBef>
                  <a:spcPct val="0"/>
                </a:spcBef>
                <a:buClrTx/>
                <a:buSzTx/>
                <a:buFontTx/>
                <a:buNone/>
              </a:pPr>
              <a:t>10</a:t>
            </a:fld>
            <a:endParaRPr lang="en-US" altLang="en-US" sz="1400"/>
          </a:p>
        </p:txBody>
      </p:sp>
      <p:sp>
        <p:nvSpPr>
          <p:cNvPr id="88066" name="Rectangle 2"/>
          <p:cNvSpPr>
            <a:spLocks noGrp="1" noChangeArrowheads="1"/>
          </p:cNvSpPr>
          <p:nvPr>
            <p:ph type="title"/>
          </p:nvPr>
        </p:nvSpPr>
        <p:spPr/>
        <p:txBody>
          <a:bodyPr/>
          <a:lstStyle/>
          <a:p>
            <a:pPr>
              <a:defRPr/>
            </a:pPr>
            <a:r>
              <a:rPr lang="en-US" smtClean="0"/>
              <a:t>Definition of basic elements</a:t>
            </a:r>
          </a:p>
        </p:txBody>
      </p:sp>
      <p:sp>
        <p:nvSpPr>
          <p:cNvPr id="88067" name="Rectangle 3"/>
          <p:cNvSpPr>
            <a:spLocks noGrp="1" noChangeArrowheads="1"/>
          </p:cNvSpPr>
          <p:nvPr>
            <p:ph type="body" idx="1"/>
          </p:nvPr>
        </p:nvSpPr>
        <p:spPr>
          <a:xfrm>
            <a:off x="742950" y="1524000"/>
            <a:ext cx="7772400" cy="2133600"/>
          </a:xfrm>
        </p:spPr>
        <p:txBody>
          <a:bodyPr/>
          <a:lstStyle/>
          <a:p>
            <a:pPr>
              <a:lnSpc>
                <a:spcPct val="90000"/>
              </a:lnSpc>
              <a:defRPr/>
            </a:pPr>
            <a:r>
              <a:rPr lang="en-US" sz="2800" smtClean="0"/>
              <a:t>Material cross sections: Particle/matter interaction probabilities</a:t>
            </a:r>
          </a:p>
          <a:p>
            <a:pPr>
              <a:lnSpc>
                <a:spcPct val="90000"/>
              </a:lnSpc>
              <a:defRPr/>
            </a:pPr>
            <a:r>
              <a:rPr lang="en-US" sz="2800" smtClean="0"/>
              <a:t>We will use small sigma, </a:t>
            </a:r>
            <a:r>
              <a:rPr lang="en-US" sz="2800" smtClean="0">
                <a:latin typeface="Symbol" pitchFamily="18" charset="2"/>
              </a:rPr>
              <a:t>s</a:t>
            </a:r>
            <a:r>
              <a:rPr lang="en-US" sz="2800" smtClean="0"/>
              <a:t>, for for microscopic AND macroscopic cross sections:</a:t>
            </a:r>
          </a:p>
          <a:p>
            <a:pPr>
              <a:lnSpc>
                <a:spcPct val="90000"/>
              </a:lnSpc>
              <a:defRPr/>
            </a:pPr>
            <a:endParaRPr lang="en-US" sz="2800" smtClean="0"/>
          </a:p>
        </p:txBody>
      </p:sp>
      <p:graphicFrame>
        <p:nvGraphicFramePr>
          <p:cNvPr id="12293" name="Object 2048"/>
          <p:cNvGraphicFramePr>
            <a:graphicFrameLocks noChangeAspect="1"/>
          </p:cNvGraphicFramePr>
          <p:nvPr/>
        </p:nvGraphicFramePr>
        <p:xfrm>
          <a:off x="2381250" y="3971925"/>
          <a:ext cx="3951288" cy="1077913"/>
        </p:xfrm>
        <a:graphic>
          <a:graphicData uri="http://schemas.openxmlformats.org/presentationml/2006/ole">
            <mc:AlternateContent xmlns:mc="http://schemas.openxmlformats.org/markup-compatibility/2006">
              <mc:Choice xmlns:v="urn:schemas-microsoft-com:vml" Requires="v">
                <p:oleObj spid="_x0000_s12302" name="Equation" r:id="rId3" imgW="1574800" imgH="431800" progId="Equation.3">
                  <p:embed/>
                </p:oleObj>
              </mc:Choice>
              <mc:Fallback>
                <p:oleObj name="Equation" r:id="rId3" imgW="1574800" imgH="431800" progId="Equation.3">
                  <p:embed/>
                  <p:pic>
                    <p:nvPicPr>
                      <p:cNvPr id="0" name="Object 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250" y="3971925"/>
                        <a:ext cx="3951288" cy="10779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8072" name="Rectangle 8"/>
          <p:cNvSpPr>
            <a:spLocks noChangeArrowheads="1"/>
          </p:cNvSpPr>
          <p:nvPr/>
        </p:nvSpPr>
        <p:spPr bwMode="auto">
          <a:xfrm>
            <a:off x="895350" y="5295900"/>
            <a:ext cx="7772400" cy="1333500"/>
          </a:xfrm>
          <a:prstGeom prst="rect">
            <a:avLst/>
          </a:prstGeom>
          <a:noFill/>
          <a:ln w="9525">
            <a:noFill/>
            <a:miter lim="800000"/>
            <a:headEnd/>
            <a:tailEnd/>
          </a:ln>
          <a:effectLst/>
        </p:spPr>
        <p:txBody>
          <a:bodyPr lIns="92075" tIns="46038" rIns="92075" bIns="46038"/>
          <a:lstStyle/>
          <a:p>
            <a:pPr marL="742950" lvl="1" indent="-285750" eaLnBrk="0" hangingPunct="0">
              <a:lnSpc>
                <a:spcPct val="90000"/>
              </a:lnSpc>
              <a:spcBef>
                <a:spcPct val="20000"/>
              </a:spcBef>
              <a:buClr>
                <a:schemeClr val="hlink"/>
              </a:buClr>
              <a:buSzPct val="75000"/>
              <a:defRPr/>
            </a:pPr>
            <a:r>
              <a:rPr lang="en-US" sz="2800">
                <a:solidFill>
                  <a:schemeClr val="tx1"/>
                </a:solidFill>
                <a:effectLst>
                  <a:outerShdw blurRad="38100" dist="38100" dir="2700000" algn="tl">
                    <a:srgbClr val="C0C0C0"/>
                  </a:outerShdw>
                </a:effectLst>
                <a:latin typeface="Arial" charset="0"/>
              </a:rPr>
              <a:t>=Probability of an interaction of type x per unit path length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28DA612D-F00C-4658-BBAD-0B3F0A329C68}" type="slidenum">
              <a:rPr lang="en-US" altLang="en-US" sz="1400"/>
              <a:pPr>
                <a:spcBef>
                  <a:spcPct val="0"/>
                </a:spcBef>
                <a:buClrTx/>
                <a:buSzTx/>
                <a:buFontTx/>
                <a:buNone/>
              </a:pPr>
              <a:t>11</a:t>
            </a:fld>
            <a:endParaRPr lang="en-US" altLang="en-US" sz="1400"/>
          </a:p>
        </p:txBody>
      </p:sp>
      <p:sp>
        <p:nvSpPr>
          <p:cNvPr id="95234" name="Rectangle 2"/>
          <p:cNvSpPr>
            <a:spLocks noGrp="1" noChangeArrowheads="1"/>
          </p:cNvSpPr>
          <p:nvPr>
            <p:ph type="title"/>
          </p:nvPr>
        </p:nvSpPr>
        <p:spPr>
          <a:xfrm>
            <a:off x="1752600" y="342900"/>
            <a:ext cx="7572375" cy="1143000"/>
          </a:xfrm>
        </p:spPr>
        <p:txBody>
          <a:bodyPr/>
          <a:lstStyle/>
          <a:p>
            <a:pPr>
              <a:defRPr/>
            </a:pPr>
            <a:r>
              <a:rPr lang="en-US" smtClean="0"/>
              <a:t>Definition of basic elements (2)</a:t>
            </a:r>
          </a:p>
        </p:txBody>
      </p:sp>
      <p:sp>
        <p:nvSpPr>
          <p:cNvPr id="95235" name="Rectangle 3"/>
          <p:cNvSpPr>
            <a:spLocks noGrp="1" noChangeArrowheads="1"/>
          </p:cNvSpPr>
          <p:nvPr>
            <p:ph type="body" idx="1"/>
          </p:nvPr>
        </p:nvSpPr>
        <p:spPr>
          <a:xfrm>
            <a:off x="692150" y="1282700"/>
            <a:ext cx="8216900" cy="2133600"/>
          </a:xfrm>
        </p:spPr>
        <p:txBody>
          <a:bodyPr/>
          <a:lstStyle/>
          <a:p>
            <a:pPr>
              <a:lnSpc>
                <a:spcPct val="90000"/>
              </a:lnSpc>
              <a:defRPr/>
            </a:pPr>
            <a:r>
              <a:rPr lang="en-US" sz="2800" smtClean="0"/>
              <a:t>where x=</a:t>
            </a:r>
          </a:p>
          <a:p>
            <a:pPr>
              <a:lnSpc>
                <a:spcPct val="90000"/>
              </a:lnSpc>
              <a:buFontTx/>
              <a:buNone/>
              <a:defRPr/>
            </a:pPr>
            <a:r>
              <a:rPr lang="en-US" sz="2400" smtClean="0"/>
              <a:t>	‘c’ for capture=particle loss </a:t>
            </a:r>
          </a:p>
          <a:p>
            <a:pPr>
              <a:lnSpc>
                <a:spcPct val="90000"/>
              </a:lnSpc>
              <a:buFontTx/>
              <a:buNone/>
              <a:defRPr/>
            </a:pPr>
            <a:r>
              <a:rPr lang="en-US" sz="2400" smtClean="0"/>
              <a:t>	‘f’ for fission</a:t>
            </a:r>
          </a:p>
          <a:p>
            <a:pPr>
              <a:lnSpc>
                <a:spcPct val="90000"/>
              </a:lnSpc>
              <a:buFontTx/>
              <a:buNone/>
              <a:defRPr/>
            </a:pPr>
            <a:r>
              <a:rPr lang="en-US" sz="2400" smtClean="0"/>
              <a:t>	‘a’ for absorption=fission + capture</a:t>
            </a:r>
          </a:p>
          <a:p>
            <a:pPr>
              <a:lnSpc>
                <a:spcPct val="90000"/>
              </a:lnSpc>
              <a:buFontTx/>
              <a:buNone/>
              <a:defRPr/>
            </a:pPr>
            <a:r>
              <a:rPr lang="en-US" sz="2400" smtClean="0"/>
              <a:t>	‘s’ for scattering=particle change of energy and direction</a:t>
            </a:r>
          </a:p>
          <a:p>
            <a:pPr>
              <a:lnSpc>
                <a:spcPct val="90000"/>
              </a:lnSpc>
              <a:defRPr/>
            </a:pPr>
            <a:r>
              <a:rPr lang="en-US" sz="2800" smtClean="0"/>
              <a:t>For neutrons, the primary scattering mechanisms are elastic scattering, inelastic scattering, and (n,2n)</a:t>
            </a:r>
          </a:p>
          <a:p>
            <a:pPr>
              <a:lnSpc>
                <a:spcPct val="90000"/>
              </a:lnSpc>
              <a:defRPr/>
            </a:pPr>
            <a:r>
              <a:rPr lang="en-US" sz="2800" smtClean="0"/>
              <a:t>For photons, the scattering mechanisms are Compton scattering and pair production</a:t>
            </a:r>
          </a:p>
          <a:p>
            <a:pPr>
              <a:lnSpc>
                <a:spcPct val="90000"/>
              </a:lnSpc>
              <a:defRPr/>
            </a:pPr>
            <a:r>
              <a:rPr lang="en-US" sz="2800" smtClean="0"/>
              <a:t>For coupled neutron/gamma problems, neutron reactions that produce gammas are “scatter”</a:t>
            </a:r>
          </a:p>
          <a:p>
            <a:pPr>
              <a:lnSpc>
                <a:spcPct val="90000"/>
              </a:lnSpc>
              <a:defRPr/>
            </a:pPr>
            <a:r>
              <a:rPr lang="en-US" sz="2800" smtClean="0"/>
              <a:t>Unit of macroscopic cross section is cm</a:t>
            </a:r>
            <a:r>
              <a:rPr lang="en-US" sz="2800" baseline="30000" smtClean="0"/>
              <a:t>-1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6941AF4F-C1C7-4EB9-B688-16DA16266ADD}" type="slidenum">
              <a:rPr lang="en-US" altLang="en-US" sz="1400"/>
              <a:pPr>
                <a:spcBef>
                  <a:spcPct val="0"/>
                </a:spcBef>
                <a:buClrTx/>
                <a:buSzTx/>
                <a:buFontTx/>
                <a:buNone/>
              </a:pPr>
              <a:t>12</a:t>
            </a:fld>
            <a:endParaRPr lang="en-US" altLang="en-US" sz="1400"/>
          </a:p>
        </p:txBody>
      </p:sp>
      <p:sp>
        <p:nvSpPr>
          <p:cNvPr id="96258" name="Rectangle 1026"/>
          <p:cNvSpPr>
            <a:spLocks noGrp="1" noChangeArrowheads="1"/>
          </p:cNvSpPr>
          <p:nvPr>
            <p:ph type="title"/>
          </p:nvPr>
        </p:nvSpPr>
        <p:spPr>
          <a:xfrm>
            <a:off x="1752600" y="342900"/>
            <a:ext cx="7537450" cy="1143000"/>
          </a:xfrm>
        </p:spPr>
        <p:txBody>
          <a:bodyPr/>
          <a:lstStyle/>
          <a:p>
            <a:pPr>
              <a:defRPr/>
            </a:pPr>
            <a:r>
              <a:rPr lang="en-US" smtClean="0"/>
              <a:t>Definition of basic elements (3)</a:t>
            </a:r>
          </a:p>
        </p:txBody>
      </p:sp>
      <p:sp>
        <p:nvSpPr>
          <p:cNvPr id="96259" name="Rectangle 1027"/>
          <p:cNvSpPr>
            <a:spLocks noGrp="1" noChangeArrowheads="1"/>
          </p:cNvSpPr>
          <p:nvPr>
            <p:ph type="body" idx="1"/>
          </p:nvPr>
        </p:nvSpPr>
        <p:spPr>
          <a:xfrm>
            <a:off x="755650" y="1562100"/>
            <a:ext cx="8178800" cy="1155700"/>
          </a:xfrm>
        </p:spPr>
        <p:txBody>
          <a:bodyPr/>
          <a:lstStyle/>
          <a:p>
            <a:pPr>
              <a:defRPr/>
            </a:pPr>
            <a:r>
              <a:rPr lang="en-US" sz="2800" smtClean="0"/>
              <a:t>Denoting the intensity of the flow of a beam of particles as </a:t>
            </a:r>
            <a:r>
              <a:rPr lang="en-US" sz="2800" i="1" smtClean="0">
                <a:latin typeface="Times New Roman" pitchFamily="18" charset="0"/>
              </a:rPr>
              <a:t>I</a:t>
            </a:r>
            <a:r>
              <a:rPr lang="en-US" sz="2800" i="1" smtClean="0"/>
              <a:t>(x)</a:t>
            </a:r>
            <a:r>
              <a:rPr lang="en-US" sz="2800" smtClean="0"/>
              <a:t>, we have:</a:t>
            </a:r>
            <a:endParaRPr lang="en-US" sz="2800" baseline="30000" smtClean="0"/>
          </a:p>
        </p:txBody>
      </p:sp>
      <p:graphicFrame>
        <p:nvGraphicFramePr>
          <p:cNvPr id="14341" name="Object 3072"/>
          <p:cNvGraphicFramePr>
            <a:graphicFrameLocks noChangeAspect="1"/>
          </p:cNvGraphicFramePr>
          <p:nvPr/>
        </p:nvGraphicFramePr>
        <p:xfrm>
          <a:off x="2833688" y="2868613"/>
          <a:ext cx="2882900" cy="1584325"/>
        </p:xfrm>
        <a:graphic>
          <a:graphicData uri="http://schemas.openxmlformats.org/presentationml/2006/ole">
            <mc:AlternateContent xmlns:mc="http://schemas.openxmlformats.org/markup-compatibility/2006">
              <mc:Choice xmlns:v="urn:schemas-microsoft-com:vml" Requires="v">
                <p:oleObj spid="_x0000_s14350" name="Equation" r:id="rId3" imgW="1091726" imgH="634725" progId="Equation.3">
                  <p:embed/>
                </p:oleObj>
              </mc:Choice>
              <mc:Fallback>
                <p:oleObj name="Equation" r:id="rId3" imgW="1091726" imgH="634725" progId="Equation.3">
                  <p:embed/>
                  <p:pic>
                    <p:nvPicPr>
                      <p:cNvPr id="0" name="Object 3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3688" y="2868613"/>
                        <a:ext cx="2882900" cy="1584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6262" name="Rectangle 1030"/>
          <p:cNvSpPr>
            <a:spLocks noChangeArrowheads="1"/>
          </p:cNvSpPr>
          <p:nvPr/>
        </p:nvSpPr>
        <p:spPr bwMode="auto">
          <a:xfrm>
            <a:off x="793750" y="5194300"/>
            <a:ext cx="8178800" cy="8255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This is the familiar exponential attenuation</a:t>
            </a:r>
          </a:p>
          <a:p>
            <a:pPr marL="342900" indent="-342900" eaLnBrk="0" hangingPunct="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In the book, the total cross section is sometimes denoted by </a:t>
            </a:r>
            <a:r>
              <a:rPr lang="en-US" sz="2800">
                <a:solidFill>
                  <a:schemeClr val="tx1"/>
                </a:solidFill>
                <a:effectLst>
                  <a:outerShdw blurRad="38100" dist="38100" dir="2700000" algn="tl">
                    <a:srgbClr val="C0C0C0"/>
                  </a:outerShdw>
                </a:effectLst>
                <a:latin typeface="Symbol" pitchFamily="18" charset="2"/>
              </a:rPr>
              <a:t>s</a:t>
            </a:r>
            <a:r>
              <a:rPr lang="en-US" sz="2800">
                <a:solidFill>
                  <a:schemeClr val="tx1"/>
                </a:solidFill>
                <a:effectLst>
                  <a:outerShdw blurRad="38100" dist="38100" dir="2700000" algn="tl">
                    <a:srgbClr val="C0C0C0"/>
                  </a:outerShdw>
                </a:effectLst>
                <a:latin typeface="Arial" charset="0"/>
              </a:rPr>
              <a:t> (no subscript)</a:t>
            </a:r>
            <a:endParaRPr lang="en-US" sz="2800" baseline="30000">
              <a:solidFill>
                <a:schemeClr val="tx1"/>
              </a:solidFill>
              <a:effectLst>
                <a:outerShdw blurRad="38100" dist="38100" dir="2700000" algn="tl">
                  <a:srgbClr val="C0C0C0"/>
                </a:outerShdw>
              </a:effectLst>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DC0834B8-53C1-4BD8-B048-4EE86E458D40}" type="slidenum">
              <a:rPr lang="en-US" altLang="en-US" sz="1400"/>
              <a:pPr>
                <a:spcBef>
                  <a:spcPct val="0"/>
                </a:spcBef>
                <a:buClrTx/>
                <a:buSzTx/>
                <a:buFontTx/>
                <a:buNone/>
              </a:pPr>
              <a:t>13</a:t>
            </a:fld>
            <a:endParaRPr lang="en-US" altLang="en-US" sz="1400"/>
          </a:p>
        </p:txBody>
      </p:sp>
      <p:sp>
        <p:nvSpPr>
          <p:cNvPr id="97282" name="Rectangle 2"/>
          <p:cNvSpPr>
            <a:spLocks noGrp="1" noChangeArrowheads="1"/>
          </p:cNvSpPr>
          <p:nvPr>
            <p:ph type="title"/>
          </p:nvPr>
        </p:nvSpPr>
        <p:spPr/>
        <p:txBody>
          <a:bodyPr/>
          <a:lstStyle/>
          <a:p>
            <a:pPr>
              <a:defRPr/>
            </a:pPr>
            <a:r>
              <a:rPr lang="en-US" smtClean="0"/>
              <a:t>Definition of basic elements (4)</a:t>
            </a:r>
          </a:p>
        </p:txBody>
      </p:sp>
      <p:sp>
        <p:nvSpPr>
          <p:cNvPr id="97283" name="Rectangle 3"/>
          <p:cNvSpPr>
            <a:spLocks noGrp="1" noChangeArrowheads="1"/>
          </p:cNvSpPr>
          <p:nvPr>
            <p:ph type="body" idx="1"/>
          </p:nvPr>
        </p:nvSpPr>
        <p:spPr>
          <a:xfrm>
            <a:off x="717550" y="1435100"/>
            <a:ext cx="8188325" cy="1155700"/>
          </a:xfrm>
        </p:spPr>
        <p:txBody>
          <a:bodyPr/>
          <a:lstStyle/>
          <a:p>
            <a:pPr>
              <a:defRPr/>
            </a:pPr>
            <a:r>
              <a:rPr lang="en-US" sz="2000" smtClean="0"/>
              <a:t>Background: A “weighted average” of a function of x is defined as:</a:t>
            </a:r>
          </a:p>
        </p:txBody>
      </p:sp>
      <p:graphicFrame>
        <p:nvGraphicFramePr>
          <p:cNvPr id="15365" name="Object 3072"/>
          <p:cNvGraphicFramePr>
            <a:graphicFrameLocks noChangeAspect="1"/>
          </p:cNvGraphicFramePr>
          <p:nvPr>
            <p:extLst>
              <p:ext uri="{D42A27DB-BD31-4B8C-83A1-F6EECF244321}">
                <p14:modId xmlns:p14="http://schemas.microsoft.com/office/powerpoint/2010/main" val="3456614632"/>
              </p:ext>
            </p:extLst>
          </p:nvPr>
        </p:nvGraphicFramePr>
        <p:xfrm>
          <a:off x="2873375" y="1860550"/>
          <a:ext cx="2484438" cy="1874838"/>
        </p:xfrm>
        <a:graphic>
          <a:graphicData uri="http://schemas.openxmlformats.org/presentationml/2006/ole">
            <mc:AlternateContent xmlns:mc="http://schemas.openxmlformats.org/markup-compatibility/2006">
              <mc:Choice xmlns:v="urn:schemas-microsoft-com:vml" Requires="v">
                <p:oleObj spid="_x0000_s15374" name="Equation" r:id="rId3" imgW="1206360" imgH="914400" progId="Equation.DSMT4">
                  <p:embed/>
                </p:oleObj>
              </mc:Choice>
              <mc:Fallback>
                <p:oleObj name="Equation" r:id="rId3" imgW="1206360" imgH="914400" progId="Equation.DSMT4">
                  <p:embed/>
                  <p:pic>
                    <p:nvPicPr>
                      <p:cNvPr id="0" name="Object 3072"/>
                      <p:cNvPicPr>
                        <a:picLocks noChangeAspect="1" noChangeArrowheads="1"/>
                      </p:cNvPicPr>
                      <p:nvPr/>
                    </p:nvPicPr>
                    <p:blipFill>
                      <a:blip r:embed="rId4"/>
                      <a:srcRect/>
                      <a:stretch>
                        <a:fillRect/>
                      </a:stretch>
                    </p:blipFill>
                    <p:spPr bwMode="auto">
                      <a:xfrm>
                        <a:off x="2873375" y="1860550"/>
                        <a:ext cx="2484438" cy="18748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7286" name="Rectangle 6"/>
          <p:cNvSpPr>
            <a:spLocks noChangeArrowheads="1"/>
          </p:cNvSpPr>
          <p:nvPr/>
        </p:nvSpPr>
        <p:spPr bwMode="auto">
          <a:xfrm>
            <a:off x="655638" y="3698875"/>
            <a:ext cx="7772400" cy="8255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hlink"/>
              </a:buClr>
              <a:buSzPct val="75000"/>
              <a:buFontTx/>
              <a:buChar char="•"/>
              <a:defRPr/>
            </a:pPr>
            <a:r>
              <a:rPr lang="en-US" sz="2000" dirty="0">
                <a:solidFill>
                  <a:schemeClr val="tx1"/>
                </a:solidFill>
                <a:effectLst>
                  <a:outerShdw blurRad="38100" dist="38100" dir="2700000" algn="tl">
                    <a:srgbClr val="C0C0C0"/>
                  </a:outerShdw>
                </a:effectLst>
                <a:latin typeface="Arial" charset="0"/>
              </a:rPr>
              <a:t>The most common variations we see in NE are:</a:t>
            </a:r>
          </a:p>
          <a:p>
            <a:pPr marL="742950" lvl="1" indent="-285750" eaLnBrk="0" hangingPunct="0">
              <a:spcBef>
                <a:spcPct val="20000"/>
              </a:spcBef>
              <a:buClr>
                <a:schemeClr val="hlink"/>
              </a:buClr>
              <a:buSzPct val="75000"/>
              <a:buFontTx/>
              <a:buChar char="•"/>
              <a:defRPr/>
            </a:pPr>
            <a:r>
              <a:rPr lang="en-US" sz="2000" dirty="0">
                <a:solidFill>
                  <a:schemeClr val="tx1"/>
                </a:solidFill>
                <a:effectLst>
                  <a:outerShdw blurRad="38100" dist="38100" dir="2700000" algn="tl">
                    <a:srgbClr val="C0C0C0"/>
                  </a:outerShdw>
                </a:effectLst>
                <a:latin typeface="Arial" charset="0"/>
              </a:rPr>
              <a:t>Unweighted average: </a:t>
            </a:r>
            <a:r>
              <a:rPr lang="en-US" sz="2000" i="1" dirty="0">
                <a:solidFill>
                  <a:schemeClr val="tx1"/>
                </a:solidFill>
                <a:effectLst>
                  <a:outerShdw blurRad="38100" dist="38100" dir="2700000" algn="tl">
                    <a:srgbClr val="C0C0C0"/>
                  </a:outerShdw>
                </a:effectLst>
                <a:latin typeface="Arial" charset="0"/>
              </a:rPr>
              <a:t>w(x)=1 </a:t>
            </a:r>
            <a:r>
              <a:rPr lang="en-US" sz="2000" dirty="0">
                <a:solidFill>
                  <a:schemeClr val="tx1"/>
                </a:solidFill>
                <a:effectLst>
                  <a:outerShdw blurRad="38100" dist="38100" dir="2700000" algn="tl">
                    <a:srgbClr val="C0C0C0"/>
                  </a:outerShdw>
                </a:effectLst>
                <a:latin typeface="Arial" charset="0"/>
              </a:rPr>
              <a:t>(over finite domain of x) </a:t>
            </a:r>
          </a:p>
          <a:p>
            <a:pPr marL="742950" lvl="1" indent="-285750" eaLnBrk="0" hangingPunct="0">
              <a:spcBef>
                <a:spcPct val="20000"/>
              </a:spcBef>
              <a:buClr>
                <a:schemeClr val="hlink"/>
              </a:buClr>
              <a:buSzPct val="75000"/>
              <a:buFontTx/>
              <a:buChar char="•"/>
              <a:defRPr/>
            </a:pPr>
            <a:r>
              <a:rPr lang="en-US" sz="2000" dirty="0">
                <a:solidFill>
                  <a:schemeClr val="tx1"/>
                </a:solidFill>
                <a:effectLst>
                  <a:outerShdw blurRad="38100" dist="38100" dir="2700000" algn="tl">
                    <a:srgbClr val="C0C0C0"/>
                  </a:outerShdw>
                </a:effectLst>
                <a:latin typeface="Arial" charset="0"/>
              </a:rPr>
              <a:t>Mean (or expected) value of x: </a:t>
            </a:r>
            <a:r>
              <a:rPr lang="en-US" sz="2000" i="1" dirty="0">
                <a:solidFill>
                  <a:schemeClr val="tx1"/>
                </a:solidFill>
                <a:effectLst>
                  <a:outerShdw blurRad="38100" dist="38100" dir="2700000" algn="tl">
                    <a:srgbClr val="C0C0C0"/>
                  </a:outerShdw>
                </a:effectLst>
                <a:latin typeface="Arial" charset="0"/>
              </a:rPr>
              <a:t>w(x)=</a:t>
            </a:r>
            <a:r>
              <a:rPr lang="en-US" sz="2000" i="1" dirty="0" err="1">
                <a:solidFill>
                  <a:schemeClr val="tx1"/>
                </a:solidFill>
                <a:effectLst>
                  <a:outerShdw blurRad="38100" dist="38100" dir="2700000" algn="tl">
                    <a:srgbClr val="C0C0C0"/>
                  </a:outerShdw>
                </a:effectLst>
                <a:latin typeface="Arial" charset="0"/>
              </a:rPr>
              <a:t>Pr</a:t>
            </a:r>
            <a:r>
              <a:rPr lang="en-US" sz="2000" i="1" dirty="0">
                <a:solidFill>
                  <a:schemeClr val="tx1"/>
                </a:solidFill>
                <a:effectLst>
                  <a:outerShdw blurRad="38100" dist="38100" dir="2700000" algn="tl">
                    <a:srgbClr val="C0C0C0"/>
                  </a:outerShdw>
                </a:effectLst>
                <a:latin typeface="Arial" charset="0"/>
              </a:rPr>
              <a:t>(x) </a:t>
            </a:r>
            <a:r>
              <a:rPr lang="en-US" sz="2000" dirty="0">
                <a:solidFill>
                  <a:schemeClr val="tx1"/>
                </a:solidFill>
                <a:effectLst>
                  <a:outerShdw blurRad="38100" dist="38100" dir="2700000" algn="tl">
                    <a:srgbClr val="C0C0C0"/>
                  </a:outerShdw>
                </a:effectLst>
                <a:latin typeface="Arial" charset="0"/>
              </a:rPr>
              <a:t>(probability of x being chosen). Denominator will be zero.</a:t>
            </a:r>
          </a:p>
          <a:p>
            <a:pPr marL="742950" lvl="1" indent="-285750" eaLnBrk="0" hangingPunct="0">
              <a:spcBef>
                <a:spcPct val="20000"/>
              </a:spcBef>
              <a:buClr>
                <a:schemeClr val="hlink"/>
              </a:buClr>
              <a:buSzPct val="75000"/>
              <a:buFontTx/>
              <a:buChar char="•"/>
              <a:defRPr/>
            </a:pPr>
            <a:r>
              <a:rPr lang="en-US" sz="2000" dirty="0">
                <a:solidFill>
                  <a:schemeClr val="tx1"/>
                </a:solidFill>
                <a:effectLst>
                  <a:outerShdw blurRad="38100" dist="38100" dir="2700000" algn="tl">
                    <a:srgbClr val="C0C0C0"/>
                  </a:outerShdw>
                </a:effectLst>
                <a:latin typeface="Arial" charset="0"/>
              </a:rPr>
              <a:t>Nth Legendre moment: </a:t>
            </a:r>
            <a:r>
              <a:rPr lang="en-US" sz="2000" i="1" dirty="0">
                <a:solidFill>
                  <a:schemeClr val="tx1"/>
                </a:solidFill>
                <a:effectLst>
                  <a:outerShdw blurRad="38100" dist="38100" dir="2700000" algn="tl">
                    <a:srgbClr val="C0C0C0"/>
                  </a:outerShdw>
                </a:effectLst>
                <a:latin typeface="Arial" charset="0"/>
              </a:rPr>
              <a:t>w(x)=1/2 </a:t>
            </a:r>
            <a:r>
              <a:rPr lang="en-US" sz="2000" i="1" dirty="0" err="1">
                <a:solidFill>
                  <a:schemeClr val="tx1"/>
                </a:solidFill>
                <a:effectLst>
                  <a:outerShdw blurRad="38100" dist="38100" dir="2700000" algn="tl">
                    <a:srgbClr val="C0C0C0"/>
                  </a:outerShdw>
                </a:effectLst>
                <a:latin typeface="Arial" charset="0"/>
              </a:rPr>
              <a:t>P</a:t>
            </a:r>
            <a:r>
              <a:rPr lang="en-US" sz="2000" i="1" baseline="-25000" dirty="0" err="1">
                <a:solidFill>
                  <a:schemeClr val="tx1"/>
                </a:solidFill>
                <a:effectLst>
                  <a:outerShdw blurRad="38100" dist="38100" dir="2700000" algn="tl">
                    <a:srgbClr val="C0C0C0"/>
                  </a:outerShdw>
                </a:effectLst>
                <a:latin typeface="Arial" charset="0"/>
              </a:rPr>
              <a:t>n</a:t>
            </a:r>
            <a:r>
              <a:rPr lang="en-US" sz="2000" i="1" dirty="0">
                <a:solidFill>
                  <a:schemeClr val="tx1"/>
                </a:solidFill>
                <a:effectLst>
                  <a:outerShdw blurRad="38100" dist="38100" dir="2700000" algn="tl">
                    <a:srgbClr val="C0C0C0"/>
                  </a:outerShdw>
                </a:effectLst>
                <a:latin typeface="Arial" charset="0"/>
              </a:rPr>
              <a:t>(x), -1&lt;x&lt;1</a:t>
            </a:r>
          </a:p>
          <a:p>
            <a:pPr marL="1200150" lvl="2" indent="-285750" eaLnBrk="0" hangingPunct="0">
              <a:spcBef>
                <a:spcPct val="20000"/>
              </a:spcBef>
              <a:buClr>
                <a:schemeClr val="hlink"/>
              </a:buClr>
              <a:buSzPct val="75000"/>
              <a:buFontTx/>
              <a:buChar char="•"/>
              <a:defRPr/>
            </a:pPr>
            <a:r>
              <a:rPr lang="en-US" sz="2000" dirty="0" err="1">
                <a:solidFill>
                  <a:schemeClr val="tx1"/>
                </a:solidFill>
                <a:effectLst>
                  <a:outerShdw blurRad="38100" dist="38100" dir="2700000" algn="tl">
                    <a:srgbClr val="C0C0C0"/>
                  </a:outerShdw>
                </a:effectLst>
                <a:latin typeface="Arial" charset="0"/>
              </a:rPr>
              <a:t>P</a:t>
            </a:r>
            <a:r>
              <a:rPr lang="en-US" sz="2000" baseline="-25000" dirty="0" err="1">
                <a:solidFill>
                  <a:schemeClr val="tx1"/>
                </a:solidFill>
                <a:effectLst>
                  <a:outerShdw blurRad="38100" dist="38100" dir="2700000" algn="tl">
                    <a:srgbClr val="C0C0C0"/>
                  </a:outerShdw>
                </a:effectLst>
                <a:latin typeface="Arial" charset="0"/>
              </a:rPr>
              <a:t>n</a:t>
            </a:r>
            <a:r>
              <a:rPr lang="en-US" sz="2000" dirty="0">
                <a:solidFill>
                  <a:schemeClr val="tx1"/>
                </a:solidFill>
                <a:effectLst>
                  <a:outerShdw blurRad="38100" dist="38100" dir="2700000" algn="tl">
                    <a:srgbClr val="C0C0C0"/>
                  </a:outerShdw>
                </a:effectLst>
                <a:latin typeface="Arial" charset="0"/>
              </a:rPr>
              <a:t>(x) is the nth </a:t>
            </a:r>
            <a:r>
              <a:rPr lang="en-US" sz="2000" dirty="0" smtClean="0">
                <a:solidFill>
                  <a:schemeClr val="tx1"/>
                </a:solidFill>
                <a:effectLst>
                  <a:outerShdw blurRad="38100" dist="38100" dir="2700000" algn="tl">
                    <a:srgbClr val="C0C0C0"/>
                  </a:outerShdw>
                </a:effectLst>
                <a:latin typeface="Arial" charset="0"/>
              </a:rPr>
              <a:t>order Legendre </a:t>
            </a:r>
            <a:r>
              <a:rPr lang="en-US" sz="2000" dirty="0">
                <a:solidFill>
                  <a:schemeClr val="tx1"/>
                </a:solidFill>
                <a:effectLst>
                  <a:outerShdw blurRad="38100" dist="38100" dir="2700000" algn="tl">
                    <a:srgbClr val="C0C0C0"/>
                  </a:outerShdw>
                </a:effectLst>
                <a:latin typeface="Arial" charset="0"/>
              </a:rPr>
              <a:t>polynomial</a:t>
            </a:r>
          </a:p>
          <a:p>
            <a:pPr marL="742950" lvl="1" indent="-285750" eaLnBrk="0" hangingPunct="0">
              <a:spcBef>
                <a:spcPct val="20000"/>
              </a:spcBef>
              <a:buClr>
                <a:schemeClr val="hlink"/>
              </a:buClr>
              <a:buSzPct val="75000"/>
              <a:buFontTx/>
              <a:buChar char="•"/>
              <a:defRPr/>
            </a:pPr>
            <a:endParaRPr lang="en-US" sz="2000" baseline="30000" dirty="0">
              <a:solidFill>
                <a:schemeClr val="tx1"/>
              </a:solidFill>
              <a:effectLst>
                <a:outerShdw blurRad="38100" dist="38100" dir="2700000" algn="tl">
                  <a:srgbClr val="C0C0C0"/>
                </a:outerShdw>
              </a:effectLst>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91E60376-B1B8-4E04-A5D5-161C869A86D4}" type="slidenum">
              <a:rPr lang="en-US" altLang="en-US" sz="1400"/>
              <a:pPr>
                <a:spcBef>
                  <a:spcPct val="0"/>
                </a:spcBef>
                <a:buClrTx/>
                <a:buSzTx/>
                <a:buFontTx/>
                <a:buNone/>
              </a:pPr>
              <a:t>14</a:t>
            </a:fld>
            <a:endParaRPr lang="en-US" altLang="en-US" sz="1400"/>
          </a:p>
        </p:txBody>
      </p:sp>
      <p:sp>
        <p:nvSpPr>
          <p:cNvPr id="453634" name="Rectangle 2"/>
          <p:cNvSpPr>
            <a:spLocks noGrp="1" noChangeArrowheads="1"/>
          </p:cNvSpPr>
          <p:nvPr>
            <p:ph type="title"/>
          </p:nvPr>
        </p:nvSpPr>
        <p:spPr/>
        <p:txBody>
          <a:bodyPr/>
          <a:lstStyle/>
          <a:p>
            <a:pPr>
              <a:defRPr/>
            </a:pPr>
            <a:r>
              <a:rPr lang="en-US" smtClean="0"/>
              <a:t>Definition of basic elements (4a)</a:t>
            </a:r>
          </a:p>
        </p:txBody>
      </p:sp>
      <p:sp>
        <p:nvSpPr>
          <p:cNvPr id="453635" name="Rectangle 3"/>
          <p:cNvSpPr>
            <a:spLocks noGrp="1" noChangeArrowheads="1"/>
          </p:cNvSpPr>
          <p:nvPr>
            <p:ph type="body" idx="1"/>
          </p:nvPr>
        </p:nvSpPr>
        <p:spPr>
          <a:xfrm>
            <a:off x="717550" y="1435100"/>
            <a:ext cx="7772400" cy="1155700"/>
          </a:xfrm>
        </p:spPr>
        <p:txBody>
          <a:bodyPr/>
          <a:lstStyle/>
          <a:p>
            <a:pPr>
              <a:defRPr/>
            </a:pPr>
            <a:r>
              <a:rPr lang="en-US" sz="2800" smtClean="0"/>
              <a:t>The mean free path, </a:t>
            </a:r>
            <a:r>
              <a:rPr lang="en-US" sz="2800" smtClean="0">
                <a:latin typeface="Symbol" pitchFamily="18" charset="2"/>
              </a:rPr>
              <a:t>l</a:t>
            </a:r>
            <a:r>
              <a:rPr lang="en-US" sz="2800" smtClean="0"/>
              <a:t>, is defined as the average distance traveled before a collision: </a:t>
            </a:r>
          </a:p>
        </p:txBody>
      </p:sp>
      <p:graphicFrame>
        <p:nvGraphicFramePr>
          <p:cNvPr id="16389" name="Object 4"/>
          <p:cNvGraphicFramePr>
            <a:graphicFrameLocks noChangeAspect="1"/>
          </p:cNvGraphicFramePr>
          <p:nvPr/>
        </p:nvGraphicFramePr>
        <p:xfrm>
          <a:off x="1309688" y="2606675"/>
          <a:ext cx="6243637" cy="2439988"/>
        </p:xfrm>
        <a:graphic>
          <a:graphicData uri="http://schemas.openxmlformats.org/presentationml/2006/ole">
            <mc:AlternateContent xmlns:mc="http://schemas.openxmlformats.org/markup-compatibility/2006">
              <mc:Choice xmlns:v="urn:schemas-microsoft-com:vml" Requires="v">
                <p:oleObj spid="_x0000_s16406" name="Equation" r:id="rId3" imgW="2489200" imgH="977900" progId="Equation.3">
                  <p:embed/>
                </p:oleObj>
              </mc:Choice>
              <mc:Fallback>
                <p:oleObj name="Equation" r:id="rId3" imgW="2489200" imgH="977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9688" y="2606675"/>
                        <a:ext cx="6243637" cy="24399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3637" name="Rectangle 5"/>
          <p:cNvSpPr>
            <a:spLocks noChangeArrowheads="1"/>
          </p:cNvSpPr>
          <p:nvPr/>
        </p:nvSpPr>
        <p:spPr bwMode="auto">
          <a:xfrm>
            <a:off x="704850" y="5181600"/>
            <a:ext cx="7772400" cy="8255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Work this out (Prob. 1-2)</a:t>
            </a:r>
          </a:p>
          <a:p>
            <a:pPr marL="342900" indent="-342900" eaLnBrk="0" hangingPunct="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For reaction rate x, we have:</a:t>
            </a:r>
          </a:p>
        </p:txBody>
      </p:sp>
      <p:graphicFrame>
        <p:nvGraphicFramePr>
          <p:cNvPr id="16391" name="Object 6"/>
          <p:cNvGraphicFramePr>
            <a:graphicFrameLocks noChangeAspect="1"/>
          </p:cNvGraphicFramePr>
          <p:nvPr/>
        </p:nvGraphicFramePr>
        <p:xfrm>
          <a:off x="5824538" y="5419725"/>
          <a:ext cx="2420937" cy="1076325"/>
        </p:xfrm>
        <a:graphic>
          <a:graphicData uri="http://schemas.openxmlformats.org/presentationml/2006/ole">
            <mc:AlternateContent xmlns:mc="http://schemas.openxmlformats.org/markup-compatibility/2006">
              <mc:Choice xmlns:v="urn:schemas-microsoft-com:vml" Requires="v">
                <p:oleObj spid="_x0000_s16407" name="Equation" r:id="rId5" imgW="965200" imgH="431800" progId="Equation.3">
                  <p:embed/>
                </p:oleObj>
              </mc:Choice>
              <mc:Fallback>
                <p:oleObj name="Equation" r:id="rId5" imgW="965200" imgH="4318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4538" y="5419725"/>
                        <a:ext cx="2420937" cy="1076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EC3D7B0C-1173-4732-BB02-B04822CA18D2}" type="slidenum">
              <a:rPr lang="en-US" altLang="en-US" sz="1400"/>
              <a:pPr>
                <a:spcBef>
                  <a:spcPct val="0"/>
                </a:spcBef>
                <a:buClrTx/>
                <a:buSzTx/>
                <a:buFontTx/>
                <a:buNone/>
              </a:pPr>
              <a:t>15</a:t>
            </a:fld>
            <a:endParaRPr lang="en-US" altLang="en-US" sz="1400"/>
          </a:p>
        </p:txBody>
      </p:sp>
      <p:sp>
        <p:nvSpPr>
          <p:cNvPr id="89090" name="Rectangle 2"/>
          <p:cNvSpPr>
            <a:spLocks noGrp="1" noChangeArrowheads="1"/>
          </p:cNvSpPr>
          <p:nvPr>
            <p:ph type="title"/>
          </p:nvPr>
        </p:nvSpPr>
        <p:spPr/>
        <p:txBody>
          <a:bodyPr/>
          <a:lstStyle/>
          <a:p>
            <a:pPr>
              <a:defRPr/>
            </a:pPr>
            <a:r>
              <a:rPr lang="en-US" smtClean="0"/>
              <a:t>Scattering cross sections</a:t>
            </a:r>
          </a:p>
        </p:txBody>
      </p:sp>
      <p:sp>
        <p:nvSpPr>
          <p:cNvPr id="89091" name="Rectangle 3"/>
          <p:cNvSpPr>
            <a:spLocks noGrp="1" noChangeArrowheads="1"/>
          </p:cNvSpPr>
          <p:nvPr>
            <p:ph type="body" idx="1"/>
          </p:nvPr>
        </p:nvSpPr>
        <p:spPr>
          <a:xfrm>
            <a:off x="755650" y="1422400"/>
            <a:ext cx="7772400" cy="1371600"/>
          </a:xfrm>
        </p:spPr>
        <p:txBody>
          <a:bodyPr/>
          <a:lstStyle/>
          <a:p>
            <a:pPr>
              <a:lnSpc>
                <a:spcPct val="90000"/>
              </a:lnSpc>
              <a:defRPr/>
            </a:pPr>
            <a:r>
              <a:rPr lang="en-US" sz="2800" smtClean="0"/>
              <a:t>For scattering reactions, we must consider the  post-collision properties as well as the probability of interaction:</a:t>
            </a:r>
          </a:p>
        </p:txBody>
      </p:sp>
      <p:graphicFrame>
        <p:nvGraphicFramePr>
          <p:cNvPr id="17413" name="Object 3072"/>
          <p:cNvGraphicFramePr>
            <a:graphicFrameLocks noChangeAspect="1"/>
          </p:cNvGraphicFramePr>
          <p:nvPr/>
        </p:nvGraphicFramePr>
        <p:xfrm>
          <a:off x="625475" y="2809875"/>
          <a:ext cx="7613650" cy="633413"/>
        </p:xfrm>
        <a:graphic>
          <a:graphicData uri="http://schemas.openxmlformats.org/presentationml/2006/ole">
            <mc:AlternateContent xmlns:mc="http://schemas.openxmlformats.org/markup-compatibility/2006">
              <mc:Choice xmlns:v="urn:schemas-microsoft-com:vml" Requires="v">
                <p:oleObj spid="_x0000_s17438" name="Equation" r:id="rId3" imgW="3035300" imgH="254000" progId="Equation.3">
                  <p:embed/>
                </p:oleObj>
              </mc:Choice>
              <mc:Fallback>
                <p:oleObj name="Equation" r:id="rId3" imgW="3035300" imgH="254000" progId="Equation.3">
                  <p:embed/>
                  <p:pic>
                    <p:nvPicPr>
                      <p:cNvPr id="0" name="Object 3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75" y="2809875"/>
                        <a:ext cx="7613650" cy="633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9097" name="Rectangle 9"/>
          <p:cNvSpPr>
            <a:spLocks noChangeArrowheads="1"/>
          </p:cNvSpPr>
          <p:nvPr/>
        </p:nvSpPr>
        <p:spPr bwMode="auto">
          <a:xfrm>
            <a:off x="781050" y="3835400"/>
            <a:ext cx="7772400" cy="508000"/>
          </a:xfrm>
          <a:prstGeom prst="rect">
            <a:avLst/>
          </a:prstGeom>
          <a:noFill/>
          <a:ln w="9525">
            <a:noFill/>
            <a:miter lim="800000"/>
            <a:headEnd/>
            <a:tailEnd/>
          </a:ln>
          <a:effectLst/>
        </p:spPr>
        <p:txBody>
          <a:bodyPr lIns="92075" tIns="46038" rIns="92075" bIns="46038"/>
          <a:lstStyle/>
          <a:p>
            <a:pPr marL="342900" indent="-342900" eaLnBrk="0" hangingPunct="0">
              <a:lnSpc>
                <a:spcPct val="90000"/>
              </a:lnSpc>
              <a:spcBef>
                <a:spcPct val="20000"/>
              </a:spcBef>
              <a:buClr>
                <a:schemeClr val="hlink"/>
              </a:buClr>
              <a:buSzPct val="75000"/>
              <a:defRPr/>
            </a:pPr>
            <a:r>
              <a:rPr lang="en-US" sz="2800">
                <a:solidFill>
                  <a:schemeClr val="tx1"/>
                </a:solidFill>
                <a:effectLst>
                  <a:outerShdw blurRad="38100" dist="38100" dir="2700000" algn="tl">
                    <a:srgbClr val="C0C0C0"/>
                  </a:outerShdw>
                </a:effectLst>
                <a:latin typeface="Arial" charset="0"/>
              </a:rPr>
              <a:t>where:</a:t>
            </a:r>
          </a:p>
        </p:txBody>
      </p:sp>
      <p:graphicFrame>
        <p:nvGraphicFramePr>
          <p:cNvPr id="17415" name="Object 3073"/>
          <p:cNvGraphicFramePr>
            <a:graphicFrameLocks noChangeAspect="1"/>
          </p:cNvGraphicFramePr>
          <p:nvPr/>
        </p:nvGraphicFramePr>
        <p:xfrm>
          <a:off x="1968500" y="4451350"/>
          <a:ext cx="5000625" cy="474663"/>
        </p:xfrm>
        <a:graphic>
          <a:graphicData uri="http://schemas.openxmlformats.org/presentationml/2006/ole">
            <mc:AlternateContent xmlns:mc="http://schemas.openxmlformats.org/markup-compatibility/2006">
              <mc:Choice xmlns:v="urn:schemas-microsoft-com:vml" Requires="v">
                <p:oleObj spid="_x0000_s17439" name="Equation" r:id="rId5" imgW="1993900" imgH="190500" progId="Equation.3">
                  <p:embed/>
                </p:oleObj>
              </mc:Choice>
              <mc:Fallback>
                <p:oleObj name="Equation" r:id="rId5" imgW="1993900" imgH="190500" progId="Equation.3">
                  <p:embed/>
                  <p:pic>
                    <p:nvPicPr>
                      <p:cNvPr id="0" name="Object 30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8500" y="4451350"/>
                        <a:ext cx="5000625" cy="4746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6" name="Object 3074"/>
          <p:cNvGraphicFramePr>
            <a:graphicFrameLocks noChangeAspect="1"/>
          </p:cNvGraphicFramePr>
          <p:nvPr/>
        </p:nvGraphicFramePr>
        <p:xfrm>
          <a:off x="1489075" y="5367338"/>
          <a:ext cx="5861050" cy="981075"/>
        </p:xfrm>
        <a:graphic>
          <a:graphicData uri="http://schemas.openxmlformats.org/presentationml/2006/ole">
            <mc:AlternateContent xmlns:mc="http://schemas.openxmlformats.org/markup-compatibility/2006">
              <mc:Choice xmlns:v="urn:schemas-microsoft-com:vml" Requires="v">
                <p:oleObj spid="_x0000_s17440" name="Equation" r:id="rId7" imgW="2336800" imgH="393700" progId="Equation.3">
                  <p:embed/>
                </p:oleObj>
              </mc:Choice>
              <mc:Fallback>
                <p:oleObj name="Equation" r:id="rId7" imgW="2336800" imgH="393700" progId="Equation.3">
                  <p:embed/>
                  <p:pic>
                    <p:nvPicPr>
                      <p:cNvPr id="0" name="Object 307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89075" y="5367338"/>
                        <a:ext cx="5861050" cy="981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C70F04D6-1088-4B73-A257-51297DF6F76C}" type="slidenum">
              <a:rPr lang="en-US" altLang="en-US" sz="1400"/>
              <a:pPr>
                <a:spcBef>
                  <a:spcPct val="0"/>
                </a:spcBef>
                <a:buClrTx/>
                <a:buSzTx/>
                <a:buFontTx/>
                <a:buNone/>
              </a:pPr>
              <a:t>16</a:t>
            </a:fld>
            <a:endParaRPr lang="en-US" altLang="en-US" sz="1400"/>
          </a:p>
        </p:txBody>
      </p:sp>
      <p:sp>
        <p:nvSpPr>
          <p:cNvPr id="98306" name="Rectangle 2"/>
          <p:cNvSpPr>
            <a:spLocks noGrp="1" noChangeArrowheads="1"/>
          </p:cNvSpPr>
          <p:nvPr>
            <p:ph type="title"/>
          </p:nvPr>
        </p:nvSpPr>
        <p:spPr>
          <a:xfrm>
            <a:off x="1752600" y="342900"/>
            <a:ext cx="7391400" cy="1143000"/>
          </a:xfrm>
        </p:spPr>
        <p:txBody>
          <a:bodyPr/>
          <a:lstStyle/>
          <a:p>
            <a:pPr>
              <a:defRPr/>
            </a:pPr>
            <a:r>
              <a:rPr lang="en-US" smtClean="0"/>
              <a:t>Scattering cross sections (2)</a:t>
            </a:r>
          </a:p>
        </p:txBody>
      </p:sp>
      <p:sp>
        <p:nvSpPr>
          <p:cNvPr id="98307" name="Rectangle 3"/>
          <p:cNvSpPr>
            <a:spLocks noGrp="1" noChangeArrowheads="1"/>
          </p:cNvSpPr>
          <p:nvPr>
            <p:ph type="body" idx="1"/>
          </p:nvPr>
        </p:nvSpPr>
        <p:spPr>
          <a:xfrm>
            <a:off x="755650" y="1511300"/>
            <a:ext cx="7772400" cy="1371600"/>
          </a:xfrm>
        </p:spPr>
        <p:txBody>
          <a:bodyPr/>
          <a:lstStyle/>
          <a:p>
            <a:pPr>
              <a:lnSpc>
                <a:spcPct val="90000"/>
              </a:lnSpc>
              <a:defRPr/>
            </a:pPr>
            <a:r>
              <a:rPr lang="en-US" sz="2800" smtClean="0"/>
              <a:t>Based on Assumption #5, the angular dependence is dependent on the </a:t>
            </a:r>
            <a:r>
              <a:rPr lang="en-US" sz="2800" u="sng" smtClean="0"/>
              <a:t>deflection</a:t>
            </a:r>
            <a:r>
              <a:rPr lang="en-US" sz="2800" smtClean="0"/>
              <a:t> angle between the two directions:</a:t>
            </a:r>
          </a:p>
        </p:txBody>
      </p:sp>
      <p:sp>
        <p:nvSpPr>
          <p:cNvPr id="98310" name="Rectangle 6"/>
          <p:cNvSpPr>
            <a:spLocks noChangeArrowheads="1"/>
          </p:cNvSpPr>
          <p:nvPr/>
        </p:nvSpPr>
        <p:spPr bwMode="auto">
          <a:xfrm>
            <a:off x="768350" y="3911600"/>
            <a:ext cx="7772400" cy="508000"/>
          </a:xfrm>
          <a:prstGeom prst="rect">
            <a:avLst/>
          </a:prstGeom>
          <a:noFill/>
          <a:ln w="9525">
            <a:noFill/>
            <a:miter lim="800000"/>
            <a:headEnd/>
            <a:tailEnd/>
          </a:ln>
          <a:effectLst/>
        </p:spPr>
        <p:txBody>
          <a:bodyPr lIns="92075" tIns="46038" rIns="92075" bIns="46038"/>
          <a:lstStyle/>
          <a:p>
            <a:pPr marL="342900" indent="-342900" eaLnBrk="0" hangingPunct="0">
              <a:lnSpc>
                <a:spcPct val="90000"/>
              </a:lnSpc>
              <a:spcBef>
                <a:spcPct val="20000"/>
              </a:spcBef>
              <a:buClr>
                <a:schemeClr val="hlink"/>
              </a:buClr>
              <a:buSzPct val="75000"/>
              <a:defRPr/>
            </a:pPr>
            <a:r>
              <a:rPr lang="en-US" sz="2800">
                <a:solidFill>
                  <a:schemeClr val="tx1"/>
                </a:solidFill>
                <a:effectLst>
                  <a:outerShdw blurRad="38100" dist="38100" dir="2700000" algn="tl">
                    <a:srgbClr val="C0C0C0"/>
                  </a:outerShdw>
                </a:effectLst>
                <a:latin typeface="Arial" charset="0"/>
              </a:rPr>
              <a:t>where:</a:t>
            </a:r>
          </a:p>
        </p:txBody>
      </p:sp>
      <p:graphicFrame>
        <p:nvGraphicFramePr>
          <p:cNvPr id="18438" name="Object 3072"/>
          <p:cNvGraphicFramePr>
            <a:graphicFrameLocks noChangeAspect="1"/>
          </p:cNvGraphicFramePr>
          <p:nvPr/>
        </p:nvGraphicFramePr>
        <p:xfrm>
          <a:off x="152400" y="2924175"/>
          <a:ext cx="8824913" cy="633413"/>
        </p:xfrm>
        <a:graphic>
          <a:graphicData uri="http://schemas.openxmlformats.org/presentationml/2006/ole">
            <mc:AlternateContent xmlns:mc="http://schemas.openxmlformats.org/markup-compatibility/2006">
              <mc:Choice xmlns:v="urn:schemas-microsoft-com:vml" Requires="v">
                <p:oleObj spid="_x0000_s18455" name="Equation" r:id="rId3" imgW="3517900" imgH="254000" progId="Equation.3">
                  <p:embed/>
                </p:oleObj>
              </mc:Choice>
              <mc:Fallback>
                <p:oleObj name="Equation" r:id="rId3" imgW="3517900" imgH="254000" progId="Equation.3">
                  <p:embed/>
                  <p:pic>
                    <p:nvPicPr>
                      <p:cNvPr id="0" name="Object 3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924175"/>
                        <a:ext cx="8824913" cy="633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9" name="Object 3073"/>
          <p:cNvGraphicFramePr>
            <a:graphicFrameLocks noChangeAspect="1"/>
          </p:cNvGraphicFramePr>
          <p:nvPr/>
        </p:nvGraphicFramePr>
        <p:xfrm>
          <a:off x="1539875" y="4737100"/>
          <a:ext cx="6021388" cy="538163"/>
        </p:xfrm>
        <a:graphic>
          <a:graphicData uri="http://schemas.openxmlformats.org/presentationml/2006/ole">
            <mc:AlternateContent xmlns:mc="http://schemas.openxmlformats.org/markup-compatibility/2006">
              <mc:Choice xmlns:v="urn:schemas-microsoft-com:vml" Requires="v">
                <p:oleObj spid="_x0000_s18456" name="Equation" r:id="rId5" imgW="2400300" imgH="215900" progId="Equation.3">
                  <p:embed/>
                </p:oleObj>
              </mc:Choice>
              <mc:Fallback>
                <p:oleObj name="Equation" r:id="rId5" imgW="2400300" imgH="215900" progId="Equation.3">
                  <p:embed/>
                  <p:pic>
                    <p:nvPicPr>
                      <p:cNvPr id="0" name="Object 30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9875" y="4737100"/>
                        <a:ext cx="6021388" cy="5381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317" name="Rectangle 13"/>
          <p:cNvSpPr>
            <a:spLocks noChangeArrowheads="1"/>
          </p:cNvSpPr>
          <p:nvPr/>
        </p:nvSpPr>
        <p:spPr bwMode="auto">
          <a:xfrm>
            <a:off x="501650" y="5702300"/>
            <a:ext cx="8013700" cy="508000"/>
          </a:xfrm>
          <a:prstGeom prst="rect">
            <a:avLst/>
          </a:prstGeom>
          <a:noFill/>
          <a:ln w="9525">
            <a:noFill/>
            <a:miter lim="800000"/>
            <a:headEnd/>
            <a:tailEnd/>
          </a:ln>
          <a:effectLst/>
        </p:spPr>
        <p:txBody>
          <a:bodyPr lIns="92075" tIns="46038" rIns="92075" bIns="46038"/>
          <a:lstStyle/>
          <a:p>
            <a:pPr marL="342900" indent="-342900" eaLnBrk="0" hangingPunct="0">
              <a:lnSpc>
                <a:spcPct val="90000"/>
              </a:lnSpc>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Note that there is no azimuthal angular dependence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422C0D29-5313-40D9-85B2-8ED65732EFA5}" type="slidenum">
              <a:rPr lang="en-US" altLang="en-US" sz="1400"/>
              <a:pPr>
                <a:spcBef>
                  <a:spcPct val="0"/>
                </a:spcBef>
                <a:buClrTx/>
                <a:buSzTx/>
                <a:buFontTx/>
                <a:buNone/>
              </a:pPr>
              <a:t>17</a:t>
            </a:fld>
            <a:endParaRPr lang="en-US" altLang="en-US" sz="1400"/>
          </a:p>
        </p:txBody>
      </p:sp>
      <p:sp>
        <p:nvSpPr>
          <p:cNvPr id="99330" name="Rectangle 2"/>
          <p:cNvSpPr>
            <a:spLocks noGrp="1" noChangeArrowheads="1"/>
          </p:cNvSpPr>
          <p:nvPr>
            <p:ph type="title"/>
          </p:nvPr>
        </p:nvSpPr>
        <p:spPr/>
        <p:txBody>
          <a:bodyPr/>
          <a:lstStyle/>
          <a:p>
            <a:pPr>
              <a:defRPr/>
            </a:pPr>
            <a:r>
              <a:rPr lang="en-US" smtClean="0"/>
              <a:t>Scattering cross sections (3)</a:t>
            </a:r>
          </a:p>
        </p:txBody>
      </p:sp>
      <p:sp>
        <p:nvSpPr>
          <p:cNvPr id="99331" name="Rectangle 3"/>
          <p:cNvSpPr>
            <a:spLocks noGrp="1" noChangeArrowheads="1"/>
          </p:cNvSpPr>
          <p:nvPr>
            <p:ph type="body" idx="1"/>
          </p:nvPr>
        </p:nvSpPr>
        <p:spPr>
          <a:xfrm>
            <a:off x="755650" y="1422400"/>
            <a:ext cx="7772400" cy="1371600"/>
          </a:xfrm>
        </p:spPr>
        <p:txBody>
          <a:bodyPr/>
          <a:lstStyle/>
          <a:p>
            <a:pPr>
              <a:lnSpc>
                <a:spcPct val="90000"/>
              </a:lnSpc>
              <a:defRPr/>
            </a:pPr>
            <a:r>
              <a:rPr lang="en-US" sz="2800" dirty="0" smtClean="0"/>
              <a:t>The distribution function is normalized to integrate to the number of particles that are emitted by the reaction.  For example, normal (</a:t>
            </a:r>
            <a:r>
              <a:rPr lang="en-US" sz="2800" dirty="0" err="1" smtClean="0"/>
              <a:t>n,n</a:t>
            </a:r>
            <a:r>
              <a:rPr lang="en-US" sz="2800" dirty="0" smtClean="0"/>
              <a:t>’) scattering has:</a:t>
            </a:r>
          </a:p>
        </p:txBody>
      </p:sp>
      <p:sp>
        <p:nvSpPr>
          <p:cNvPr id="99332" name="Rectangle 4"/>
          <p:cNvSpPr>
            <a:spLocks noChangeArrowheads="1"/>
          </p:cNvSpPr>
          <p:nvPr/>
        </p:nvSpPr>
        <p:spPr bwMode="auto">
          <a:xfrm>
            <a:off x="755650" y="4470400"/>
            <a:ext cx="7772400" cy="508000"/>
          </a:xfrm>
          <a:prstGeom prst="rect">
            <a:avLst/>
          </a:prstGeom>
          <a:noFill/>
          <a:ln w="9525">
            <a:noFill/>
            <a:miter lim="800000"/>
            <a:headEnd/>
            <a:tailEnd/>
          </a:ln>
          <a:effectLst/>
        </p:spPr>
        <p:txBody>
          <a:bodyPr lIns="92075" tIns="46038" rIns="92075" bIns="46038"/>
          <a:lstStyle/>
          <a:p>
            <a:pPr marL="342900" indent="-342900" eaLnBrk="0" hangingPunct="0">
              <a:lnSpc>
                <a:spcPct val="90000"/>
              </a:lnSpc>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whereas for (n,2n) we have:</a:t>
            </a:r>
          </a:p>
        </p:txBody>
      </p:sp>
      <p:graphicFrame>
        <p:nvGraphicFramePr>
          <p:cNvPr id="19462" name="Object 3072"/>
          <p:cNvGraphicFramePr>
            <a:graphicFrameLocks noChangeAspect="1"/>
          </p:cNvGraphicFramePr>
          <p:nvPr/>
        </p:nvGraphicFramePr>
        <p:xfrm>
          <a:off x="2032000" y="3122613"/>
          <a:ext cx="4684713" cy="1203325"/>
        </p:xfrm>
        <a:graphic>
          <a:graphicData uri="http://schemas.openxmlformats.org/presentationml/2006/ole">
            <mc:AlternateContent xmlns:mc="http://schemas.openxmlformats.org/markup-compatibility/2006">
              <mc:Choice xmlns:v="urn:schemas-microsoft-com:vml" Requires="v">
                <p:oleObj spid="_x0000_s19478" name="Equation" r:id="rId3" imgW="1866900" imgH="482600" progId="Equation.3">
                  <p:embed/>
                </p:oleObj>
              </mc:Choice>
              <mc:Fallback>
                <p:oleObj name="Equation" r:id="rId3" imgW="1866900" imgH="482600" progId="Equation.3">
                  <p:embed/>
                  <p:pic>
                    <p:nvPicPr>
                      <p:cNvPr id="0" name="Object 3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3122613"/>
                        <a:ext cx="4684713" cy="1203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3" name="Object 3073"/>
          <p:cNvGraphicFramePr>
            <a:graphicFrameLocks noChangeAspect="1"/>
          </p:cNvGraphicFramePr>
          <p:nvPr/>
        </p:nvGraphicFramePr>
        <p:xfrm>
          <a:off x="1905000" y="5014913"/>
          <a:ext cx="4940300" cy="1203325"/>
        </p:xfrm>
        <a:graphic>
          <a:graphicData uri="http://schemas.openxmlformats.org/presentationml/2006/ole">
            <mc:AlternateContent xmlns:mc="http://schemas.openxmlformats.org/markup-compatibility/2006">
              <mc:Choice xmlns:v="urn:schemas-microsoft-com:vml" Requires="v">
                <p:oleObj spid="_x0000_s19479" name="Equation" r:id="rId5" imgW="1968500" imgH="482600" progId="Equation.3">
                  <p:embed/>
                </p:oleObj>
              </mc:Choice>
              <mc:Fallback>
                <p:oleObj name="Equation" r:id="rId5" imgW="1968500" imgH="482600" progId="Equation.3">
                  <p:embed/>
                  <p:pic>
                    <p:nvPicPr>
                      <p:cNvPr id="0" name="Object 30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5014913"/>
                        <a:ext cx="4940300" cy="1203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DC0F4A7F-28AA-4350-A641-06F9CE165BF4}" type="slidenum">
              <a:rPr lang="en-US" altLang="en-US" sz="1400"/>
              <a:pPr>
                <a:spcBef>
                  <a:spcPct val="0"/>
                </a:spcBef>
                <a:buClrTx/>
                <a:buSzTx/>
                <a:buFontTx/>
                <a:buNone/>
              </a:pPr>
              <a:t>18</a:t>
            </a:fld>
            <a:endParaRPr lang="en-US" altLang="en-US" sz="1400"/>
          </a:p>
        </p:txBody>
      </p:sp>
      <p:sp>
        <p:nvSpPr>
          <p:cNvPr id="100354" name="Rectangle 1026"/>
          <p:cNvSpPr>
            <a:spLocks noGrp="1" noChangeArrowheads="1"/>
          </p:cNvSpPr>
          <p:nvPr>
            <p:ph type="title"/>
          </p:nvPr>
        </p:nvSpPr>
        <p:spPr/>
        <p:txBody>
          <a:bodyPr/>
          <a:lstStyle/>
          <a:p>
            <a:pPr>
              <a:defRPr/>
            </a:pPr>
            <a:r>
              <a:rPr lang="en-US" smtClean="0"/>
              <a:t>Scattering cross sections (4)</a:t>
            </a:r>
          </a:p>
        </p:txBody>
      </p:sp>
      <p:sp>
        <p:nvSpPr>
          <p:cNvPr id="100355" name="Rectangle 1027"/>
          <p:cNvSpPr>
            <a:spLocks noGrp="1" noChangeArrowheads="1"/>
          </p:cNvSpPr>
          <p:nvPr>
            <p:ph type="body" idx="1"/>
          </p:nvPr>
        </p:nvSpPr>
        <p:spPr>
          <a:xfrm>
            <a:off x="692150" y="1320800"/>
            <a:ext cx="7772400" cy="1371600"/>
          </a:xfrm>
        </p:spPr>
        <p:txBody>
          <a:bodyPr/>
          <a:lstStyle/>
          <a:p>
            <a:pPr>
              <a:lnSpc>
                <a:spcPct val="90000"/>
              </a:lnSpc>
              <a:defRPr/>
            </a:pPr>
            <a:r>
              <a:rPr lang="en-US" sz="2800" smtClean="0"/>
              <a:t>Note that since we combine cross sections linearly, the relationship between the macroscopic and microscopic distribution functions is given by:</a:t>
            </a:r>
          </a:p>
        </p:txBody>
      </p:sp>
      <p:graphicFrame>
        <p:nvGraphicFramePr>
          <p:cNvPr id="20485" name="Object 4096"/>
          <p:cNvGraphicFramePr>
            <a:graphicFrameLocks noChangeAspect="1"/>
          </p:cNvGraphicFramePr>
          <p:nvPr/>
        </p:nvGraphicFramePr>
        <p:xfrm>
          <a:off x="1568450" y="2952750"/>
          <a:ext cx="5864225" cy="1616075"/>
        </p:xfrm>
        <a:graphic>
          <a:graphicData uri="http://schemas.openxmlformats.org/presentationml/2006/ole">
            <mc:AlternateContent xmlns:mc="http://schemas.openxmlformats.org/markup-compatibility/2006">
              <mc:Choice xmlns:v="urn:schemas-microsoft-com:vml" Requires="v">
                <p:oleObj spid="_x0000_s20501" name="Equation" r:id="rId3" imgW="2336800" imgH="647700" progId="Equation.3">
                  <p:embed/>
                </p:oleObj>
              </mc:Choice>
              <mc:Fallback>
                <p:oleObj name="Equation" r:id="rId3" imgW="2336800" imgH="647700" progId="Equation.3">
                  <p:embed/>
                  <p:pic>
                    <p:nvPicPr>
                      <p:cNvPr id="0" name="Object 40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450" y="2952750"/>
                        <a:ext cx="5864225" cy="1616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6" name="Object 4097"/>
          <p:cNvGraphicFramePr>
            <a:graphicFrameLocks noChangeAspect="1"/>
          </p:cNvGraphicFramePr>
          <p:nvPr/>
        </p:nvGraphicFramePr>
        <p:xfrm>
          <a:off x="1330325" y="4656138"/>
          <a:ext cx="6216650" cy="2249487"/>
        </p:xfrm>
        <a:graphic>
          <a:graphicData uri="http://schemas.openxmlformats.org/presentationml/2006/ole">
            <mc:AlternateContent xmlns:mc="http://schemas.openxmlformats.org/markup-compatibility/2006">
              <mc:Choice xmlns:v="urn:schemas-microsoft-com:vml" Requires="v">
                <p:oleObj spid="_x0000_s20502" name="Equation" r:id="rId5" imgW="2476500" imgH="901700" progId="Equation.3">
                  <p:embed/>
                </p:oleObj>
              </mc:Choice>
              <mc:Fallback>
                <p:oleObj name="Equation" r:id="rId5" imgW="2476500" imgH="901700" progId="Equation.3">
                  <p:embed/>
                  <p:pic>
                    <p:nvPicPr>
                      <p:cNvPr id="0" name="Object 409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0325" y="4656138"/>
                        <a:ext cx="6216650" cy="22494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FDFDF1D2-F6E0-460E-970A-672201C2A1A0}" type="slidenum">
              <a:rPr lang="en-US" altLang="en-US" sz="1400"/>
              <a:pPr>
                <a:spcBef>
                  <a:spcPct val="0"/>
                </a:spcBef>
                <a:buClrTx/>
                <a:buSzTx/>
                <a:buFontTx/>
                <a:buNone/>
              </a:pPr>
              <a:t>19</a:t>
            </a:fld>
            <a:endParaRPr lang="en-US" altLang="en-US" sz="1400"/>
          </a:p>
        </p:txBody>
      </p:sp>
      <p:sp>
        <p:nvSpPr>
          <p:cNvPr id="101378" name="Rectangle 2"/>
          <p:cNvSpPr>
            <a:spLocks noGrp="1" noChangeArrowheads="1"/>
          </p:cNvSpPr>
          <p:nvPr>
            <p:ph type="title"/>
          </p:nvPr>
        </p:nvSpPr>
        <p:spPr/>
        <p:txBody>
          <a:bodyPr/>
          <a:lstStyle/>
          <a:p>
            <a:pPr>
              <a:defRPr/>
            </a:pPr>
            <a:r>
              <a:rPr lang="en-US" smtClean="0"/>
              <a:t>Scattering cross sections (5)</a:t>
            </a:r>
          </a:p>
        </p:txBody>
      </p:sp>
      <p:sp>
        <p:nvSpPr>
          <p:cNvPr id="101379" name="Rectangle 3"/>
          <p:cNvSpPr>
            <a:spLocks noGrp="1" noChangeArrowheads="1"/>
          </p:cNvSpPr>
          <p:nvPr>
            <p:ph type="body" idx="1"/>
          </p:nvPr>
        </p:nvSpPr>
        <p:spPr>
          <a:xfrm>
            <a:off x="692150" y="1320800"/>
            <a:ext cx="7772400" cy="1371600"/>
          </a:xfrm>
        </p:spPr>
        <p:txBody>
          <a:bodyPr/>
          <a:lstStyle/>
          <a:p>
            <a:pPr>
              <a:defRPr/>
            </a:pPr>
            <a:r>
              <a:rPr lang="en-US" sz="2800" smtClean="0"/>
              <a:t>The most familiar distribution is the elastic scattering distribution (from kinematics):</a:t>
            </a:r>
          </a:p>
        </p:txBody>
      </p:sp>
      <p:graphicFrame>
        <p:nvGraphicFramePr>
          <p:cNvPr id="21509" name="Object 3072"/>
          <p:cNvGraphicFramePr>
            <a:graphicFrameLocks noChangeAspect="1"/>
          </p:cNvGraphicFramePr>
          <p:nvPr/>
        </p:nvGraphicFramePr>
        <p:xfrm>
          <a:off x="933450" y="2709863"/>
          <a:ext cx="7267575" cy="3859212"/>
        </p:xfrm>
        <a:graphic>
          <a:graphicData uri="http://schemas.openxmlformats.org/presentationml/2006/ole">
            <mc:AlternateContent xmlns:mc="http://schemas.openxmlformats.org/markup-compatibility/2006">
              <mc:Choice xmlns:v="urn:schemas-microsoft-com:vml" Requires="v">
                <p:oleObj spid="_x0000_s21517" name="Equation" r:id="rId3" imgW="2895600" imgH="1612900" progId="Equation.3">
                  <p:embed/>
                </p:oleObj>
              </mc:Choice>
              <mc:Fallback>
                <p:oleObj name="Equation" r:id="rId3" imgW="2895600" imgH="1612900" progId="Equation.3">
                  <p:embed/>
                  <p:pic>
                    <p:nvPicPr>
                      <p:cNvPr id="0" name="Object 3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450" y="2709863"/>
                        <a:ext cx="7267575" cy="38592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B2CF4448-E47C-4775-9E00-0BC93EB0E829}" type="slidenum">
              <a:rPr lang="en-US" altLang="en-US" sz="1400"/>
              <a:pPr>
                <a:spcBef>
                  <a:spcPct val="0"/>
                </a:spcBef>
                <a:buClrTx/>
                <a:buSzTx/>
                <a:buFontTx/>
                <a:buNone/>
              </a:pPr>
              <a:t>2</a:t>
            </a:fld>
            <a:endParaRPr lang="en-US" altLang="en-US" sz="1400"/>
          </a:p>
        </p:txBody>
      </p:sp>
      <p:sp>
        <p:nvSpPr>
          <p:cNvPr id="50178" name="Rectangle 2"/>
          <p:cNvSpPr>
            <a:spLocks noGrp="1" noChangeArrowheads="1"/>
          </p:cNvSpPr>
          <p:nvPr>
            <p:ph type="title"/>
          </p:nvPr>
        </p:nvSpPr>
        <p:spPr/>
        <p:txBody>
          <a:bodyPr/>
          <a:lstStyle/>
          <a:p>
            <a:pPr>
              <a:defRPr/>
            </a:pPr>
            <a:r>
              <a:rPr lang="en-US" smtClean="0"/>
              <a:t>Objectives of Course</a:t>
            </a:r>
          </a:p>
        </p:txBody>
      </p:sp>
      <p:sp>
        <p:nvSpPr>
          <p:cNvPr id="50179" name="Rectangle 3"/>
          <p:cNvSpPr>
            <a:spLocks noGrp="1" noChangeArrowheads="1"/>
          </p:cNvSpPr>
          <p:nvPr>
            <p:ph type="body" idx="1"/>
          </p:nvPr>
        </p:nvSpPr>
        <p:spPr>
          <a:xfrm>
            <a:off x="568325" y="1320800"/>
            <a:ext cx="8128000" cy="4724400"/>
          </a:xfrm>
        </p:spPr>
        <p:txBody>
          <a:bodyPr/>
          <a:lstStyle/>
          <a:p>
            <a:pPr marL="609600" indent="-609600">
              <a:lnSpc>
                <a:spcPct val="90000"/>
              </a:lnSpc>
              <a:buFontTx/>
              <a:buNone/>
              <a:defRPr/>
            </a:pPr>
            <a:r>
              <a:rPr lang="en-US" sz="2800" smtClean="0"/>
              <a:t>User setup </a:t>
            </a:r>
            <a:r>
              <a:rPr lang="en-US" sz="2800" i="1" u="sng" smtClean="0"/>
              <a:t>should</a:t>
            </a:r>
            <a:r>
              <a:rPr lang="en-US" sz="2800" smtClean="0"/>
              <a:t> be:</a:t>
            </a:r>
          </a:p>
          <a:p>
            <a:pPr marL="990600" lvl="1" indent="-533400">
              <a:lnSpc>
                <a:spcPct val="90000"/>
              </a:lnSpc>
              <a:defRPr/>
            </a:pPr>
            <a:r>
              <a:rPr lang="en-US" sz="2400" smtClean="0"/>
              <a:t>Materials and geometry</a:t>
            </a:r>
          </a:p>
          <a:p>
            <a:pPr marL="1371600" lvl="2" indent="-457200">
              <a:lnSpc>
                <a:spcPct val="90000"/>
              </a:lnSpc>
              <a:buFontTx/>
              <a:buAutoNum type="arabicPeriod"/>
              <a:defRPr/>
            </a:pPr>
            <a:r>
              <a:rPr lang="en-US" sz="2000" smtClean="0"/>
              <a:t>Material makeup (isotopics)</a:t>
            </a:r>
          </a:p>
          <a:p>
            <a:pPr marL="1371600" lvl="2" indent="-457200">
              <a:lnSpc>
                <a:spcPct val="90000"/>
              </a:lnSpc>
              <a:buFontTx/>
              <a:buAutoNum type="arabicPeriod"/>
              <a:defRPr/>
            </a:pPr>
            <a:r>
              <a:rPr lang="en-US" sz="2000" smtClean="0"/>
              <a:t>Material energy interactions with particles</a:t>
            </a:r>
          </a:p>
          <a:p>
            <a:pPr marL="1371600" lvl="2" indent="-457200">
              <a:lnSpc>
                <a:spcPct val="90000"/>
              </a:lnSpc>
              <a:buFontTx/>
              <a:buAutoNum type="arabicPeriod"/>
              <a:defRPr/>
            </a:pPr>
            <a:r>
              <a:rPr lang="en-US" sz="2000" smtClean="0"/>
              <a:t>Material spatial distribution</a:t>
            </a:r>
          </a:p>
          <a:p>
            <a:pPr marL="990600" lvl="1" indent="-533400">
              <a:lnSpc>
                <a:spcPct val="90000"/>
              </a:lnSpc>
              <a:defRPr/>
            </a:pPr>
            <a:r>
              <a:rPr lang="en-US" sz="2400" smtClean="0"/>
              <a:t>Source description</a:t>
            </a:r>
          </a:p>
          <a:p>
            <a:pPr marL="1371600" lvl="2" indent="-457200">
              <a:lnSpc>
                <a:spcPct val="90000"/>
              </a:lnSpc>
              <a:buFontTx/>
              <a:buAutoNum type="arabicPeriod" startAt="4"/>
              <a:defRPr/>
            </a:pPr>
            <a:r>
              <a:rPr lang="en-US" sz="2000" smtClean="0"/>
              <a:t>Source particles</a:t>
            </a:r>
          </a:p>
          <a:p>
            <a:pPr marL="1371600" lvl="2" indent="-457200">
              <a:lnSpc>
                <a:spcPct val="90000"/>
              </a:lnSpc>
              <a:buFontTx/>
              <a:buAutoNum type="arabicPeriod" startAt="4"/>
              <a:defRPr/>
            </a:pPr>
            <a:r>
              <a:rPr lang="en-US" sz="2000" smtClean="0"/>
              <a:t>Source energy distribution</a:t>
            </a:r>
          </a:p>
          <a:p>
            <a:pPr marL="1371600" lvl="2" indent="-457200">
              <a:lnSpc>
                <a:spcPct val="90000"/>
              </a:lnSpc>
              <a:buFontTx/>
              <a:buAutoNum type="arabicPeriod" startAt="4"/>
              <a:defRPr/>
            </a:pPr>
            <a:r>
              <a:rPr lang="en-US" sz="2000" smtClean="0"/>
              <a:t>Source spatial distribution</a:t>
            </a:r>
          </a:p>
          <a:p>
            <a:pPr marL="990600" lvl="1" indent="-533400">
              <a:lnSpc>
                <a:spcPct val="90000"/>
              </a:lnSpc>
              <a:defRPr/>
            </a:pPr>
            <a:r>
              <a:rPr lang="en-US" sz="2400" smtClean="0"/>
              <a:t>“Detector” response</a:t>
            </a:r>
          </a:p>
          <a:p>
            <a:pPr marL="1371600" lvl="2" indent="-457200">
              <a:lnSpc>
                <a:spcPct val="90000"/>
              </a:lnSpc>
              <a:buFontTx/>
              <a:buAutoNum type="arabicPeriod" startAt="7"/>
              <a:defRPr/>
            </a:pPr>
            <a:r>
              <a:rPr lang="en-US" sz="2000" smtClean="0"/>
              <a:t>Detector particle sensitivity</a:t>
            </a:r>
          </a:p>
          <a:p>
            <a:pPr marL="1371600" lvl="2" indent="-457200">
              <a:lnSpc>
                <a:spcPct val="90000"/>
              </a:lnSpc>
              <a:buFontTx/>
              <a:buAutoNum type="arabicPeriod" startAt="7"/>
              <a:defRPr/>
            </a:pPr>
            <a:r>
              <a:rPr lang="en-US" sz="2000" smtClean="0"/>
              <a:t>Detector energy sensitivity (response function)</a:t>
            </a:r>
          </a:p>
          <a:p>
            <a:pPr marL="1371600" lvl="2" indent="-457200">
              <a:lnSpc>
                <a:spcPct val="90000"/>
              </a:lnSpc>
              <a:buFontTx/>
              <a:buAutoNum type="arabicPeriod" startAt="7"/>
              <a:defRPr/>
            </a:pPr>
            <a:r>
              <a:rPr lang="en-US" sz="2000" smtClean="0"/>
              <a:t>Detector spatial location</a:t>
            </a:r>
          </a:p>
          <a:p>
            <a:pPr marL="990600" lvl="1" indent="-533400">
              <a:lnSpc>
                <a:spcPct val="90000"/>
              </a:lnSpc>
              <a:defRPr/>
            </a:pPr>
            <a:r>
              <a:rPr lang="en-US" sz="2400" b="1" i="1" u="sng" smtClean="0"/>
              <a:t>Why are any other questions asked?</a:t>
            </a:r>
          </a:p>
          <a:p>
            <a:pPr marL="990600" lvl="1" indent="-533400">
              <a:lnSpc>
                <a:spcPct val="90000"/>
              </a:lnSpc>
              <a:buFontTx/>
              <a:buAutoNum type="arabicPeriod"/>
              <a:defRPr/>
            </a:pPr>
            <a:endParaRPr lang="en-US" sz="24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2DDE5C34-BC66-47CB-81FF-A78C04DBCACF}" type="slidenum">
              <a:rPr lang="en-US" altLang="en-US" sz="1400"/>
              <a:pPr>
                <a:spcBef>
                  <a:spcPct val="0"/>
                </a:spcBef>
                <a:buClrTx/>
                <a:buSzTx/>
                <a:buFontTx/>
                <a:buNone/>
              </a:pPr>
              <a:t>20</a:t>
            </a:fld>
            <a:endParaRPr lang="en-US" altLang="en-US" sz="1400"/>
          </a:p>
        </p:txBody>
      </p:sp>
      <p:sp>
        <p:nvSpPr>
          <p:cNvPr id="91138" name="Rectangle 2"/>
          <p:cNvSpPr>
            <a:spLocks noGrp="1" noChangeArrowheads="1"/>
          </p:cNvSpPr>
          <p:nvPr>
            <p:ph type="title"/>
          </p:nvPr>
        </p:nvSpPr>
        <p:spPr/>
        <p:txBody>
          <a:bodyPr/>
          <a:lstStyle/>
          <a:p>
            <a:pPr>
              <a:defRPr/>
            </a:pPr>
            <a:r>
              <a:rPr lang="en-US" smtClean="0"/>
              <a:t>Fission neutron distribution</a:t>
            </a:r>
          </a:p>
        </p:txBody>
      </p:sp>
      <p:sp>
        <p:nvSpPr>
          <p:cNvPr id="91139" name="Rectangle 3"/>
          <p:cNvSpPr>
            <a:spLocks noGrp="1" noChangeArrowheads="1"/>
          </p:cNvSpPr>
          <p:nvPr>
            <p:ph type="body" idx="1"/>
          </p:nvPr>
        </p:nvSpPr>
        <p:spPr>
          <a:xfrm>
            <a:off x="781050" y="1905000"/>
            <a:ext cx="7772400" cy="647700"/>
          </a:xfrm>
        </p:spPr>
        <p:txBody>
          <a:bodyPr/>
          <a:lstStyle/>
          <a:p>
            <a:pPr>
              <a:defRPr/>
            </a:pPr>
            <a:r>
              <a:rPr lang="en-US" sz="2800" smtClean="0"/>
              <a:t>Two data variables you need to know are:</a:t>
            </a:r>
          </a:p>
        </p:txBody>
      </p:sp>
      <p:graphicFrame>
        <p:nvGraphicFramePr>
          <p:cNvPr id="22533" name="Object 5"/>
          <p:cNvGraphicFramePr>
            <a:graphicFrameLocks noChangeAspect="1"/>
          </p:cNvGraphicFramePr>
          <p:nvPr/>
        </p:nvGraphicFramePr>
        <p:xfrm>
          <a:off x="1481138" y="2768600"/>
          <a:ext cx="6311900" cy="1868488"/>
        </p:xfrm>
        <a:graphic>
          <a:graphicData uri="http://schemas.openxmlformats.org/presentationml/2006/ole">
            <mc:AlternateContent xmlns:mc="http://schemas.openxmlformats.org/markup-compatibility/2006">
              <mc:Choice xmlns:v="urn:schemas-microsoft-com:vml" Requires="v">
                <p:oleObj spid="_x0000_s22542" name="Equation" r:id="rId3" imgW="2514600" imgH="749300" progId="Equation.3">
                  <p:embed/>
                </p:oleObj>
              </mc:Choice>
              <mc:Fallback>
                <p:oleObj name="Equation" r:id="rId3" imgW="2514600" imgH="749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1138" y="2768600"/>
                        <a:ext cx="6311900" cy="18684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1142" name="Rectangle 6"/>
          <p:cNvSpPr>
            <a:spLocks noChangeArrowheads="1"/>
          </p:cNvSpPr>
          <p:nvPr/>
        </p:nvSpPr>
        <p:spPr bwMode="auto">
          <a:xfrm>
            <a:off x="869950" y="5384800"/>
            <a:ext cx="7772400" cy="6477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latin typeface="Arial" charset="0"/>
              </a:rPr>
              <a:t>The first is a function; the second is a distribution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BC027DB0-347B-4D56-85F7-F08512877018}" type="slidenum">
              <a:rPr lang="en-US" altLang="en-US" sz="1400"/>
              <a:pPr>
                <a:spcBef>
                  <a:spcPct val="0"/>
                </a:spcBef>
                <a:buClrTx/>
                <a:buSzTx/>
                <a:buFontTx/>
                <a:buNone/>
              </a:pPr>
              <a:t>21</a:t>
            </a:fld>
            <a:endParaRPr lang="en-US" altLang="en-US" sz="1400"/>
          </a:p>
        </p:txBody>
      </p:sp>
      <p:sp>
        <p:nvSpPr>
          <p:cNvPr id="452610" name="Rectangle 2"/>
          <p:cNvSpPr>
            <a:spLocks noGrp="1" noChangeArrowheads="1"/>
          </p:cNvSpPr>
          <p:nvPr>
            <p:ph type="title"/>
          </p:nvPr>
        </p:nvSpPr>
        <p:spPr/>
        <p:txBody>
          <a:bodyPr/>
          <a:lstStyle/>
          <a:p>
            <a:pPr>
              <a:defRPr/>
            </a:pPr>
            <a:r>
              <a:rPr lang="en-US" smtClean="0"/>
              <a:t>Homework 1-1</a:t>
            </a:r>
          </a:p>
        </p:txBody>
      </p:sp>
      <p:sp>
        <p:nvSpPr>
          <p:cNvPr id="452611" name="Rectangle 3"/>
          <p:cNvSpPr>
            <a:spLocks noGrp="1" noChangeArrowheads="1"/>
          </p:cNvSpPr>
          <p:nvPr>
            <p:ph type="body" idx="1"/>
          </p:nvPr>
        </p:nvSpPr>
        <p:spPr>
          <a:xfrm>
            <a:off x="704850" y="1422400"/>
            <a:ext cx="7772400" cy="647700"/>
          </a:xfrm>
        </p:spPr>
        <p:txBody>
          <a:bodyPr/>
          <a:lstStyle/>
          <a:p>
            <a:pPr>
              <a:lnSpc>
                <a:spcPct val="90000"/>
              </a:lnSpc>
              <a:defRPr/>
            </a:pPr>
            <a:r>
              <a:rPr lang="en-US" dirty="0" smtClean="0"/>
              <a:t>For each of the assumptions listed on slide 1-9, give </a:t>
            </a:r>
            <a:r>
              <a:rPr lang="en-US" dirty="0" smtClean="0"/>
              <a:t>as many </a:t>
            </a:r>
            <a:r>
              <a:rPr lang="en-US" dirty="0" smtClean="0"/>
              <a:t>real-life nuclear </a:t>
            </a:r>
            <a:r>
              <a:rPr lang="en-US" dirty="0" smtClean="0"/>
              <a:t>analysis situations </a:t>
            </a:r>
            <a:r>
              <a:rPr lang="en-US" dirty="0" smtClean="0"/>
              <a:t>that a code based on this assumption </a:t>
            </a:r>
            <a:r>
              <a:rPr lang="en-US" dirty="0" smtClean="0"/>
              <a:t>should </a:t>
            </a:r>
            <a:r>
              <a:rPr lang="en-US" dirty="0" smtClean="0"/>
              <a:t>not be used</a:t>
            </a:r>
            <a:r>
              <a:rPr lang="en-US" dirty="0" smtClean="0"/>
              <a:t>.</a:t>
            </a:r>
          </a:p>
          <a:p>
            <a:pPr>
              <a:lnSpc>
                <a:spcPct val="90000"/>
              </a:lnSpc>
              <a:defRPr/>
            </a:pPr>
            <a:endParaRPr lang="en-US" sz="2800" dirty="0"/>
          </a:p>
          <a:p>
            <a:pPr>
              <a:lnSpc>
                <a:spcPct val="90000"/>
              </a:lnSpc>
              <a:defRPr/>
            </a:pPr>
            <a:r>
              <a:rPr lang="en-US" sz="2800" dirty="0" smtClean="0"/>
              <a:t>(Hint: If you say something like “The assumption that particles are points should not be used in situations where particles are not points” I will laugh at you. Give me real life situations that you might face in your career where lesser-educated mortals might use the wrong tool. “If you are analyzing a…”)</a:t>
            </a:r>
            <a:endParaRPr lang="en-US" sz="2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196B0900-249E-4EA0-B7E1-1285A1397377}" type="slidenum">
              <a:rPr lang="en-US" altLang="en-US" sz="1400"/>
              <a:pPr>
                <a:spcBef>
                  <a:spcPct val="0"/>
                </a:spcBef>
                <a:buClrTx/>
                <a:buSzTx/>
                <a:buFontTx/>
                <a:buNone/>
              </a:pPr>
              <a:t>22</a:t>
            </a:fld>
            <a:endParaRPr lang="en-US" altLang="en-US" sz="1400"/>
          </a:p>
        </p:txBody>
      </p:sp>
      <p:sp>
        <p:nvSpPr>
          <p:cNvPr id="450562" name="Rectangle 2"/>
          <p:cNvSpPr>
            <a:spLocks noGrp="1" noChangeArrowheads="1"/>
          </p:cNvSpPr>
          <p:nvPr>
            <p:ph type="title"/>
          </p:nvPr>
        </p:nvSpPr>
        <p:spPr/>
        <p:txBody>
          <a:bodyPr/>
          <a:lstStyle/>
          <a:p>
            <a:pPr>
              <a:defRPr/>
            </a:pPr>
            <a:r>
              <a:rPr lang="en-US" smtClean="0"/>
              <a:t>Homework 1-2</a:t>
            </a:r>
          </a:p>
        </p:txBody>
      </p:sp>
      <p:sp>
        <p:nvSpPr>
          <p:cNvPr id="450563" name="Rectangle 3"/>
          <p:cNvSpPr>
            <a:spLocks noGrp="1" noChangeArrowheads="1"/>
          </p:cNvSpPr>
          <p:nvPr>
            <p:ph type="body" idx="1"/>
          </p:nvPr>
        </p:nvSpPr>
        <p:spPr>
          <a:xfrm>
            <a:off x="704850" y="1422400"/>
            <a:ext cx="7772400" cy="647700"/>
          </a:xfrm>
        </p:spPr>
        <p:txBody>
          <a:bodyPr/>
          <a:lstStyle/>
          <a:p>
            <a:pPr>
              <a:defRPr/>
            </a:pPr>
            <a:r>
              <a:rPr lang="en-US" dirty="0" smtClean="0"/>
              <a:t>Use integration by parts and </a:t>
            </a:r>
            <a:r>
              <a:rPr lang="en-US" dirty="0" err="1" smtClean="0"/>
              <a:t>l’Hopital’s</a:t>
            </a:r>
            <a:r>
              <a:rPr lang="en-US" dirty="0" smtClean="0"/>
              <a:t> rule to show that:</a:t>
            </a:r>
          </a:p>
        </p:txBody>
      </p:sp>
      <p:graphicFrame>
        <p:nvGraphicFramePr>
          <p:cNvPr id="24581" name="Object 6"/>
          <p:cNvGraphicFramePr>
            <a:graphicFrameLocks noChangeAspect="1"/>
          </p:cNvGraphicFramePr>
          <p:nvPr/>
        </p:nvGraphicFramePr>
        <p:xfrm>
          <a:off x="1246188" y="3228975"/>
          <a:ext cx="6243637" cy="2439988"/>
        </p:xfrm>
        <a:graphic>
          <a:graphicData uri="http://schemas.openxmlformats.org/presentationml/2006/ole">
            <mc:AlternateContent xmlns:mc="http://schemas.openxmlformats.org/markup-compatibility/2006">
              <mc:Choice xmlns:v="urn:schemas-microsoft-com:vml" Requires="v">
                <p:oleObj spid="_x0000_s24589" name="Equation" r:id="rId3" imgW="2489200" imgH="977900" progId="Equation.3">
                  <p:embed/>
                </p:oleObj>
              </mc:Choice>
              <mc:Fallback>
                <p:oleObj name="Equation" r:id="rId3" imgW="2489200" imgH="9779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88" y="3228975"/>
                        <a:ext cx="6243637" cy="24399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29782D4A-BE55-444E-873C-095E8C334A6D}" type="slidenum">
              <a:rPr lang="en-US" altLang="en-US" sz="1400"/>
              <a:pPr>
                <a:spcBef>
                  <a:spcPct val="0"/>
                </a:spcBef>
                <a:buClrTx/>
                <a:buSzTx/>
                <a:buFontTx/>
                <a:buNone/>
              </a:pPr>
              <a:t>3</a:t>
            </a:fld>
            <a:endParaRPr lang="en-US" altLang="en-US" sz="1400"/>
          </a:p>
        </p:txBody>
      </p:sp>
      <p:sp>
        <p:nvSpPr>
          <p:cNvPr id="447490" name="Rectangle 1026"/>
          <p:cNvSpPr>
            <a:spLocks noGrp="1" noChangeArrowheads="1"/>
          </p:cNvSpPr>
          <p:nvPr>
            <p:ph type="title"/>
          </p:nvPr>
        </p:nvSpPr>
        <p:spPr/>
        <p:txBody>
          <a:bodyPr/>
          <a:lstStyle/>
          <a:p>
            <a:pPr>
              <a:defRPr/>
            </a:pPr>
            <a:r>
              <a:rPr lang="en-US" smtClean="0"/>
              <a:t>Objectives of Course (2)</a:t>
            </a:r>
          </a:p>
        </p:txBody>
      </p:sp>
      <p:sp>
        <p:nvSpPr>
          <p:cNvPr id="447491" name="Rectangle 1027"/>
          <p:cNvSpPr>
            <a:spLocks noGrp="1" noChangeArrowheads="1"/>
          </p:cNvSpPr>
          <p:nvPr>
            <p:ph type="body" idx="1"/>
          </p:nvPr>
        </p:nvSpPr>
        <p:spPr>
          <a:xfrm>
            <a:off x="568325" y="1244600"/>
            <a:ext cx="8128000" cy="4724400"/>
          </a:xfrm>
        </p:spPr>
        <p:txBody>
          <a:bodyPr/>
          <a:lstStyle/>
          <a:p>
            <a:pPr marL="609600" indent="-609600">
              <a:lnSpc>
                <a:spcPct val="90000"/>
              </a:lnSpc>
              <a:buFontTx/>
              <a:buNone/>
              <a:defRPr/>
            </a:pPr>
            <a:r>
              <a:rPr lang="en-US" sz="2800" dirty="0" smtClean="0"/>
              <a:t>Answer:  Boltzmann gave us an exact equation, but we cannot solve it exactly.</a:t>
            </a:r>
          </a:p>
          <a:p>
            <a:pPr marL="609600" indent="-609600">
              <a:lnSpc>
                <a:spcPct val="90000"/>
              </a:lnSpc>
              <a:buFontTx/>
              <a:buNone/>
              <a:defRPr/>
            </a:pPr>
            <a:endParaRPr lang="en-US" sz="2800" dirty="0" smtClean="0"/>
          </a:p>
          <a:p>
            <a:pPr marL="609600" indent="-609600">
              <a:lnSpc>
                <a:spcPct val="90000"/>
              </a:lnSpc>
              <a:buFontTx/>
              <a:buNone/>
              <a:defRPr/>
            </a:pPr>
            <a:r>
              <a:rPr lang="en-US" sz="2800" dirty="0" smtClean="0"/>
              <a:t>We must simplify the equation:</a:t>
            </a:r>
          </a:p>
          <a:p>
            <a:pPr marL="990600" lvl="1" indent="-533400">
              <a:lnSpc>
                <a:spcPct val="90000"/>
              </a:lnSpc>
              <a:defRPr/>
            </a:pPr>
            <a:r>
              <a:rPr lang="en-US" sz="2400" dirty="0" smtClean="0"/>
              <a:t>Space: Replace continuous space with homogeneous blocks (“cells”) of material</a:t>
            </a:r>
          </a:p>
          <a:p>
            <a:pPr marL="990600" lvl="1" indent="-533400">
              <a:lnSpc>
                <a:spcPct val="90000"/>
              </a:lnSpc>
              <a:defRPr/>
            </a:pPr>
            <a:r>
              <a:rPr lang="en-US" sz="2400" dirty="0" smtClean="0"/>
              <a:t>Energy: Replace continuous energy with energy “groups”</a:t>
            </a:r>
          </a:p>
          <a:p>
            <a:pPr marL="990600" lvl="1" indent="-533400">
              <a:lnSpc>
                <a:spcPct val="90000"/>
              </a:lnSpc>
              <a:defRPr/>
            </a:pPr>
            <a:r>
              <a:rPr lang="en-US" sz="2400" dirty="0" smtClean="0"/>
              <a:t>Direction: Constrain particles to only travel in certain directions</a:t>
            </a:r>
          </a:p>
          <a:p>
            <a:pPr marL="990600" lvl="1" indent="-533400">
              <a:lnSpc>
                <a:spcPct val="90000"/>
              </a:lnSpc>
              <a:defRPr/>
            </a:pPr>
            <a:r>
              <a:rPr lang="en-US" sz="2400" dirty="0" smtClean="0"/>
              <a:t>Time: Deal with the vastly different time scales</a:t>
            </a:r>
          </a:p>
          <a:p>
            <a:pPr marL="990600" lvl="1" indent="-533400">
              <a:lnSpc>
                <a:spcPct val="90000"/>
              </a:lnSpc>
              <a:defRPr/>
            </a:pPr>
            <a:endParaRPr lang="en-US" sz="2400" dirty="0" smtClean="0"/>
          </a:p>
          <a:p>
            <a:pPr marL="609600" indent="-609600">
              <a:lnSpc>
                <a:spcPct val="90000"/>
              </a:lnSpc>
              <a:buFontTx/>
              <a:buNone/>
              <a:defRPr/>
            </a:pPr>
            <a:r>
              <a:rPr lang="en-US" sz="2800" dirty="0" smtClean="0"/>
              <a:t>Result: The deterministic discrete ordinates equation, discretized for computer solution.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2AFFF468-9AA8-442A-8E4F-4E3EED3C337E}" type="slidenum">
              <a:rPr lang="en-US" altLang="en-US" sz="1400"/>
              <a:pPr>
                <a:spcBef>
                  <a:spcPct val="0"/>
                </a:spcBef>
                <a:buClrTx/>
                <a:buSzTx/>
                <a:buFontTx/>
                <a:buNone/>
              </a:pPr>
              <a:t>4</a:t>
            </a:fld>
            <a:endParaRPr lang="en-US" altLang="en-US" sz="1400"/>
          </a:p>
        </p:txBody>
      </p:sp>
      <p:sp>
        <p:nvSpPr>
          <p:cNvPr id="448514" name="Rectangle 1026"/>
          <p:cNvSpPr>
            <a:spLocks noGrp="1" noChangeArrowheads="1"/>
          </p:cNvSpPr>
          <p:nvPr>
            <p:ph type="title"/>
          </p:nvPr>
        </p:nvSpPr>
        <p:spPr/>
        <p:txBody>
          <a:bodyPr/>
          <a:lstStyle/>
          <a:p>
            <a:pPr>
              <a:defRPr/>
            </a:pPr>
            <a:r>
              <a:rPr lang="en-US" smtClean="0"/>
              <a:t>Objectives of Course (3)</a:t>
            </a:r>
          </a:p>
        </p:txBody>
      </p:sp>
      <p:sp>
        <p:nvSpPr>
          <p:cNvPr id="448515" name="Rectangle 1027"/>
          <p:cNvSpPr>
            <a:spLocks noGrp="1" noChangeArrowheads="1"/>
          </p:cNvSpPr>
          <p:nvPr>
            <p:ph type="body" idx="1"/>
          </p:nvPr>
        </p:nvSpPr>
        <p:spPr>
          <a:xfrm>
            <a:off x="568325" y="1320800"/>
            <a:ext cx="8128000" cy="4724400"/>
          </a:xfrm>
        </p:spPr>
        <p:txBody>
          <a:bodyPr/>
          <a:lstStyle/>
          <a:p>
            <a:pPr marL="609600" indent="-609600">
              <a:lnSpc>
                <a:spcPct val="90000"/>
              </a:lnSpc>
              <a:buFontTx/>
              <a:buNone/>
              <a:defRPr/>
            </a:pPr>
            <a:r>
              <a:rPr lang="en-US" sz="2800" i="1" dirty="0" smtClean="0"/>
              <a:t>	“Deterministic codes give you exact solutions to approximate models.  Monte Carlo codes give you approximate solutions to exact models.” </a:t>
            </a:r>
          </a:p>
          <a:p>
            <a:pPr marL="609600" indent="-609600">
              <a:lnSpc>
                <a:spcPct val="90000"/>
              </a:lnSpc>
              <a:buFontTx/>
              <a:buNone/>
              <a:defRPr/>
            </a:pPr>
            <a:endParaRPr lang="en-US" sz="1200" i="1" dirty="0" smtClean="0"/>
          </a:p>
          <a:p>
            <a:pPr marL="609600" indent="-609600">
              <a:lnSpc>
                <a:spcPct val="90000"/>
              </a:lnSpc>
              <a:defRPr/>
            </a:pPr>
            <a:r>
              <a:rPr lang="en-US" sz="2800" dirty="0" smtClean="0"/>
              <a:t>This situation puts an extra burden on you, the user.</a:t>
            </a:r>
          </a:p>
          <a:p>
            <a:pPr marL="609600" indent="-609600">
              <a:lnSpc>
                <a:spcPct val="90000"/>
              </a:lnSpc>
              <a:defRPr/>
            </a:pPr>
            <a:r>
              <a:rPr lang="en-US" sz="2800" dirty="0" smtClean="0"/>
              <a:t>You are required to supply computer code input that is NOT related to the description of your problem, but is related to how you want the computer to simplify the model.</a:t>
            </a:r>
          </a:p>
          <a:p>
            <a:pPr marL="609600" indent="-609600">
              <a:lnSpc>
                <a:spcPct val="90000"/>
              </a:lnSpc>
              <a:defRPr/>
            </a:pPr>
            <a:r>
              <a:rPr lang="en-US" sz="2800" dirty="0" smtClean="0"/>
              <a:t>My goal: Help you understand what is being asked of you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EBAD6FB2-8F18-46AD-A393-727AF9FC45DC}" type="slidenum">
              <a:rPr lang="en-US" altLang="en-US" sz="1400"/>
              <a:pPr>
                <a:spcBef>
                  <a:spcPct val="0"/>
                </a:spcBef>
                <a:buClrTx/>
                <a:buSzTx/>
                <a:buFontTx/>
                <a:buNone/>
              </a:pPr>
              <a:t>5</a:t>
            </a:fld>
            <a:endParaRPr lang="en-US" altLang="en-US" sz="1400"/>
          </a:p>
        </p:txBody>
      </p:sp>
      <p:sp>
        <p:nvSpPr>
          <p:cNvPr id="446466" name="Rectangle 2050"/>
          <p:cNvSpPr>
            <a:spLocks noGrp="1" noChangeArrowheads="1"/>
          </p:cNvSpPr>
          <p:nvPr>
            <p:ph type="title"/>
          </p:nvPr>
        </p:nvSpPr>
        <p:spPr/>
        <p:txBody>
          <a:bodyPr/>
          <a:lstStyle/>
          <a:p>
            <a:pPr>
              <a:defRPr/>
            </a:pPr>
            <a:r>
              <a:rPr lang="en-US" smtClean="0"/>
              <a:t>Overview of Course</a:t>
            </a:r>
          </a:p>
        </p:txBody>
      </p:sp>
      <p:sp>
        <p:nvSpPr>
          <p:cNvPr id="446467" name="Rectangle 2051"/>
          <p:cNvSpPr>
            <a:spLocks noGrp="1" noChangeArrowheads="1"/>
          </p:cNvSpPr>
          <p:nvPr>
            <p:ph type="body" idx="1"/>
          </p:nvPr>
        </p:nvSpPr>
        <p:spPr>
          <a:xfrm>
            <a:off x="635000" y="1625600"/>
            <a:ext cx="8128000" cy="4724400"/>
          </a:xfrm>
        </p:spPr>
        <p:txBody>
          <a:bodyPr/>
          <a:lstStyle/>
          <a:p>
            <a:pPr>
              <a:lnSpc>
                <a:spcPct val="90000"/>
              </a:lnSpc>
              <a:defRPr/>
            </a:pPr>
            <a:r>
              <a:rPr lang="en-US" dirty="0" smtClean="0"/>
              <a:t>First five chapters of: </a:t>
            </a:r>
          </a:p>
          <a:p>
            <a:pPr lvl="1">
              <a:lnSpc>
                <a:spcPct val="90000"/>
              </a:lnSpc>
              <a:defRPr/>
            </a:pPr>
            <a:r>
              <a:rPr lang="en-US" sz="2400" i="1" dirty="0" smtClean="0">
                <a:cs typeface="Times New Roman" pitchFamily="18" charset="0"/>
              </a:rPr>
              <a:t>Lewis, E. E., and Miller, W. F., Jr.; </a:t>
            </a:r>
            <a:r>
              <a:rPr lang="en-US" sz="2400" i="1" u="sng" dirty="0" smtClean="0">
                <a:cs typeface="Times New Roman" pitchFamily="18" charset="0"/>
              </a:rPr>
              <a:t>Computational Methods of Neutron Transport</a:t>
            </a:r>
            <a:r>
              <a:rPr lang="en-US" sz="2400" i="1" dirty="0" smtClean="0">
                <a:cs typeface="Times New Roman" pitchFamily="18" charset="0"/>
              </a:rPr>
              <a:t>, American Nuclear Society, La Grange Park, IL, 1993.</a:t>
            </a:r>
          </a:p>
          <a:p>
            <a:pPr>
              <a:lnSpc>
                <a:spcPct val="90000"/>
              </a:lnSpc>
              <a:defRPr/>
            </a:pPr>
            <a:r>
              <a:rPr lang="en-US" dirty="0" smtClean="0"/>
              <a:t>General flow of the course will be:</a:t>
            </a:r>
          </a:p>
          <a:p>
            <a:pPr lvl="1">
              <a:lnSpc>
                <a:spcPct val="90000"/>
              </a:lnSpc>
              <a:defRPr/>
            </a:pPr>
            <a:r>
              <a:rPr lang="en-US" dirty="0" smtClean="0"/>
              <a:t>Derivation of the continuous-energy Boltzmann Equation (L&amp;M, 1)</a:t>
            </a:r>
          </a:p>
          <a:p>
            <a:pPr lvl="2">
              <a:lnSpc>
                <a:spcPct val="90000"/>
              </a:lnSpc>
              <a:defRPr/>
            </a:pPr>
            <a:r>
              <a:rPr lang="en-US" dirty="0" smtClean="0"/>
              <a:t>Derivation of the forward equation</a:t>
            </a:r>
          </a:p>
          <a:p>
            <a:pPr lvl="2">
              <a:lnSpc>
                <a:spcPct val="90000"/>
              </a:lnSpc>
              <a:defRPr/>
            </a:pPr>
            <a:r>
              <a:rPr lang="en-US" dirty="0" smtClean="0"/>
              <a:t>Differences in approach for source vs. eigenvalue problems</a:t>
            </a:r>
          </a:p>
          <a:p>
            <a:pPr lvl="2">
              <a:lnSpc>
                <a:spcPct val="90000"/>
              </a:lnSpc>
              <a:defRPr/>
            </a:pPr>
            <a:r>
              <a:rPr lang="en-US" dirty="0" smtClean="0"/>
              <a:t>Derivation and use of </a:t>
            </a:r>
            <a:r>
              <a:rPr lang="en-US" dirty="0" err="1" smtClean="0"/>
              <a:t>adjoint</a:t>
            </a:r>
            <a:r>
              <a:rPr lang="en-US" dirty="0" smtClean="0"/>
              <a:t> form of equation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66DB4B2E-74BC-41EF-A72A-21C3B5DCE3E9}" type="slidenum">
              <a:rPr lang="en-US" altLang="en-US" sz="1400"/>
              <a:pPr>
                <a:spcBef>
                  <a:spcPct val="0"/>
                </a:spcBef>
                <a:buClrTx/>
                <a:buSzTx/>
                <a:buFontTx/>
                <a:buNone/>
              </a:pPr>
              <a:t>6</a:t>
            </a:fld>
            <a:endParaRPr lang="en-US" altLang="en-US" sz="1400"/>
          </a:p>
        </p:txBody>
      </p:sp>
      <p:sp>
        <p:nvSpPr>
          <p:cNvPr id="84994" name="Rectangle 1026"/>
          <p:cNvSpPr>
            <a:spLocks noGrp="1" noChangeArrowheads="1"/>
          </p:cNvSpPr>
          <p:nvPr>
            <p:ph type="title"/>
          </p:nvPr>
        </p:nvSpPr>
        <p:spPr/>
        <p:txBody>
          <a:bodyPr/>
          <a:lstStyle/>
          <a:p>
            <a:pPr>
              <a:defRPr/>
            </a:pPr>
            <a:r>
              <a:rPr lang="en-US" smtClean="0"/>
              <a:t>Overview of Course (2)</a:t>
            </a:r>
            <a:endParaRPr lang="en-US" sz="3600" smtClean="0"/>
          </a:p>
        </p:txBody>
      </p:sp>
      <p:sp>
        <p:nvSpPr>
          <p:cNvPr id="84995" name="Rectangle 1027"/>
          <p:cNvSpPr>
            <a:spLocks noGrp="1" noChangeArrowheads="1"/>
          </p:cNvSpPr>
          <p:nvPr>
            <p:ph type="body" idx="1"/>
          </p:nvPr>
        </p:nvSpPr>
        <p:spPr>
          <a:xfrm>
            <a:off x="635000" y="1625600"/>
            <a:ext cx="8128000" cy="4724400"/>
          </a:xfrm>
        </p:spPr>
        <p:txBody>
          <a:bodyPr/>
          <a:lstStyle/>
          <a:p>
            <a:pPr>
              <a:lnSpc>
                <a:spcPct val="90000"/>
              </a:lnSpc>
              <a:defRPr/>
            </a:pPr>
            <a:r>
              <a:rPr lang="en-US" smtClean="0"/>
              <a:t>General flow of the course (cont’d):</a:t>
            </a:r>
          </a:p>
          <a:p>
            <a:pPr lvl="1">
              <a:lnSpc>
                <a:spcPct val="90000"/>
              </a:lnSpc>
              <a:defRPr/>
            </a:pPr>
            <a:r>
              <a:rPr lang="en-US" smtClean="0"/>
              <a:t>Energy and time discretization (L&amp;M, 2)</a:t>
            </a:r>
          </a:p>
          <a:p>
            <a:pPr lvl="2">
              <a:lnSpc>
                <a:spcPct val="90000"/>
              </a:lnSpc>
              <a:defRPr/>
            </a:pPr>
            <a:r>
              <a:rPr lang="en-US" smtClean="0"/>
              <a:t>Multigroup approximation in energy</a:t>
            </a:r>
          </a:p>
          <a:p>
            <a:pPr lvl="2">
              <a:lnSpc>
                <a:spcPct val="90000"/>
              </a:lnSpc>
              <a:defRPr/>
            </a:pPr>
            <a:r>
              <a:rPr lang="en-US" smtClean="0"/>
              <a:t>Fixed source solution strategies in energy</a:t>
            </a:r>
          </a:p>
          <a:p>
            <a:pPr lvl="2">
              <a:lnSpc>
                <a:spcPct val="90000"/>
              </a:lnSpc>
              <a:defRPr/>
            </a:pPr>
            <a:r>
              <a:rPr lang="en-US" smtClean="0"/>
              <a:t>Eigenvalue problem solution strategies in energy</a:t>
            </a:r>
          </a:p>
          <a:p>
            <a:pPr lvl="2">
              <a:lnSpc>
                <a:spcPct val="90000"/>
              </a:lnSpc>
              <a:defRPr/>
            </a:pPr>
            <a:r>
              <a:rPr lang="en-US" smtClean="0"/>
              <a:t>Time-dependent considerations</a:t>
            </a:r>
          </a:p>
          <a:p>
            <a:pPr lvl="1">
              <a:lnSpc>
                <a:spcPct val="90000"/>
              </a:lnSpc>
              <a:defRPr/>
            </a:pPr>
            <a:r>
              <a:rPr lang="en-US" smtClean="0"/>
              <a:t>1D discrete ordinates methods (L&amp;M, 3)</a:t>
            </a:r>
          </a:p>
          <a:p>
            <a:pPr lvl="2">
              <a:lnSpc>
                <a:spcPct val="90000"/>
              </a:lnSpc>
              <a:defRPr/>
            </a:pPr>
            <a:r>
              <a:rPr lang="en-US" smtClean="0"/>
              <a:t>Angular approximation</a:t>
            </a:r>
          </a:p>
          <a:p>
            <a:pPr lvl="2">
              <a:lnSpc>
                <a:spcPct val="90000"/>
              </a:lnSpc>
              <a:defRPr/>
            </a:pPr>
            <a:r>
              <a:rPr lang="en-US" smtClean="0"/>
              <a:t>Spatial differencing</a:t>
            </a:r>
          </a:p>
          <a:p>
            <a:pPr lvl="2">
              <a:lnSpc>
                <a:spcPct val="90000"/>
              </a:lnSpc>
              <a:defRPr/>
            </a:pPr>
            <a:r>
              <a:rPr lang="en-US" smtClean="0"/>
              <a:t>Curvilinear coordinates</a:t>
            </a:r>
          </a:p>
          <a:p>
            <a:pPr lvl="2">
              <a:lnSpc>
                <a:spcPct val="90000"/>
              </a:lnSpc>
              <a:defRPr/>
            </a:pPr>
            <a:r>
              <a:rPr lang="en-US" smtClean="0"/>
              <a:t>Acceleration techniques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60C2DCE5-CA75-43B9-9FFF-60BBCECC545A}" type="slidenum">
              <a:rPr lang="en-US" altLang="en-US" sz="1400"/>
              <a:pPr>
                <a:spcBef>
                  <a:spcPct val="0"/>
                </a:spcBef>
                <a:buClrTx/>
                <a:buSzTx/>
                <a:buFontTx/>
                <a:buNone/>
              </a:pPr>
              <a:t>7</a:t>
            </a:fld>
            <a:endParaRPr lang="en-US" altLang="en-US" sz="1400"/>
          </a:p>
        </p:txBody>
      </p:sp>
      <p:sp>
        <p:nvSpPr>
          <p:cNvPr id="86018" name="Rectangle 1026"/>
          <p:cNvSpPr>
            <a:spLocks noGrp="1" noChangeArrowheads="1"/>
          </p:cNvSpPr>
          <p:nvPr>
            <p:ph type="title"/>
          </p:nvPr>
        </p:nvSpPr>
        <p:spPr/>
        <p:txBody>
          <a:bodyPr/>
          <a:lstStyle/>
          <a:p>
            <a:pPr>
              <a:defRPr/>
            </a:pPr>
            <a:r>
              <a:rPr lang="en-US" smtClean="0"/>
              <a:t>Overview of Course (3)</a:t>
            </a:r>
            <a:endParaRPr lang="en-US" sz="3600" smtClean="0"/>
          </a:p>
        </p:txBody>
      </p:sp>
      <p:sp>
        <p:nvSpPr>
          <p:cNvPr id="86019" name="Rectangle 1027"/>
          <p:cNvSpPr>
            <a:spLocks noGrp="1" noChangeArrowheads="1"/>
          </p:cNvSpPr>
          <p:nvPr>
            <p:ph type="body" idx="1"/>
          </p:nvPr>
        </p:nvSpPr>
        <p:spPr>
          <a:xfrm>
            <a:off x="596900" y="1422400"/>
            <a:ext cx="8128000" cy="5207000"/>
          </a:xfrm>
        </p:spPr>
        <p:txBody>
          <a:bodyPr/>
          <a:lstStyle/>
          <a:p>
            <a:pPr>
              <a:defRPr/>
            </a:pPr>
            <a:r>
              <a:rPr lang="en-US" dirty="0" smtClean="0"/>
              <a:t>General flow of the course (cont’d):</a:t>
            </a:r>
          </a:p>
          <a:p>
            <a:pPr lvl="1">
              <a:defRPr/>
            </a:pPr>
            <a:r>
              <a:rPr lang="en-US" dirty="0" smtClean="0"/>
              <a:t>2D and 3D discrete ordinates (L&amp;M, 4)</a:t>
            </a:r>
          </a:p>
          <a:p>
            <a:pPr lvl="2">
              <a:defRPr/>
            </a:pPr>
            <a:r>
              <a:rPr lang="en-US" dirty="0" smtClean="0"/>
              <a:t>Angular </a:t>
            </a:r>
            <a:r>
              <a:rPr lang="en-US" dirty="0" err="1" smtClean="0"/>
              <a:t>quadrature</a:t>
            </a:r>
            <a:endParaRPr lang="en-US" dirty="0" smtClean="0"/>
          </a:p>
          <a:p>
            <a:pPr lvl="2">
              <a:defRPr/>
            </a:pPr>
            <a:r>
              <a:rPr lang="en-US" dirty="0" smtClean="0"/>
              <a:t>Cartesian treatments</a:t>
            </a:r>
          </a:p>
          <a:p>
            <a:pPr lvl="2">
              <a:defRPr/>
            </a:pPr>
            <a:r>
              <a:rPr lang="en-US" dirty="0" smtClean="0"/>
              <a:t>Curvilinear treatments</a:t>
            </a:r>
          </a:p>
          <a:p>
            <a:pPr lvl="2">
              <a:defRPr/>
            </a:pPr>
            <a:r>
              <a:rPr lang="en-US" dirty="0" smtClean="0"/>
              <a:t>Ray effects</a:t>
            </a:r>
          </a:p>
          <a:p>
            <a:pPr lvl="1">
              <a:defRPr/>
            </a:pPr>
            <a:r>
              <a:rPr lang="en-US" dirty="0" smtClean="0"/>
              <a:t>Miscellaneous</a:t>
            </a:r>
          </a:p>
          <a:p>
            <a:pPr lvl="2">
              <a:defRPr/>
            </a:pPr>
            <a:r>
              <a:rPr lang="en-US" dirty="0" smtClean="0"/>
              <a:t>Integral transport theory (L&amp;M, 5)</a:t>
            </a:r>
          </a:p>
          <a:p>
            <a:pPr lvl="2">
              <a:defRPr/>
            </a:pPr>
            <a:r>
              <a:rPr lang="en-US" dirty="0" smtClean="0"/>
              <a:t>Diffusion theory derivation</a:t>
            </a:r>
          </a:p>
          <a:p>
            <a:pPr lvl="2">
              <a:defRPr/>
            </a:pPr>
            <a:r>
              <a:rPr lang="en-US" dirty="0" smtClean="0"/>
              <a:t>Time dependence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82879FEA-6951-442A-A4B7-DBE5E131A994}" type="slidenum">
              <a:rPr lang="en-US" altLang="en-US" sz="1400"/>
              <a:pPr>
                <a:spcBef>
                  <a:spcPct val="0"/>
                </a:spcBef>
                <a:buClrTx/>
                <a:buSzTx/>
                <a:buFontTx/>
                <a:buNone/>
              </a:pPr>
              <a:t>8</a:t>
            </a:fld>
            <a:endParaRPr lang="en-US" altLang="en-US" sz="1400"/>
          </a:p>
        </p:txBody>
      </p:sp>
      <p:sp>
        <p:nvSpPr>
          <p:cNvPr id="48130" name="Rectangle 2"/>
          <p:cNvSpPr>
            <a:spLocks noGrp="1" noChangeArrowheads="1"/>
          </p:cNvSpPr>
          <p:nvPr>
            <p:ph type="title"/>
          </p:nvPr>
        </p:nvSpPr>
        <p:spPr/>
        <p:txBody>
          <a:bodyPr/>
          <a:lstStyle/>
          <a:p>
            <a:pPr>
              <a:defRPr/>
            </a:pPr>
            <a:r>
              <a:rPr lang="en-US" smtClean="0"/>
              <a:t>The Transport Equation</a:t>
            </a:r>
            <a:endParaRPr lang="en-US" sz="3600" smtClean="0"/>
          </a:p>
        </p:txBody>
      </p:sp>
      <p:sp>
        <p:nvSpPr>
          <p:cNvPr id="48131" name="Rectangle 3"/>
          <p:cNvSpPr>
            <a:spLocks noGrp="1" noChangeArrowheads="1"/>
          </p:cNvSpPr>
          <p:nvPr>
            <p:ph type="body" idx="1"/>
          </p:nvPr>
        </p:nvSpPr>
        <p:spPr>
          <a:xfrm>
            <a:off x="692150" y="1841500"/>
            <a:ext cx="7772400" cy="4470400"/>
          </a:xfrm>
        </p:spPr>
        <p:txBody>
          <a:bodyPr/>
          <a:lstStyle/>
          <a:p>
            <a:pPr>
              <a:defRPr/>
            </a:pPr>
            <a:r>
              <a:rPr lang="en-US" smtClean="0"/>
              <a:t>Introduction</a:t>
            </a:r>
          </a:p>
          <a:p>
            <a:pPr>
              <a:defRPr/>
            </a:pPr>
            <a:r>
              <a:rPr lang="en-US" smtClean="0"/>
              <a:t>Particle Interaction</a:t>
            </a:r>
          </a:p>
          <a:p>
            <a:pPr>
              <a:defRPr/>
            </a:pPr>
            <a:r>
              <a:rPr lang="en-US" smtClean="0"/>
              <a:t>Particle Streaming</a:t>
            </a:r>
          </a:p>
          <a:p>
            <a:pPr>
              <a:defRPr/>
            </a:pPr>
            <a:r>
              <a:rPr lang="en-US" smtClean="0"/>
              <a:t>Transport with Secondary Particles</a:t>
            </a:r>
          </a:p>
          <a:p>
            <a:pPr>
              <a:defRPr/>
            </a:pPr>
            <a:r>
              <a:rPr lang="en-US" smtClean="0"/>
              <a:t>The Time-Independent Transport equation</a:t>
            </a:r>
          </a:p>
          <a:p>
            <a:pPr>
              <a:defRPr/>
            </a:pPr>
            <a:r>
              <a:rPr lang="en-US" smtClean="0"/>
              <a:t>The Adjoint Transport Equation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5000"/>
              <a:buChar char="•"/>
              <a:defRPr sz="3200">
                <a:solidFill>
                  <a:schemeClr val="tx1"/>
                </a:solidFill>
                <a:latin typeface="Arial" panose="020B0604020202020204" pitchFamily="34" charset="0"/>
              </a:defRPr>
            </a:lvl1pPr>
            <a:lvl2pPr marL="742950" indent="-285750" eaLnBrk="0" hangingPunct="0">
              <a:spcBef>
                <a:spcPct val="20000"/>
              </a:spcBef>
              <a:buClr>
                <a:schemeClr val="hlink"/>
              </a:buClr>
              <a:buSzPct val="75000"/>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SzPct val="65000"/>
              <a:buChar char="•"/>
              <a:defRPr sz="2400">
                <a:solidFill>
                  <a:schemeClr val="tx1"/>
                </a:solidFill>
                <a:latin typeface="Arial" panose="020B0604020202020204" pitchFamily="34" charset="0"/>
              </a:defRPr>
            </a:lvl3pPr>
            <a:lvl4pPr marL="16002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4pPr>
            <a:lvl5pPr marL="2057400" indent="-228600" eaLnBrk="0" hangingPunct="0">
              <a:spcBef>
                <a:spcPct val="20000"/>
              </a:spcBef>
              <a:buClr>
                <a:schemeClr val="hlink"/>
              </a:buClr>
              <a:buSzPct val="65000"/>
              <a:buFont typeface="Monotype Sorts"/>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5000"/>
              <a:buFont typeface="Monotype Sorts"/>
              <a:buChar char="ä"/>
              <a:defRPr sz="2000">
                <a:solidFill>
                  <a:schemeClr val="tx1"/>
                </a:solidFill>
                <a:latin typeface="Times New Roman" panose="02020603050405020304" pitchFamily="18" charset="0"/>
              </a:defRPr>
            </a:lvl9pPr>
          </a:lstStyle>
          <a:p>
            <a:pPr>
              <a:spcBef>
                <a:spcPct val="0"/>
              </a:spcBef>
              <a:buClrTx/>
              <a:buSzTx/>
              <a:buFontTx/>
              <a:buNone/>
            </a:pPr>
            <a:r>
              <a:rPr lang="en-US" altLang="en-US" sz="1400"/>
              <a:t>1-</a:t>
            </a:r>
            <a:fld id="{99F717E4-4444-4245-A8F2-10CBD2A149E3}" type="slidenum">
              <a:rPr lang="en-US" altLang="en-US" sz="1400"/>
              <a:pPr>
                <a:spcBef>
                  <a:spcPct val="0"/>
                </a:spcBef>
                <a:buClrTx/>
                <a:buSzTx/>
                <a:buFontTx/>
                <a:buNone/>
              </a:pPr>
              <a:t>9</a:t>
            </a:fld>
            <a:endParaRPr lang="en-US" altLang="en-US" sz="1400"/>
          </a:p>
        </p:txBody>
      </p:sp>
      <p:sp>
        <p:nvSpPr>
          <p:cNvPr id="87042" name="Rectangle 2"/>
          <p:cNvSpPr>
            <a:spLocks noGrp="1" noChangeArrowheads="1"/>
          </p:cNvSpPr>
          <p:nvPr>
            <p:ph type="title"/>
          </p:nvPr>
        </p:nvSpPr>
        <p:spPr/>
        <p:txBody>
          <a:bodyPr/>
          <a:lstStyle/>
          <a:p>
            <a:pPr>
              <a:defRPr/>
            </a:pPr>
            <a:r>
              <a:rPr lang="en-US" smtClean="0"/>
              <a:t>The basic physical assumptions</a:t>
            </a:r>
          </a:p>
        </p:txBody>
      </p:sp>
      <p:sp>
        <p:nvSpPr>
          <p:cNvPr id="87043" name="Rectangle 3"/>
          <p:cNvSpPr>
            <a:spLocks noGrp="1" noChangeArrowheads="1"/>
          </p:cNvSpPr>
          <p:nvPr>
            <p:ph type="body" idx="1"/>
          </p:nvPr>
        </p:nvSpPr>
        <p:spPr>
          <a:xfrm>
            <a:off x="488950" y="1231900"/>
            <a:ext cx="8280400" cy="4470400"/>
          </a:xfrm>
        </p:spPr>
        <p:txBody>
          <a:bodyPr/>
          <a:lstStyle/>
          <a:p>
            <a:pPr marL="533400" indent="-533400">
              <a:lnSpc>
                <a:spcPct val="90000"/>
              </a:lnSpc>
              <a:buFontTx/>
              <a:buAutoNum type="arabicPeriod"/>
              <a:defRPr/>
            </a:pPr>
            <a:r>
              <a:rPr lang="en-US" sz="2800" dirty="0" smtClean="0"/>
              <a:t>Particles are points</a:t>
            </a:r>
          </a:p>
          <a:p>
            <a:pPr marL="533400" indent="-533400">
              <a:lnSpc>
                <a:spcPct val="90000"/>
              </a:lnSpc>
              <a:buFontTx/>
              <a:buAutoNum type="arabicPeriod"/>
              <a:defRPr/>
            </a:pPr>
            <a:r>
              <a:rPr lang="en-US" sz="2800" dirty="0" smtClean="0"/>
              <a:t>Particles travel in straight lines, </a:t>
            </a:r>
            <a:r>
              <a:rPr lang="en-US" sz="2800" dirty="0" err="1" smtClean="0"/>
              <a:t>unaccelerated</a:t>
            </a:r>
            <a:r>
              <a:rPr lang="en-US" sz="2800" dirty="0" smtClean="0"/>
              <a:t> until they interact</a:t>
            </a:r>
          </a:p>
          <a:p>
            <a:pPr marL="533400" indent="-533400">
              <a:lnSpc>
                <a:spcPct val="90000"/>
              </a:lnSpc>
              <a:buFontTx/>
              <a:buAutoNum type="arabicPeriod"/>
              <a:defRPr/>
            </a:pPr>
            <a:r>
              <a:rPr lang="en-US" sz="2800" dirty="0" smtClean="0"/>
              <a:t>Particles don’t hit other particles</a:t>
            </a:r>
          </a:p>
          <a:p>
            <a:pPr marL="533400" indent="-533400">
              <a:lnSpc>
                <a:spcPct val="90000"/>
              </a:lnSpc>
              <a:buFontTx/>
              <a:buAutoNum type="arabicPeriod"/>
              <a:defRPr/>
            </a:pPr>
            <a:r>
              <a:rPr lang="en-US" sz="2800" dirty="0" smtClean="0"/>
              <a:t>Collisions are resolved instantaneously</a:t>
            </a:r>
          </a:p>
          <a:p>
            <a:pPr marL="533400" indent="-533400">
              <a:lnSpc>
                <a:spcPct val="90000"/>
              </a:lnSpc>
              <a:buFontTx/>
              <a:buAutoNum type="arabicPeriod"/>
              <a:defRPr/>
            </a:pPr>
            <a:r>
              <a:rPr lang="en-US" sz="2800" dirty="0" smtClean="0"/>
              <a:t>Material properties are the same no matte what direction a particle approaches</a:t>
            </a:r>
          </a:p>
          <a:p>
            <a:pPr marL="533400" indent="-533400">
              <a:lnSpc>
                <a:spcPct val="90000"/>
              </a:lnSpc>
              <a:buFontTx/>
              <a:buAutoNum type="arabicPeriod"/>
              <a:defRPr/>
            </a:pPr>
            <a:r>
              <a:rPr lang="en-US" sz="2800" dirty="0" smtClean="0"/>
              <a:t>Composition, configuration, and material properties are known and constant in time</a:t>
            </a:r>
          </a:p>
          <a:p>
            <a:pPr marL="533400" indent="-533400">
              <a:lnSpc>
                <a:spcPct val="90000"/>
              </a:lnSpc>
              <a:buFontTx/>
              <a:buAutoNum type="arabicPeriod"/>
              <a:defRPr/>
            </a:pPr>
            <a:r>
              <a:rPr lang="en-US" sz="2800" dirty="0" smtClean="0"/>
              <a:t>Only the expected (mean) values of reaction rates are needed</a:t>
            </a:r>
          </a:p>
          <a:p>
            <a:pPr marL="533400" indent="-533400">
              <a:lnSpc>
                <a:spcPct val="90000"/>
              </a:lnSpc>
              <a:buFontTx/>
              <a:buNone/>
              <a:defRPr/>
            </a:pPr>
            <a:endParaRPr lang="en-US" sz="2800" dirty="0" smtClean="0"/>
          </a:p>
          <a:p>
            <a:pPr marL="533400" indent="-533400">
              <a:lnSpc>
                <a:spcPct val="90000"/>
              </a:lnSpc>
              <a:buFontTx/>
              <a:buNone/>
              <a:defRPr/>
            </a:pPr>
            <a:r>
              <a:rPr lang="en-US" sz="2400" dirty="0" smtClean="0"/>
              <a:t>You will think about these more deeply in HW problem 1-1.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Designs\Artsy.pot</Template>
  <TotalTime>2161</TotalTime>
  <Words>990</Words>
  <Application>Microsoft Office PowerPoint</Application>
  <PresentationFormat>On-screen Show (4:3)</PresentationFormat>
  <Paragraphs>164</Paragraphs>
  <Slides>22</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Monotype Sorts</vt:lpstr>
      <vt:lpstr>Symbol</vt:lpstr>
      <vt:lpstr>Times New Roman</vt:lpstr>
      <vt:lpstr>Sparkle</vt:lpstr>
      <vt:lpstr>Equation</vt:lpstr>
      <vt:lpstr>Lesson 1 Objectives</vt:lpstr>
      <vt:lpstr>Objectives of Course</vt:lpstr>
      <vt:lpstr>Objectives of Course (2)</vt:lpstr>
      <vt:lpstr>Objectives of Course (3)</vt:lpstr>
      <vt:lpstr>Overview of Course</vt:lpstr>
      <vt:lpstr>Overview of Course (2)</vt:lpstr>
      <vt:lpstr>Overview of Course (3)</vt:lpstr>
      <vt:lpstr>The Transport Equation</vt:lpstr>
      <vt:lpstr>The basic physical assumptions</vt:lpstr>
      <vt:lpstr>Definition of basic elements</vt:lpstr>
      <vt:lpstr>Definition of basic elements (2)</vt:lpstr>
      <vt:lpstr>Definition of basic elements (3)</vt:lpstr>
      <vt:lpstr>Definition of basic elements (4)</vt:lpstr>
      <vt:lpstr>Definition of basic elements (4a)</vt:lpstr>
      <vt:lpstr>Scattering cross sections</vt:lpstr>
      <vt:lpstr>Scattering cross sections (2)</vt:lpstr>
      <vt:lpstr>Scattering cross sections (3)</vt:lpstr>
      <vt:lpstr>Scattering cross sections (4)</vt:lpstr>
      <vt:lpstr>Scattering cross sections (5)</vt:lpstr>
      <vt:lpstr>Fission neutron distribution</vt:lpstr>
      <vt:lpstr>Homework 1-1</vt:lpstr>
      <vt:lpstr>Homework 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150</cp:revision>
  <cp:lastPrinted>1999-08-30T19:39:18Z</cp:lastPrinted>
  <dcterms:created xsi:type="dcterms:W3CDTF">1995-05-28T16:29:18Z</dcterms:created>
  <dcterms:modified xsi:type="dcterms:W3CDTF">2019-08-27T15:01:33Z</dcterms:modified>
</cp:coreProperties>
</file>