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6"/>
  </p:notesMasterIdLst>
  <p:handoutMasterIdLst>
    <p:handoutMasterId r:id="rId27"/>
  </p:handoutMasterIdLst>
  <p:sldIdLst>
    <p:sldId id="527" r:id="rId2"/>
    <p:sldId id="528" r:id="rId3"/>
    <p:sldId id="538" r:id="rId4"/>
    <p:sldId id="539" r:id="rId5"/>
    <p:sldId id="540" r:id="rId6"/>
    <p:sldId id="543" r:id="rId7"/>
    <p:sldId id="541" r:id="rId8"/>
    <p:sldId id="547" r:id="rId9"/>
    <p:sldId id="542" r:id="rId10"/>
    <p:sldId id="544" r:id="rId11"/>
    <p:sldId id="546" r:id="rId12"/>
    <p:sldId id="549" r:id="rId13"/>
    <p:sldId id="529" r:id="rId14"/>
    <p:sldId id="530" r:id="rId15"/>
    <p:sldId id="531" r:id="rId16"/>
    <p:sldId id="532" r:id="rId17"/>
    <p:sldId id="533" r:id="rId18"/>
    <p:sldId id="550" r:id="rId19"/>
    <p:sldId id="534" r:id="rId20"/>
    <p:sldId id="535" r:id="rId21"/>
    <p:sldId id="536" r:id="rId22"/>
    <p:sldId id="545" r:id="rId23"/>
    <p:sldId id="548" r:id="rId24"/>
    <p:sldId id="551" r:id="rId25"/>
  </p:sldIdLst>
  <p:sldSz cx="9144000" cy="6858000" type="screen4x3"/>
  <p:notesSz cx="7010400" cy="9296400"/>
  <p:defaultTextStyle>
    <a:defPPr>
      <a:defRPr lang="en-US"/>
    </a:defPPr>
    <a:lvl1pPr algn="l" rtl="0" eaLnBrk="0" fontAlgn="base" hangingPunct="0">
      <a:spcBef>
        <a:spcPct val="0"/>
      </a:spcBef>
      <a:spcAft>
        <a:spcPct val="0"/>
      </a:spcAft>
      <a:defRPr sz="3600" kern="1200">
        <a:solidFill>
          <a:schemeClr val="tx2"/>
        </a:solidFill>
        <a:latin typeface="Arial" charset="0"/>
        <a:ea typeface="+mn-ea"/>
        <a:cs typeface="+mn-cs"/>
      </a:defRPr>
    </a:lvl1pPr>
    <a:lvl2pPr marL="457200" algn="l" rtl="0" eaLnBrk="0" fontAlgn="base" hangingPunct="0">
      <a:spcBef>
        <a:spcPct val="0"/>
      </a:spcBef>
      <a:spcAft>
        <a:spcPct val="0"/>
      </a:spcAft>
      <a:defRPr sz="3600" kern="1200">
        <a:solidFill>
          <a:schemeClr val="tx2"/>
        </a:solidFill>
        <a:latin typeface="Arial" charset="0"/>
        <a:ea typeface="+mn-ea"/>
        <a:cs typeface="+mn-cs"/>
      </a:defRPr>
    </a:lvl2pPr>
    <a:lvl3pPr marL="914400" algn="l" rtl="0" eaLnBrk="0" fontAlgn="base" hangingPunct="0">
      <a:spcBef>
        <a:spcPct val="0"/>
      </a:spcBef>
      <a:spcAft>
        <a:spcPct val="0"/>
      </a:spcAft>
      <a:defRPr sz="3600" kern="1200">
        <a:solidFill>
          <a:schemeClr val="tx2"/>
        </a:solidFill>
        <a:latin typeface="Arial" charset="0"/>
        <a:ea typeface="+mn-ea"/>
        <a:cs typeface="+mn-cs"/>
      </a:defRPr>
    </a:lvl3pPr>
    <a:lvl4pPr marL="1371600" algn="l" rtl="0" eaLnBrk="0" fontAlgn="base" hangingPunct="0">
      <a:spcBef>
        <a:spcPct val="0"/>
      </a:spcBef>
      <a:spcAft>
        <a:spcPct val="0"/>
      </a:spcAft>
      <a:defRPr sz="3600" kern="1200">
        <a:solidFill>
          <a:schemeClr val="tx2"/>
        </a:solidFill>
        <a:latin typeface="Arial" charset="0"/>
        <a:ea typeface="+mn-ea"/>
        <a:cs typeface="+mn-cs"/>
      </a:defRPr>
    </a:lvl4pPr>
    <a:lvl5pPr marL="1828800" algn="l" rtl="0" eaLnBrk="0" fontAlgn="base" hangingPunct="0">
      <a:spcBef>
        <a:spcPct val="0"/>
      </a:spcBef>
      <a:spcAft>
        <a:spcPct val="0"/>
      </a:spcAft>
      <a:defRPr sz="3600" kern="1200">
        <a:solidFill>
          <a:schemeClr val="tx2"/>
        </a:solidFill>
        <a:latin typeface="Arial" charset="0"/>
        <a:ea typeface="+mn-ea"/>
        <a:cs typeface="+mn-cs"/>
      </a:defRPr>
    </a:lvl5pPr>
    <a:lvl6pPr marL="2286000" algn="l" defTabSz="914400" rtl="0" eaLnBrk="1" latinLnBrk="0" hangingPunct="1">
      <a:defRPr sz="3600" kern="1200">
        <a:solidFill>
          <a:schemeClr val="tx2"/>
        </a:solidFill>
        <a:latin typeface="Arial" charset="0"/>
        <a:ea typeface="+mn-ea"/>
        <a:cs typeface="+mn-cs"/>
      </a:defRPr>
    </a:lvl6pPr>
    <a:lvl7pPr marL="2743200" algn="l" defTabSz="914400" rtl="0" eaLnBrk="1" latinLnBrk="0" hangingPunct="1">
      <a:defRPr sz="3600" kern="1200">
        <a:solidFill>
          <a:schemeClr val="tx2"/>
        </a:solidFill>
        <a:latin typeface="Arial" charset="0"/>
        <a:ea typeface="+mn-ea"/>
        <a:cs typeface="+mn-cs"/>
      </a:defRPr>
    </a:lvl7pPr>
    <a:lvl8pPr marL="3200400" algn="l" defTabSz="914400" rtl="0" eaLnBrk="1" latinLnBrk="0" hangingPunct="1">
      <a:defRPr sz="3600" kern="1200">
        <a:solidFill>
          <a:schemeClr val="tx2"/>
        </a:solidFill>
        <a:latin typeface="Arial" charset="0"/>
        <a:ea typeface="+mn-ea"/>
        <a:cs typeface="+mn-cs"/>
      </a:defRPr>
    </a:lvl8pPr>
    <a:lvl9pPr marL="3657600" algn="l" defTabSz="914400" rtl="0" eaLnBrk="1" latinLnBrk="0" hangingPunct="1">
      <a:defRPr sz="3600" kern="1200">
        <a:solidFill>
          <a:schemeClr val="tx2"/>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3"/>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4"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wmf"/><Relationship Id="rId1" Type="http://schemas.openxmlformats.org/officeDocument/2006/relationships/image" Target="../media/image10.wmf"/><Relationship Id="rId4" Type="http://schemas.openxmlformats.org/officeDocument/2006/relationships/image" Target="../media/image13.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defTabSz="931863">
              <a:defRPr sz="1200">
                <a:solidFill>
                  <a:schemeClr val="tx1"/>
                </a:solidFill>
              </a:defRPr>
            </a:lvl1pPr>
          </a:lstStyle>
          <a:p>
            <a:pPr>
              <a:defRPr/>
            </a:pPr>
            <a:endParaRPr lang="en-US"/>
          </a:p>
        </p:txBody>
      </p:sp>
      <p:sp>
        <p:nvSpPr>
          <p:cNvPr id="440323"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defTabSz="931863">
              <a:defRPr sz="1200">
                <a:solidFill>
                  <a:schemeClr val="tx1"/>
                </a:solidFill>
              </a:defRPr>
            </a:lvl1pPr>
          </a:lstStyle>
          <a:p>
            <a:pPr>
              <a:defRPr/>
            </a:pPr>
            <a:endParaRPr lang="en-US"/>
          </a:p>
        </p:txBody>
      </p:sp>
      <p:sp>
        <p:nvSpPr>
          <p:cNvPr id="440324"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defTabSz="931863">
              <a:defRPr sz="1200">
                <a:solidFill>
                  <a:schemeClr val="tx1"/>
                </a:solidFill>
              </a:defRPr>
            </a:lvl1pPr>
          </a:lstStyle>
          <a:p>
            <a:pPr>
              <a:defRPr/>
            </a:pPr>
            <a:endParaRPr lang="en-US"/>
          </a:p>
        </p:txBody>
      </p:sp>
      <p:sp>
        <p:nvSpPr>
          <p:cNvPr id="440325"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defTabSz="931863">
              <a:defRPr sz="1200">
                <a:solidFill>
                  <a:schemeClr val="tx1"/>
                </a:solidFill>
              </a:defRPr>
            </a:lvl1pPr>
          </a:lstStyle>
          <a:p>
            <a:pPr>
              <a:defRPr/>
            </a:pPr>
            <a:fld id="{61B67A45-D219-4FE9-BFBC-27018A38863E}" type="slidenum">
              <a:rPr lang="en-US"/>
              <a:pPr>
                <a:defRPr/>
              </a:pPr>
              <a:t>‹#›</a:t>
            </a:fld>
            <a:endParaRPr lang="en-US"/>
          </a:p>
        </p:txBody>
      </p:sp>
    </p:spTree>
    <p:extLst>
      <p:ext uri="{BB962C8B-B14F-4D97-AF65-F5344CB8AC3E}">
        <p14:creationId xmlns:p14="http://schemas.microsoft.com/office/powerpoint/2010/main" val="23652176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80631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048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solidFill>
                  <a:schemeClr val="tx1"/>
                </a:solidFill>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solidFill>
                  <a:schemeClr val="tx1"/>
                </a:solidFill>
                <a:effectLst>
                  <a:outerShdw blurRad="38100" dist="38100" dir="2700000" algn="tl">
                    <a:srgbClr val="C0C0C0"/>
                  </a:outerShdw>
                </a:effectLst>
              </a:defRPr>
            </a:lvl1pPr>
          </a:lstStyle>
          <a:p>
            <a:pPr>
              <a:defRPr/>
            </a:pPr>
            <a:r>
              <a:rPr lang="en-US"/>
              <a:t>NE421 Nuclear Criticality Safety</a:t>
            </a:r>
          </a:p>
        </p:txBody>
      </p:sp>
      <p:sp>
        <p:nvSpPr>
          <p:cNvPr id="7" name="Rectangle 6"/>
          <p:cNvSpPr>
            <a:spLocks noGrp="1" noChangeArrowheads="1"/>
          </p:cNvSpPr>
          <p:nvPr>
            <p:ph type="sldNum" sz="quarter" idx="12"/>
          </p:nvPr>
        </p:nvSpPr>
        <p:spPr>
          <a:xfrm>
            <a:off x="7080250" y="6232525"/>
            <a:ext cx="1905000" cy="457200"/>
          </a:xfrm>
        </p:spPr>
        <p:txBody>
          <a:bodyPr wrap="none" lIns="92075" tIns="46038" rIns="92075" bIns="46038" anchor="ctr"/>
          <a:lstStyle>
            <a:lvl1pPr>
              <a:defRPr>
                <a:effectLst>
                  <a:outerShdw blurRad="38100" dist="38100" dir="2700000" algn="tl">
                    <a:srgbClr val="C0C0C0"/>
                  </a:outerShdw>
                </a:effectLst>
              </a:defRPr>
            </a:lvl1pPr>
          </a:lstStyle>
          <a:p>
            <a:pPr>
              <a:defRPr/>
            </a:pPr>
            <a:fld id="{93E7B5B3-44A2-48D8-A870-AF08243F206A}" type="slidenum">
              <a:rPr lang="en-US"/>
              <a:pPr>
                <a:defRPr/>
              </a:pPr>
              <a:t>‹#›</a:t>
            </a:fld>
            <a:endParaRPr lang="en-US"/>
          </a:p>
        </p:txBody>
      </p:sp>
    </p:spTree>
    <p:extLst>
      <p:ext uri="{BB962C8B-B14F-4D97-AF65-F5344CB8AC3E}">
        <p14:creationId xmlns:p14="http://schemas.microsoft.com/office/powerpoint/2010/main" val="1161039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8-</a:t>
            </a:r>
            <a:fld id="{E02A1E28-F301-40F2-8A95-B95A82E79D25}" type="slidenum">
              <a:rPr lang="en-US"/>
              <a:pPr>
                <a:defRPr/>
              </a:pPr>
              <a:t>‹#›</a:t>
            </a:fld>
            <a:endParaRPr lang="en-US"/>
          </a:p>
        </p:txBody>
      </p:sp>
    </p:spTree>
    <p:extLst>
      <p:ext uri="{BB962C8B-B14F-4D97-AF65-F5344CB8AC3E}">
        <p14:creationId xmlns:p14="http://schemas.microsoft.com/office/powerpoint/2010/main" val="3071522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8-</a:t>
            </a:r>
            <a:fld id="{64295032-E8C3-4938-AC51-8041D8F2F508}" type="slidenum">
              <a:rPr lang="en-US"/>
              <a:pPr>
                <a:defRPr/>
              </a:pPr>
              <a:t>‹#›</a:t>
            </a:fld>
            <a:endParaRPr lang="en-US"/>
          </a:p>
        </p:txBody>
      </p:sp>
    </p:spTree>
    <p:extLst>
      <p:ext uri="{BB962C8B-B14F-4D97-AF65-F5344CB8AC3E}">
        <p14:creationId xmlns:p14="http://schemas.microsoft.com/office/powerpoint/2010/main" val="53395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sz="quarter" idx="10"/>
          </p:nvPr>
        </p:nvSpPr>
        <p:spPr>
          <a:ln/>
        </p:spPr>
        <p:txBody>
          <a:bodyPr/>
          <a:lstStyle>
            <a:lvl1pPr>
              <a:defRPr/>
            </a:lvl1pPr>
          </a:lstStyle>
          <a:p>
            <a:pPr>
              <a:defRPr/>
            </a:pPr>
            <a:r>
              <a:rPr lang="en-US"/>
              <a:t>8-</a:t>
            </a:r>
            <a:fld id="{08089799-6ED8-4208-8B65-98D17A132A35}" type="slidenum">
              <a:rPr lang="en-US"/>
              <a:pPr>
                <a:defRPr/>
              </a:pPr>
              <a:t>‹#›</a:t>
            </a:fld>
            <a:endParaRPr lang="en-US"/>
          </a:p>
        </p:txBody>
      </p:sp>
    </p:spTree>
    <p:extLst>
      <p:ext uri="{BB962C8B-B14F-4D97-AF65-F5344CB8AC3E}">
        <p14:creationId xmlns:p14="http://schemas.microsoft.com/office/powerpoint/2010/main" val="3625453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sz="quarter" idx="10"/>
          </p:nvPr>
        </p:nvSpPr>
        <p:spPr>
          <a:ln/>
        </p:spPr>
        <p:txBody>
          <a:bodyPr/>
          <a:lstStyle>
            <a:lvl1pPr>
              <a:defRPr/>
            </a:lvl1pPr>
          </a:lstStyle>
          <a:p>
            <a:pPr>
              <a:defRPr/>
            </a:pPr>
            <a:r>
              <a:rPr lang="en-US"/>
              <a:t>8-</a:t>
            </a:r>
            <a:fld id="{533E5DD0-AF8C-4953-8C1C-356DFD5A08F0}" type="slidenum">
              <a:rPr lang="en-US"/>
              <a:pPr>
                <a:defRPr/>
              </a:pPr>
              <a:t>‹#›</a:t>
            </a:fld>
            <a:endParaRPr lang="en-US"/>
          </a:p>
        </p:txBody>
      </p:sp>
    </p:spTree>
    <p:extLst>
      <p:ext uri="{BB962C8B-B14F-4D97-AF65-F5344CB8AC3E}">
        <p14:creationId xmlns:p14="http://schemas.microsoft.com/office/powerpoint/2010/main" val="2557117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sz="quarter" idx="10"/>
          </p:nvPr>
        </p:nvSpPr>
        <p:spPr>
          <a:ln/>
        </p:spPr>
        <p:txBody>
          <a:bodyPr/>
          <a:lstStyle>
            <a:lvl1pPr>
              <a:defRPr/>
            </a:lvl1pPr>
          </a:lstStyle>
          <a:p>
            <a:pPr>
              <a:defRPr/>
            </a:pPr>
            <a:r>
              <a:rPr lang="en-US"/>
              <a:t>8-</a:t>
            </a:r>
            <a:fld id="{3591242E-408E-40AF-9699-E303C0AFCE65}" type="slidenum">
              <a:rPr lang="en-US"/>
              <a:pPr>
                <a:defRPr/>
              </a:pPr>
              <a:t>‹#›</a:t>
            </a:fld>
            <a:endParaRPr lang="en-US"/>
          </a:p>
        </p:txBody>
      </p:sp>
    </p:spTree>
    <p:extLst>
      <p:ext uri="{BB962C8B-B14F-4D97-AF65-F5344CB8AC3E}">
        <p14:creationId xmlns:p14="http://schemas.microsoft.com/office/powerpoint/2010/main" val="1947275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sz="quarter" idx="10"/>
          </p:nvPr>
        </p:nvSpPr>
        <p:spPr>
          <a:ln/>
        </p:spPr>
        <p:txBody>
          <a:bodyPr/>
          <a:lstStyle>
            <a:lvl1pPr>
              <a:defRPr/>
            </a:lvl1pPr>
          </a:lstStyle>
          <a:p>
            <a:pPr>
              <a:defRPr/>
            </a:pPr>
            <a:r>
              <a:rPr lang="en-US"/>
              <a:t>8-</a:t>
            </a:r>
            <a:fld id="{5517563C-DF9A-4873-B9DE-30B3F225A560}" type="slidenum">
              <a:rPr lang="en-US"/>
              <a:pPr>
                <a:defRPr/>
              </a:pPr>
              <a:t>‹#›</a:t>
            </a:fld>
            <a:endParaRPr lang="en-US"/>
          </a:p>
        </p:txBody>
      </p:sp>
    </p:spTree>
    <p:extLst>
      <p:ext uri="{BB962C8B-B14F-4D97-AF65-F5344CB8AC3E}">
        <p14:creationId xmlns:p14="http://schemas.microsoft.com/office/powerpoint/2010/main" val="7856014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sz="quarter" idx="10"/>
          </p:nvPr>
        </p:nvSpPr>
        <p:spPr>
          <a:ln/>
        </p:spPr>
        <p:txBody>
          <a:bodyPr/>
          <a:lstStyle>
            <a:lvl1pPr>
              <a:defRPr/>
            </a:lvl1pPr>
          </a:lstStyle>
          <a:p>
            <a:pPr>
              <a:defRPr/>
            </a:pPr>
            <a:r>
              <a:rPr lang="en-US"/>
              <a:t>8-</a:t>
            </a:r>
            <a:fld id="{458F29BF-3728-4786-9226-0F2E43EE9E95}" type="slidenum">
              <a:rPr lang="en-US"/>
              <a:pPr>
                <a:defRPr/>
              </a:pPr>
              <a:t>‹#›</a:t>
            </a:fld>
            <a:endParaRPr lang="en-US"/>
          </a:p>
        </p:txBody>
      </p:sp>
    </p:spTree>
    <p:extLst>
      <p:ext uri="{BB962C8B-B14F-4D97-AF65-F5344CB8AC3E}">
        <p14:creationId xmlns:p14="http://schemas.microsoft.com/office/powerpoint/2010/main" val="424062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sz="quarter" idx="10"/>
          </p:nvPr>
        </p:nvSpPr>
        <p:spPr>
          <a:ln/>
        </p:spPr>
        <p:txBody>
          <a:bodyPr/>
          <a:lstStyle>
            <a:lvl1pPr>
              <a:defRPr/>
            </a:lvl1pPr>
          </a:lstStyle>
          <a:p>
            <a:pPr>
              <a:defRPr/>
            </a:pPr>
            <a:r>
              <a:rPr lang="en-US"/>
              <a:t>8-</a:t>
            </a:r>
            <a:fld id="{2FDC03A5-6488-4687-9255-A649A99D2EE3}" type="slidenum">
              <a:rPr lang="en-US"/>
              <a:pPr>
                <a:defRPr/>
              </a:pPr>
              <a:t>‹#›</a:t>
            </a:fld>
            <a:endParaRPr lang="en-US"/>
          </a:p>
        </p:txBody>
      </p:sp>
    </p:spTree>
    <p:extLst>
      <p:ext uri="{BB962C8B-B14F-4D97-AF65-F5344CB8AC3E}">
        <p14:creationId xmlns:p14="http://schemas.microsoft.com/office/powerpoint/2010/main" val="1224881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8-</a:t>
            </a:r>
            <a:fld id="{F9CBD5CA-8F3C-4B4E-B320-3C4F1884FC53}" type="slidenum">
              <a:rPr lang="en-US"/>
              <a:pPr>
                <a:defRPr/>
              </a:pPr>
              <a:t>‹#›</a:t>
            </a:fld>
            <a:endParaRPr lang="en-US"/>
          </a:p>
        </p:txBody>
      </p:sp>
    </p:spTree>
    <p:extLst>
      <p:ext uri="{BB962C8B-B14F-4D97-AF65-F5344CB8AC3E}">
        <p14:creationId xmlns:p14="http://schemas.microsoft.com/office/powerpoint/2010/main" val="995169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sz="quarter" idx="10"/>
          </p:nvPr>
        </p:nvSpPr>
        <p:spPr>
          <a:ln/>
        </p:spPr>
        <p:txBody>
          <a:bodyPr/>
          <a:lstStyle>
            <a:lvl1pPr>
              <a:defRPr/>
            </a:lvl1pPr>
          </a:lstStyle>
          <a:p>
            <a:pPr>
              <a:defRPr/>
            </a:pPr>
            <a:r>
              <a:rPr lang="en-US"/>
              <a:t>8-</a:t>
            </a:r>
            <a:fld id="{91713E29-9031-4DE8-BA16-9A620976923C}" type="slidenum">
              <a:rPr lang="en-US"/>
              <a:pPr>
                <a:defRPr/>
              </a:pPr>
              <a:t>‹#›</a:t>
            </a:fld>
            <a:endParaRPr lang="en-US"/>
          </a:p>
        </p:txBody>
      </p:sp>
    </p:spTree>
    <p:extLst>
      <p:ext uri="{BB962C8B-B14F-4D97-AF65-F5344CB8AC3E}">
        <p14:creationId xmlns:p14="http://schemas.microsoft.com/office/powerpoint/2010/main" val="2272844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a:t>
            </a:r>
          </a:p>
          <a:p>
            <a:pPr lvl="2"/>
            <a:r>
              <a:rPr lang="en-US" smtClean="0"/>
              <a:t>Third</a:t>
            </a:r>
          </a:p>
          <a:p>
            <a:pPr lvl="2"/>
            <a:endParaRPr lang="en-US" smtClean="0"/>
          </a:p>
        </p:txBody>
      </p:sp>
      <p:pic>
        <p:nvPicPr>
          <p:cNvPr id="1028" name="Picture 4"/>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8600" y="457200"/>
            <a:ext cx="14478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5"/>
          <p:cNvSpPr>
            <a:spLocks noGrp="1" noChangeArrowheads="1"/>
          </p:cNvSpPr>
          <p:nvPr>
            <p:ph type="sldNum" sz="quarter" idx="4"/>
          </p:nvPr>
        </p:nvSpPr>
        <p:spPr bwMode="auto">
          <a:xfrm>
            <a:off x="7239000" y="6629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defRPr>
            </a:lvl1pPr>
          </a:lstStyle>
          <a:p>
            <a:pPr>
              <a:defRPr/>
            </a:pPr>
            <a:r>
              <a:rPr lang="en-US"/>
              <a:t>8-</a:t>
            </a:r>
            <a:fld id="{44E0979F-5A90-43F6-892D-12829E2AF09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79"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ftr="0" dt="0"/>
  <p:txStyles>
    <p:titleStyle>
      <a:lvl1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mj-lt"/>
          <a:ea typeface="+mj-ea"/>
          <a:cs typeface="+mj-cs"/>
        </a:defRPr>
      </a:lvl1pPr>
      <a:lvl2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2pPr>
      <a:lvl3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3pPr>
      <a:lvl4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4pPr>
      <a:lvl5pPr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5pPr>
      <a:lvl6pPr marL="4572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6pPr>
      <a:lvl7pPr marL="9144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7pPr>
      <a:lvl8pPr marL="13716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8pPr>
      <a:lvl9pPr marL="1828800" algn="l" rtl="0" eaLnBrk="0" fontAlgn="base" hangingPunct="0">
        <a:spcBef>
          <a:spcPct val="0"/>
        </a:spcBef>
        <a:spcAft>
          <a:spcPct val="0"/>
        </a:spcAft>
        <a:defRPr sz="2800" i="1" u="sng">
          <a:solidFill>
            <a:schemeClr val="tx2"/>
          </a:solidFill>
          <a:effectLst>
            <a:outerShdw blurRad="38100" dist="38100" dir="2700000" algn="tl">
              <a:srgbClr val="C0C0C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9.vml"/><Relationship Id="rId4" Type="http://schemas.openxmlformats.org/officeDocument/2006/relationships/image" Target="../media/image15.w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image" Target="../media/image17.wmf"/><Relationship Id="rId5" Type="http://schemas.openxmlformats.org/officeDocument/2006/relationships/oleObject" Target="../embeddings/oleObject16.bin"/><Relationship Id="rId4" Type="http://schemas.openxmlformats.org/officeDocument/2006/relationships/image" Target="../media/image16.w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2.xml"/><Relationship Id="rId1" Type="http://schemas.openxmlformats.org/officeDocument/2006/relationships/vmlDrawing" Target="../drawings/vmlDrawing11.vml"/><Relationship Id="rId6" Type="http://schemas.openxmlformats.org/officeDocument/2006/relationships/image" Target="../media/image19.wmf"/><Relationship Id="rId5" Type="http://schemas.openxmlformats.org/officeDocument/2006/relationships/oleObject" Target="../embeddings/oleObject18.bin"/><Relationship Id="rId4" Type="http://schemas.openxmlformats.org/officeDocument/2006/relationships/image" Target="../media/image18.wmf"/></Relationships>
</file>

<file path=ppt/slides/_rels/slide16.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oleObject" Target="../embeddings/oleObject19.bin"/><Relationship Id="rId7" Type="http://schemas.openxmlformats.org/officeDocument/2006/relationships/oleObject" Target="../embeddings/oleObject21.bin"/><Relationship Id="rId2" Type="http://schemas.openxmlformats.org/officeDocument/2006/relationships/slideLayout" Target="../slideLayouts/slideLayout2.xml"/><Relationship Id="rId1" Type="http://schemas.openxmlformats.org/officeDocument/2006/relationships/vmlDrawing" Target="../drawings/vmlDrawing12.vml"/><Relationship Id="rId6" Type="http://schemas.openxmlformats.org/officeDocument/2006/relationships/image" Target="../media/image21.wmf"/><Relationship Id="rId5" Type="http://schemas.openxmlformats.org/officeDocument/2006/relationships/oleObject" Target="../embeddings/oleObject20.bin"/><Relationship Id="rId4" Type="http://schemas.openxmlformats.org/officeDocument/2006/relationships/image" Target="../media/image20.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5.w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image" Target="../media/image26.w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image" Target="../media/image27.wmf"/></Relationships>
</file>

<file path=ppt/slides/_rels/slide23.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26.bin"/><Relationship Id="rId7" Type="http://schemas.openxmlformats.org/officeDocument/2006/relationships/oleObject" Target="../embeddings/oleObject28.bin"/><Relationship Id="rId2" Type="http://schemas.openxmlformats.org/officeDocument/2006/relationships/slideLayout" Target="../slideLayouts/slideLayout2.xml"/><Relationship Id="rId1" Type="http://schemas.openxmlformats.org/officeDocument/2006/relationships/vmlDrawing" Target="../drawings/vmlDrawing17.vml"/><Relationship Id="rId6" Type="http://schemas.openxmlformats.org/officeDocument/2006/relationships/image" Target="../media/image29.wmf"/><Relationship Id="rId11" Type="http://schemas.openxmlformats.org/officeDocument/2006/relationships/oleObject" Target="../embeddings/oleObject30.bin"/><Relationship Id="rId5" Type="http://schemas.openxmlformats.org/officeDocument/2006/relationships/oleObject" Target="../embeddings/oleObject27.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29.bin"/></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7.wmf"/><Relationship Id="rId5" Type="http://schemas.openxmlformats.org/officeDocument/2006/relationships/oleObject" Target="../embeddings/oleObject6.bin"/><Relationship Id="rId4" Type="http://schemas.openxmlformats.org/officeDocument/2006/relationships/image" Target="../media/image6.w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9.wmf"/><Relationship Id="rId5" Type="http://schemas.openxmlformats.org/officeDocument/2006/relationships/oleObject" Target="../embeddings/oleObject8.bin"/><Relationship Id="rId4" Type="http://schemas.openxmlformats.org/officeDocument/2006/relationships/image" Target="../media/image8.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2.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11.wmf"/><Relationship Id="rId5" Type="http://schemas.openxmlformats.org/officeDocument/2006/relationships/oleObject" Target="../embeddings/oleObject10.bin"/><Relationship Id="rId10" Type="http://schemas.openxmlformats.org/officeDocument/2006/relationships/image" Target="../media/image13.wmf"/><Relationship Id="rId4" Type="http://schemas.openxmlformats.org/officeDocument/2006/relationships/image" Target="../media/image10.wmf"/><Relationship Id="rId9"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34E0671D-15BD-45DB-8E3C-A8B2AE1A9FA2}" type="slidenum">
              <a:rPr lang="en-US" altLang="en-US" sz="1400" smtClean="0"/>
              <a:pPr>
                <a:spcBef>
                  <a:spcPct val="0"/>
                </a:spcBef>
                <a:buClrTx/>
                <a:buSzTx/>
                <a:buFontTx/>
                <a:buNone/>
              </a:pPr>
              <a:t>1</a:t>
            </a:fld>
            <a:endParaRPr lang="en-US" altLang="en-US" sz="1400" smtClean="0"/>
          </a:p>
        </p:txBody>
      </p:sp>
      <p:sp>
        <p:nvSpPr>
          <p:cNvPr id="316418" name="Rectangle 2"/>
          <p:cNvSpPr>
            <a:spLocks noGrp="1" noChangeArrowheads="1"/>
          </p:cNvSpPr>
          <p:nvPr>
            <p:ph type="title"/>
          </p:nvPr>
        </p:nvSpPr>
        <p:spPr/>
        <p:txBody>
          <a:bodyPr/>
          <a:lstStyle/>
          <a:p>
            <a:pPr>
              <a:defRPr/>
            </a:pPr>
            <a:r>
              <a:rPr lang="en-US" smtClean="0"/>
              <a:t>Lesson 8 Objectives</a:t>
            </a:r>
          </a:p>
        </p:txBody>
      </p:sp>
      <p:sp>
        <p:nvSpPr>
          <p:cNvPr id="316419" name="Rectangle 3"/>
          <p:cNvSpPr>
            <a:spLocks noGrp="1" noChangeArrowheads="1"/>
          </p:cNvSpPr>
          <p:nvPr>
            <p:ph type="body" idx="1"/>
          </p:nvPr>
        </p:nvSpPr>
        <p:spPr>
          <a:xfrm>
            <a:off x="715963" y="1824038"/>
            <a:ext cx="7772400" cy="4695825"/>
          </a:xfrm>
        </p:spPr>
        <p:txBody>
          <a:bodyPr/>
          <a:lstStyle/>
          <a:p>
            <a:pPr>
              <a:defRPr/>
            </a:pPr>
            <a:r>
              <a:rPr lang="en-US" sz="4000" smtClean="0"/>
              <a:t>Recap and iteration practice</a:t>
            </a:r>
          </a:p>
          <a:p>
            <a:pPr>
              <a:defRPr/>
            </a:pPr>
            <a:r>
              <a:rPr lang="en-US" sz="4000" dirty="0" smtClean="0"/>
              <a:t>Reduction of B.E. to 1D</a:t>
            </a:r>
          </a:p>
          <a:p>
            <a:pPr>
              <a:defRPr/>
            </a:pPr>
            <a:r>
              <a:rPr lang="en-US" sz="4000" dirty="0" smtClean="0"/>
              <a:t>1D </a:t>
            </a:r>
            <a:r>
              <a:rPr lang="en-US" sz="4000" dirty="0" err="1" smtClean="0"/>
              <a:t>Quadratures</a:t>
            </a:r>
            <a:endParaRPr lang="en-US" sz="4000" dirty="0" smtClean="0"/>
          </a:p>
          <a:p>
            <a:pPr>
              <a:buFontTx/>
              <a:buNone/>
              <a:defRPr/>
            </a:pPr>
            <a:endParaRPr lang="en-US" sz="4000" dirty="0" smtClean="0"/>
          </a:p>
          <a:p>
            <a:pPr>
              <a:buFontTx/>
              <a:buNone/>
              <a:defRPr/>
            </a:pPr>
            <a:r>
              <a:rPr lang="en-US" sz="2400" dirty="0" smtClean="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6C7AC1D8-35C2-4580-8FA4-A3BE0C6534F7}" type="slidenum">
              <a:rPr lang="en-US" altLang="en-US" sz="1400" smtClean="0"/>
              <a:pPr>
                <a:spcBef>
                  <a:spcPct val="0"/>
                </a:spcBef>
                <a:buClrTx/>
                <a:buSzTx/>
                <a:buFontTx/>
                <a:buNone/>
              </a:pPr>
              <a:t>10</a:t>
            </a:fld>
            <a:endParaRPr lang="en-US" altLang="en-US" sz="1400" smtClean="0"/>
          </a:p>
        </p:txBody>
      </p:sp>
      <p:sp>
        <p:nvSpPr>
          <p:cNvPr id="457730" name="Rectangle 2"/>
          <p:cNvSpPr>
            <a:spLocks noGrp="1" noChangeArrowheads="1"/>
          </p:cNvSpPr>
          <p:nvPr>
            <p:ph type="title"/>
          </p:nvPr>
        </p:nvSpPr>
        <p:spPr/>
        <p:txBody>
          <a:bodyPr/>
          <a:lstStyle/>
          <a:p>
            <a:pPr>
              <a:defRPr/>
            </a:pPr>
            <a:r>
              <a:rPr lang="en-US" smtClean="0"/>
              <a:t>Recap of where we are (9)</a:t>
            </a:r>
          </a:p>
        </p:txBody>
      </p:sp>
      <p:sp>
        <p:nvSpPr>
          <p:cNvPr id="457731" name="Rectangle 3"/>
          <p:cNvSpPr>
            <a:spLocks noGrp="1" noChangeArrowheads="1"/>
          </p:cNvSpPr>
          <p:nvPr>
            <p:ph type="body" idx="1"/>
          </p:nvPr>
        </p:nvSpPr>
        <p:spPr>
          <a:xfrm>
            <a:off x="715963" y="1328738"/>
            <a:ext cx="7996237" cy="5529262"/>
          </a:xfrm>
        </p:spPr>
        <p:txBody>
          <a:bodyPr/>
          <a:lstStyle/>
          <a:p>
            <a:pPr marL="609600" indent="-609600">
              <a:buFontTx/>
              <a:buAutoNum type="arabicPeriod" startAt="7"/>
              <a:defRPr/>
            </a:pPr>
            <a:r>
              <a:rPr lang="en-US" sz="2000" dirty="0" smtClean="0"/>
              <a:t>Just for a little practice in the numerical treatment of outer iterations and inner iterations at the same time, we reduced this to the infinite-medium-form, where the flux does not depend on either space or direction, giving us:</a:t>
            </a:r>
          </a:p>
          <a:p>
            <a:pPr marL="609600" indent="-609600">
              <a:buFontTx/>
              <a:buAutoNum type="arabicPeriod" startAt="7"/>
              <a:defRPr/>
            </a:pPr>
            <a:endParaRPr lang="en-US" sz="2000" dirty="0" smtClean="0"/>
          </a:p>
          <a:p>
            <a:pPr marL="609600" indent="-609600">
              <a:buFontTx/>
              <a:buAutoNum type="arabicPeriod" startAt="7"/>
              <a:defRPr/>
            </a:pPr>
            <a:endParaRPr lang="en-US" sz="2000" dirty="0" smtClean="0"/>
          </a:p>
          <a:p>
            <a:pPr marL="609600" indent="-609600">
              <a:buFontTx/>
              <a:buAutoNum type="arabicPeriod" startAt="7"/>
              <a:defRPr/>
            </a:pPr>
            <a:endParaRPr lang="en-US" sz="2000" dirty="0" smtClean="0"/>
          </a:p>
          <a:p>
            <a:pPr marL="609600" indent="-609600">
              <a:buFontTx/>
              <a:buAutoNum type="arabicPeriod" startAt="7"/>
              <a:defRPr/>
            </a:pPr>
            <a:endParaRPr lang="en-US" sz="2000" dirty="0" smtClean="0"/>
          </a:p>
          <a:p>
            <a:pPr marL="609600" indent="-609600">
              <a:buFontTx/>
              <a:buAutoNum type="arabicPeriod" startAt="7"/>
              <a:defRPr/>
            </a:pPr>
            <a:endParaRPr lang="en-US" sz="2000" dirty="0" smtClean="0"/>
          </a:p>
          <a:p>
            <a:pPr marL="609600" indent="-609600">
              <a:defRPr/>
            </a:pPr>
            <a:r>
              <a:rPr lang="en-US" sz="2000" dirty="0" smtClean="0"/>
              <a:t>Notice that I did NOT use the removal cross section </a:t>
            </a:r>
          </a:p>
          <a:p>
            <a:pPr marL="609600" indent="-609600">
              <a:defRPr/>
            </a:pPr>
            <a:r>
              <a:rPr lang="en-US" sz="2000" dirty="0" smtClean="0"/>
              <a:t>YOU MUST BE SURE to start each inner iteration with the initial fluxes set to the BEST AVAILABLE fluxes for that group (i.e., the results of the last time this group was calculated).  DO NOT reset them to zero; they are only set to 0 the first time.</a:t>
            </a:r>
          </a:p>
          <a:p>
            <a:pPr marL="609600" indent="-609600">
              <a:defRPr/>
            </a:pPr>
            <a:endParaRPr lang="en-US" sz="2000" dirty="0" smtClean="0"/>
          </a:p>
          <a:p>
            <a:pPr marL="609600" indent="-609600">
              <a:defRPr/>
            </a:pPr>
            <a:endParaRPr lang="en-US" sz="2000" dirty="0" smtClean="0"/>
          </a:p>
        </p:txBody>
      </p:sp>
      <p:graphicFrame>
        <p:nvGraphicFramePr>
          <p:cNvPr id="12293" name="Object 4"/>
          <p:cNvGraphicFramePr>
            <a:graphicFrameLocks noChangeAspect="1"/>
          </p:cNvGraphicFramePr>
          <p:nvPr/>
        </p:nvGraphicFramePr>
        <p:xfrm>
          <a:off x="2317750" y="2838450"/>
          <a:ext cx="4011613" cy="1697038"/>
        </p:xfrm>
        <a:graphic>
          <a:graphicData uri="http://schemas.openxmlformats.org/presentationml/2006/ole">
            <mc:AlternateContent xmlns:mc="http://schemas.openxmlformats.org/markup-compatibility/2006">
              <mc:Choice xmlns:v="urn:schemas-microsoft-com:vml" Requires="v">
                <p:oleObj spid="_x0000_s12300" name="Equation" r:id="rId3" imgW="2451100" imgH="1041400" progId="Equation.DSMT4">
                  <p:embed/>
                </p:oleObj>
              </mc:Choice>
              <mc:Fallback>
                <p:oleObj name="Equation" r:id="rId3" imgW="2451100" imgH="10414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17750" y="2838450"/>
                        <a:ext cx="4011613" cy="16970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05B271B8-AF61-4EAB-A841-4BCEC1B63B3B}" type="slidenum">
              <a:rPr lang="en-US" altLang="en-US" sz="1400" smtClean="0"/>
              <a:pPr>
                <a:spcBef>
                  <a:spcPct val="0"/>
                </a:spcBef>
                <a:buClrTx/>
                <a:buSzTx/>
                <a:buFontTx/>
                <a:buNone/>
              </a:pPr>
              <a:t>11</a:t>
            </a:fld>
            <a:endParaRPr lang="en-US" altLang="en-US" sz="1400" smtClean="0"/>
          </a:p>
        </p:txBody>
      </p:sp>
      <p:sp>
        <p:nvSpPr>
          <p:cNvPr id="459778" name="Rectangle 2"/>
          <p:cNvSpPr>
            <a:spLocks noGrp="1" noChangeArrowheads="1"/>
          </p:cNvSpPr>
          <p:nvPr>
            <p:ph type="title"/>
          </p:nvPr>
        </p:nvSpPr>
        <p:spPr/>
        <p:txBody>
          <a:bodyPr/>
          <a:lstStyle/>
          <a:p>
            <a:pPr>
              <a:defRPr/>
            </a:pPr>
            <a:r>
              <a:rPr lang="en-US" smtClean="0"/>
              <a:t>Recap of where we are (10)</a:t>
            </a:r>
          </a:p>
        </p:txBody>
      </p:sp>
      <p:sp>
        <p:nvSpPr>
          <p:cNvPr id="459779" name="Rectangle 3"/>
          <p:cNvSpPr>
            <a:spLocks noGrp="1" noChangeArrowheads="1"/>
          </p:cNvSpPr>
          <p:nvPr>
            <p:ph type="body" idx="1"/>
          </p:nvPr>
        </p:nvSpPr>
        <p:spPr>
          <a:xfrm>
            <a:off x="715963" y="1328738"/>
            <a:ext cx="7772400" cy="5529262"/>
          </a:xfrm>
        </p:spPr>
        <p:txBody>
          <a:bodyPr/>
          <a:lstStyle/>
          <a:p>
            <a:pPr marL="609600" indent="-609600">
              <a:buFontTx/>
              <a:buAutoNum type="arabicPeriod" startAt="8"/>
              <a:defRPr/>
            </a:pPr>
            <a:r>
              <a:rPr lang="en-US" sz="2000" dirty="0" smtClean="0"/>
              <a:t>Whenever you are dealing with BOTH inner and outer iterations, you have to decide how finely to converge the inner iterations before moving on to the next group.</a:t>
            </a:r>
          </a:p>
          <a:p>
            <a:pPr marL="609600" indent="-609600">
              <a:defRPr/>
            </a:pPr>
            <a:r>
              <a:rPr lang="en-US" sz="2000" dirty="0" smtClean="0"/>
              <a:t>Basically, this comes down to setting the maximum number of inner iterations to run for each outer sweep through a group.</a:t>
            </a:r>
          </a:p>
          <a:p>
            <a:pPr marL="609600" indent="-609600">
              <a:defRPr/>
            </a:pPr>
            <a:r>
              <a:rPr lang="en-US" sz="2000" dirty="0" smtClean="0"/>
              <a:t>The two limiting cases of this parameter are 1 and infinity, i.e.,</a:t>
            </a:r>
          </a:p>
          <a:p>
            <a:pPr marL="990600" lvl="1" indent="-533400">
              <a:defRPr/>
            </a:pPr>
            <a:r>
              <a:rPr lang="en-US" sz="1800" dirty="0" smtClean="0"/>
              <a:t>Running just one inner iteration per outer iteration; and</a:t>
            </a:r>
          </a:p>
          <a:p>
            <a:pPr marL="990600" lvl="1" indent="-533400">
              <a:defRPr/>
            </a:pPr>
            <a:r>
              <a:rPr lang="en-US" sz="1800" dirty="0" smtClean="0"/>
              <a:t>Converging the inner iterations FULLY before moving on, no matter how long it takes.</a:t>
            </a:r>
          </a:p>
          <a:p>
            <a:pPr marL="609600" indent="-609600">
              <a:defRPr/>
            </a:pPr>
            <a:r>
              <a:rPr lang="en-US" sz="2000" dirty="0" smtClean="0"/>
              <a:t>Although this decision is problem dependent, usually a good value can be found.  (At SRP, we used 4.)</a:t>
            </a:r>
          </a:p>
          <a:p>
            <a:pPr marL="609600" indent="-609600">
              <a:defRPr/>
            </a:pPr>
            <a:r>
              <a:rPr lang="en-US" sz="2000" dirty="0" smtClean="0"/>
              <a:t>FYI, it is frequently done that the INNER iteration convergence criterion is smaller than the OUTER iteration convergence criterion (I like to use half).  This helps keep the number of outer iterations lower.</a:t>
            </a:r>
          </a:p>
          <a:p>
            <a:pPr marL="609600" indent="-609600">
              <a:defRPr/>
            </a:pPr>
            <a:endParaRPr lang="en-US" sz="2000"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C5AECFFF-6592-4448-89ED-3BD665E0897C}" type="slidenum">
              <a:rPr lang="en-US" altLang="en-US" sz="1400" smtClean="0"/>
              <a:pPr>
                <a:spcBef>
                  <a:spcPct val="0"/>
                </a:spcBef>
                <a:buClrTx/>
                <a:buSzTx/>
                <a:buFontTx/>
                <a:buNone/>
              </a:pPr>
              <a:t>12</a:t>
            </a:fld>
            <a:endParaRPr lang="en-US" altLang="en-US" sz="1400" smtClean="0"/>
          </a:p>
        </p:txBody>
      </p:sp>
      <p:sp>
        <p:nvSpPr>
          <p:cNvPr id="462850" name="Rectangle 2"/>
          <p:cNvSpPr>
            <a:spLocks noGrp="1" noChangeArrowheads="1"/>
          </p:cNvSpPr>
          <p:nvPr>
            <p:ph type="title"/>
          </p:nvPr>
        </p:nvSpPr>
        <p:spPr/>
        <p:txBody>
          <a:bodyPr/>
          <a:lstStyle/>
          <a:p>
            <a:pPr>
              <a:defRPr/>
            </a:pPr>
            <a:r>
              <a:rPr lang="en-US" smtClean="0"/>
              <a:t>Treatment of Space and Direction</a:t>
            </a:r>
          </a:p>
        </p:txBody>
      </p:sp>
      <p:sp>
        <p:nvSpPr>
          <p:cNvPr id="462851" name="Rectangle 3"/>
          <p:cNvSpPr>
            <a:spLocks noGrp="1" noChangeArrowheads="1"/>
          </p:cNvSpPr>
          <p:nvPr>
            <p:ph type="body" idx="1"/>
          </p:nvPr>
        </p:nvSpPr>
        <p:spPr>
          <a:xfrm>
            <a:off x="715963" y="1328738"/>
            <a:ext cx="7772400" cy="5529262"/>
          </a:xfrm>
        </p:spPr>
        <p:txBody>
          <a:bodyPr/>
          <a:lstStyle/>
          <a:p>
            <a:pPr marL="609600" indent="-609600">
              <a:lnSpc>
                <a:spcPct val="90000"/>
              </a:lnSpc>
              <a:defRPr/>
            </a:pPr>
            <a:r>
              <a:rPr lang="en-US" sz="2000" dirty="0" smtClean="0"/>
              <a:t>Now we move on to solve the group equations in both direction and space</a:t>
            </a:r>
          </a:p>
          <a:p>
            <a:pPr marL="609600" indent="-609600">
              <a:lnSpc>
                <a:spcPct val="90000"/>
              </a:lnSpc>
              <a:defRPr/>
            </a:pPr>
            <a:endParaRPr lang="en-US" sz="2000" dirty="0" smtClean="0"/>
          </a:p>
          <a:p>
            <a:pPr marL="609600" indent="-609600">
              <a:lnSpc>
                <a:spcPct val="90000"/>
              </a:lnSpc>
              <a:defRPr/>
            </a:pPr>
            <a:r>
              <a:rPr lang="en-US" sz="2000" dirty="0" smtClean="0"/>
              <a:t>You </a:t>
            </a:r>
            <a:r>
              <a:rPr lang="en-US" sz="2000" dirty="0" smtClean="0"/>
              <a:t>might THINK that we would treat one of them first and then move on to the next one.  BUT, since multidimensional problems are more difficult than one-dimensional problems, we shall instead attack:</a:t>
            </a:r>
          </a:p>
          <a:p>
            <a:pPr marL="990600" lvl="1" indent="-533400">
              <a:lnSpc>
                <a:spcPct val="90000"/>
              </a:lnSpc>
              <a:defRPr/>
            </a:pPr>
            <a:r>
              <a:rPr lang="en-US" sz="1800" dirty="0" smtClean="0"/>
              <a:t>Both space and direction in one-dimensional problems</a:t>
            </a:r>
          </a:p>
          <a:p>
            <a:pPr marL="1371600" lvl="2" indent="-457200">
              <a:lnSpc>
                <a:spcPct val="90000"/>
              </a:lnSpc>
              <a:buFontTx/>
              <a:buNone/>
              <a:defRPr/>
            </a:pPr>
            <a:r>
              <a:rPr lang="en-US" sz="1600" dirty="0" smtClean="0"/>
              <a:t>                              and THEN</a:t>
            </a:r>
          </a:p>
          <a:p>
            <a:pPr marL="990600" lvl="1" indent="-533400">
              <a:lnSpc>
                <a:spcPct val="90000"/>
              </a:lnSpc>
              <a:defRPr/>
            </a:pPr>
            <a:r>
              <a:rPr lang="en-US" sz="1800" dirty="0" smtClean="0"/>
              <a:t>Both space and direction in multi-dimensional problems</a:t>
            </a:r>
          </a:p>
          <a:p>
            <a:pPr marL="609600" indent="-609600">
              <a:lnSpc>
                <a:spcPct val="90000"/>
              </a:lnSpc>
              <a:defRPr/>
            </a:pPr>
            <a:endParaRPr lang="en-US" sz="2000" dirty="0" smtClean="0"/>
          </a:p>
          <a:p>
            <a:pPr marL="609600" indent="-609600">
              <a:lnSpc>
                <a:spcPct val="90000"/>
              </a:lnSpc>
              <a:defRPr/>
            </a:pPr>
            <a:r>
              <a:rPr lang="en-US" sz="2000" dirty="0" smtClean="0"/>
              <a:t>So, next is the treatment of one dimensional problems.  We shall also break THIS up by difficulty, looking at:</a:t>
            </a:r>
          </a:p>
          <a:p>
            <a:pPr marL="990600" lvl="1" indent="-533400">
              <a:lnSpc>
                <a:spcPct val="90000"/>
              </a:lnSpc>
              <a:defRPr/>
            </a:pPr>
            <a:r>
              <a:rPr lang="en-US" sz="1800" dirty="0" smtClean="0"/>
              <a:t>One dimensional SLAB geometries; and then</a:t>
            </a:r>
          </a:p>
          <a:p>
            <a:pPr marL="990600" lvl="1" indent="-533400">
              <a:lnSpc>
                <a:spcPct val="90000"/>
              </a:lnSpc>
              <a:defRPr/>
            </a:pPr>
            <a:r>
              <a:rPr lang="en-US" sz="1800" dirty="0" smtClean="0"/>
              <a:t>One dimensional CURVED geometries (cylindrical and spherical).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3DEB4C7E-0437-4C76-823D-3A176860AC6A}" type="slidenum">
              <a:rPr lang="en-US" altLang="en-US" sz="1400" smtClean="0"/>
              <a:pPr>
                <a:spcBef>
                  <a:spcPct val="0"/>
                </a:spcBef>
                <a:buClrTx/>
                <a:buSzTx/>
                <a:buFontTx/>
                <a:buNone/>
              </a:pPr>
              <a:t>13</a:t>
            </a:fld>
            <a:endParaRPr lang="en-US" altLang="en-US" sz="1400" smtClean="0"/>
          </a:p>
        </p:txBody>
      </p:sp>
      <p:sp>
        <p:nvSpPr>
          <p:cNvPr id="318466" name="Rectangle 2"/>
          <p:cNvSpPr>
            <a:spLocks noGrp="1" noChangeArrowheads="1"/>
          </p:cNvSpPr>
          <p:nvPr>
            <p:ph type="title"/>
          </p:nvPr>
        </p:nvSpPr>
        <p:spPr/>
        <p:txBody>
          <a:bodyPr/>
          <a:lstStyle/>
          <a:p>
            <a:pPr>
              <a:defRPr/>
            </a:pPr>
            <a:r>
              <a:rPr lang="en-US" smtClean="0"/>
              <a:t>Reduction to 1D Slab</a:t>
            </a:r>
          </a:p>
        </p:txBody>
      </p:sp>
      <p:sp>
        <p:nvSpPr>
          <p:cNvPr id="318467" name="Rectangle 3"/>
          <p:cNvSpPr>
            <a:spLocks noGrp="1" noChangeArrowheads="1"/>
          </p:cNvSpPr>
          <p:nvPr>
            <p:ph type="body" idx="1"/>
          </p:nvPr>
        </p:nvSpPr>
        <p:spPr>
          <a:xfrm>
            <a:off x="715963" y="1252538"/>
            <a:ext cx="7772400" cy="5165725"/>
          </a:xfrm>
        </p:spPr>
        <p:txBody>
          <a:bodyPr/>
          <a:lstStyle/>
          <a:p>
            <a:pPr marL="609600" indent="-609600">
              <a:defRPr/>
            </a:pPr>
            <a:r>
              <a:rPr lang="en-US" sz="2800" smtClean="0"/>
              <a:t>To concentrate our attention on our angular treatments, we will simplify space to 1D slab geometry:</a:t>
            </a:r>
          </a:p>
          <a:p>
            <a:pPr marL="609600" indent="-609600">
              <a:defRPr/>
            </a:pPr>
            <a:endParaRPr lang="en-US" sz="2800" smtClean="0"/>
          </a:p>
          <a:p>
            <a:pPr marL="609600" indent="-609600">
              <a:defRPr/>
            </a:pPr>
            <a:endParaRPr lang="en-US" sz="2800" smtClean="0"/>
          </a:p>
          <a:p>
            <a:pPr marL="609600" indent="-609600">
              <a:defRPr/>
            </a:pPr>
            <a:endParaRPr lang="en-US" sz="2800" smtClean="0"/>
          </a:p>
          <a:p>
            <a:pPr marL="609600" indent="-609600">
              <a:defRPr/>
            </a:pPr>
            <a:endParaRPr lang="en-US" sz="2800" smtClean="0"/>
          </a:p>
          <a:p>
            <a:pPr marL="609600" indent="-609600">
              <a:defRPr/>
            </a:pPr>
            <a:r>
              <a:rPr lang="en-US" sz="2800" smtClean="0"/>
              <a:t>where the second relation reminds that the angular dependence of the source is given as Legendre source moments.</a:t>
            </a:r>
          </a:p>
        </p:txBody>
      </p:sp>
      <p:graphicFrame>
        <p:nvGraphicFramePr>
          <p:cNvPr id="15365" name="Object 1024"/>
          <p:cNvGraphicFramePr>
            <a:graphicFrameLocks noChangeAspect="1"/>
          </p:cNvGraphicFramePr>
          <p:nvPr/>
        </p:nvGraphicFramePr>
        <p:xfrm>
          <a:off x="1639888" y="2676525"/>
          <a:ext cx="5641975" cy="2027238"/>
        </p:xfrm>
        <a:graphic>
          <a:graphicData uri="http://schemas.openxmlformats.org/presentationml/2006/ole">
            <mc:AlternateContent xmlns:mc="http://schemas.openxmlformats.org/markup-compatibility/2006">
              <mc:Choice xmlns:v="urn:schemas-microsoft-com:vml" Requires="v">
                <p:oleObj spid="_x0000_s15372" name="Equation" r:id="rId3" imgW="2247900" imgH="838200" progId="Equation.3">
                  <p:embed/>
                </p:oleObj>
              </mc:Choice>
              <mc:Fallback>
                <p:oleObj name="Equation" r:id="rId3" imgW="2247900" imgH="83820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888" y="2676525"/>
                        <a:ext cx="5641975" cy="2027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1D7B468A-42C0-45DD-93D4-4A82838F39C0}" type="slidenum">
              <a:rPr lang="en-US" altLang="en-US" sz="1400" smtClean="0"/>
              <a:pPr>
                <a:spcBef>
                  <a:spcPct val="0"/>
                </a:spcBef>
                <a:buClrTx/>
                <a:buSzTx/>
                <a:buFontTx/>
                <a:buNone/>
              </a:pPr>
              <a:t>14</a:t>
            </a:fld>
            <a:endParaRPr lang="en-US" altLang="en-US" sz="1400" smtClean="0"/>
          </a:p>
        </p:txBody>
      </p:sp>
      <p:sp>
        <p:nvSpPr>
          <p:cNvPr id="319490" name="Rectangle 2"/>
          <p:cNvSpPr>
            <a:spLocks noGrp="1" noChangeArrowheads="1"/>
          </p:cNvSpPr>
          <p:nvPr>
            <p:ph type="title"/>
          </p:nvPr>
        </p:nvSpPr>
        <p:spPr>
          <a:xfrm>
            <a:off x="1766888" y="255588"/>
            <a:ext cx="7162800" cy="1143000"/>
          </a:xfrm>
        </p:spPr>
        <p:txBody>
          <a:bodyPr/>
          <a:lstStyle/>
          <a:p>
            <a:pPr marL="838200" indent="-838200">
              <a:defRPr/>
            </a:pPr>
            <a:r>
              <a:rPr lang="en-US" smtClean="0"/>
              <a:t>Quadrature integration</a:t>
            </a:r>
          </a:p>
        </p:txBody>
      </p:sp>
      <p:sp>
        <p:nvSpPr>
          <p:cNvPr id="319491" name="Rectangle 3"/>
          <p:cNvSpPr>
            <a:spLocks noGrp="1" noChangeArrowheads="1"/>
          </p:cNvSpPr>
          <p:nvPr>
            <p:ph type="body" idx="1"/>
          </p:nvPr>
        </p:nvSpPr>
        <p:spPr>
          <a:xfrm>
            <a:off x="523875" y="1347788"/>
            <a:ext cx="7772400" cy="5662612"/>
          </a:xfrm>
        </p:spPr>
        <p:txBody>
          <a:bodyPr/>
          <a:lstStyle/>
          <a:p>
            <a:pPr>
              <a:defRPr/>
            </a:pPr>
            <a:r>
              <a:rPr lang="en-US" sz="2000" dirty="0" smtClean="0"/>
              <a:t>In a minute, we are going to represent the angular dependence of the angular flux as a </a:t>
            </a:r>
            <a:r>
              <a:rPr lang="en-US" sz="2000" u="sng" dirty="0" err="1" smtClean="0"/>
              <a:t>quadrature</a:t>
            </a:r>
            <a:r>
              <a:rPr lang="en-US" sz="2000" dirty="0" smtClean="0"/>
              <a:t>.</a:t>
            </a:r>
          </a:p>
          <a:p>
            <a:pPr>
              <a:defRPr/>
            </a:pPr>
            <a:r>
              <a:rPr lang="en-US" sz="2000" dirty="0" smtClean="0"/>
              <a:t>But, since this is a relatively obscure mathematical practice, let’s review what a </a:t>
            </a:r>
            <a:r>
              <a:rPr lang="en-US" sz="2000" dirty="0" err="1" smtClean="0"/>
              <a:t>quadrature</a:t>
            </a:r>
            <a:r>
              <a:rPr lang="en-US" sz="2000" dirty="0" smtClean="0"/>
              <a:t> </a:t>
            </a:r>
            <a:r>
              <a:rPr lang="en-US" sz="2000" u="sng" dirty="0" smtClean="0"/>
              <a:t>is</a:t>
            </a:r>
            <a:r>
              <a:rPr lang="en-US" sz="2000" dirty="0" smtClean="0"/>
              <a:t> and the specific properties of a Gauss-Legendre </a:t>
            </a:r>
            <a:r>
              <a:rPr lang="en-US" sz="2000" dirty="0" err="1" smtClean="0"/>
              <a:t>quadrature</a:t>
            </a:r>
            <a:r>
              <a:rPr lang="en-US" sz="2000" dirty="0" smtClean="0"/>
              <a:t>.</a:t>
            </a:r>
          </a:p>
          <a:p>
            <a:pPr>
              <a:defRPr/>
            </a:pPr>
            <a:r>
              <a:rPr lang="en-US" sz="2000" dirty="0" smtClean="0"/>
              <a:t>Whereas an expansion is used to approximate a </a:t>
            </a:r>
            <a:r>
              <a:rPr lang="en-US" sz="2000" u="sng" dirty="0" smtClean="0"/>
              <a:t>function</a:t>
            </a:r>
            <a:r>
              <a:rPr lang="en-US" sz="2000" dirty="0" smtClean="0"/>
              <a:t> at all points of the domain:</a:t>
            </a:r>
          </a:p>
          <a:p>
            <a:pPr>
              <a:defRPr/>
            </a:pPr>
            <a:endParaRPr lang="en-US" sz="2000" dirty="0" smtClean="0"/>
          </a:p>
          <a:p>
            <a:pPr>
              <a:defRPr/>
            </a:pPr>
            <a:endParaRPr lang="en-US" sz="2000" dirty="0" smtClean="0"/>
          </a:p>
          <a:p>
            <a:pPr>
              <a:buFontTx/>
              <a:buNone/>
              <a:defRPr/>
            </a:pPr>
            <a:r>
              <a:rPr lang="en-US" sz="2000" dirty="0" smtClean="0"/>
              <a:t>	</a:t>
            </a:r>
          </a:p>
          <a:p>
            <a:pPr>
              <a:buFontTx/>
              <a:buNone/>
              <a:defRPr/>
            </a:pPr>
            <a:r>
              <a:rPr lang="en-US" sz="2000" dirty="0" smtClean="0"/>
              <a:t>	a </a:t>
            </a:r>
            <a:r>
              <a:rPr lang="en-US" sz="2000" dirty="0" err="1" smtClean="0"/>
              <a:t>quadrature</a:t>
            </a:r>
            <a:r>
              <a:rPr lang="en-US" sz="2000" dirty="0" smtClean="0"/>
              <a:t> is used to approximate the </a:t>
            </a:r>
            <a:r>
              <a:rPr lang="en-US" sz="2000" u="sng" dirty="0" smtClean="0"/>
              <a:t>integral</a:t>
            </a:r>
            <a:r>
              <a:rPr lang="en-US" sz="2000" dirty="0" smtClean="0"/>
              <a:t> of a function between </a:t>
            </a:r>
            <a:r>
              <a:rPr lang="en-US" sz="2000" i="1" dirty="0" smtClean="0"/>
              <a:t>a</a:t>
            </a:r>
            <a:r>
              <a:rPr lang="en-US" sz="2000" dirty="0" smtClean="0"/>
              <a:t> and </a:t>
            </a:r>
            <a:r>
              <a:rPr lang="en-US" sz="2000" i="1" dirty="0" smtClean="0"/>
              <a:t>b</a:t>
            </a:r>
            <a:r>
              <a:rPr lang="en-US" sz="2000" dirty="0" smtClean="0"/>
              <a:t> by sampling specific points of the function and using a weighted sum (with weights summing to 1):</a:t>
            </a:r>
          </a:p>
        </p:txBody>
      </p:sp>
      <p:graphicFrame>
        <p:nvGraphicFramePr>
          <p:cNvPr id="16389" name="Object 1024"/>
          <p:cNvGraphicFramePr>
            <a:graphicFrameLocks noChangeAspect="1"/>
          </p:cNvGraphicFramePr>
          <p:nvPr/>
        </p:nvGraphicFramePr>
        <p:xfrm>
          <a:off x="1493838" y="3675063"/>
          <a:ext cx="5834062" cy="1044575"/>
        </p:xfrm>
        <a:graphic>
          <a:graphicData uri="http://schemas.openxmlformats.org/presentationml/2006/ole">
            <mc:AlternateContent xmlns:mc="http://schemas.openxmlformats.org/markup-compatibility/2006">
              <mc:Choice xmlns:v="urn:schemas-microsoft-com:vml" Requires="v">
                <p:oleObj spid="_x0000_s16403" name="Equation" r:id="rId3" imgW="2324100" imgH="431800" progId="Equation.3">
                  <p:embed/>
                </p:oleObj>
              </mc:Choice>
              <mc:Fallback>
                <p:oleObj name="Equation" r:id="rId3" imgW="2324100" imgH="431800" progId="Equation.3">
                  <p:embed/>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838" y="3675063"/>
                        <a:ext cx="5834062" cy="10445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390" name="Object 1025"/>
          <p:cNvGraphicFramePr>
            <a:graphicFrameLocks noChangeAspect="1"/>
          </p:cNvGraphicFramePr>
          <p:nvPr/>
        </p:nvGraphicFramePr>
        <p:xfrm>
          <a:off x="1951038" y="5705475"/>
          <a:ext cx="4589462" cy="1168400"/>
        </p:xfrm>
        <a:graphic>
          <a:graphicData uri="http://schemas.openxmlformats.org/presentationml/2006/ole">
            <mc:AlternateContent xmlns:mc="http://schemas.openxmlformats.org/markup-compatibility/2006">
              <mc:Choice xmlns:v="urn:schemas-microsoft-com:vml" Requires="v">
                <p:oleObj spid="_x0000_s16404" name="Equation" r:id="rId5" imgW="1828800" imgH="482600" progId="Equation.DSMT4">
                  <p:embed/>
                </p:oleObj>
              </mc:Choice>
              <mc:Fallback>
                <p:oleObj name="Equation" r:id="rId5" imgW="1828800" imgH="482600" progId="Equation.DSMT4">
                  <p:embed/>
                  <p:pic>
                    <p:nvPicPr>
                      <p:cNvPr id="0" name="Object 10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51038" y="5705475"/>
                        <a:ext cx="4589462" cy="11684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A774F7EA-AF7E-45CE-8C7A-992B75730F00}" type="slidenum">
              <a:rPr lang="en-US" altLang="en-US" sz="1400" smtClean="0"/>
              <a:pPr>
                <a:spcBef>
                  <a:spcPct val="0"/>
                </a:spcBef>
                <a:buClrTx/>
                <a:buSzTx/>
                <a:buFontTx/>
                <a:buNone/>
              </a:pPr>
              <a:t>15</a:t>
            </a:fld>
            <a:endParaRPr lang="en-US" altLang="en-US" sz="1400" smtClean="0"/>
          </a:p>
        </p:txBody>
      </p:sp>
      <p:sp>
        <p:nvSpPr>
          <p:cNvPr id="320514" name="Rectangle 2"/>
          <p:cNvSpPr>
            <a:spLocks noGrp="1" noChangeArrowheads="1"/>
          </p:cNvSpPr>
          <p:nvPr>
            <p:ph type="title"/>
          </p:nvPr>
        </p:nvSpPr>
        <p:spPr>
          <a:xfrm>
            <a:off x="1766888" y="255588"/>
            <a:ext cx="7162800" cy="1143000"/>
          </a:xfrm>
        </p:spPr>
        <p:txBody>
          <a:bodyPr/>
          <a:lstStyle/>
          <a:p>
            <a:pPr marL="838200" indent="-838200">
              <a:defRPr/>
            </a:pPr>
            <a:r>
              <a:rPr lang="en-US" dirty="0" err="1" smtClean="0"/>
              <a:t>Quadrature</a:t>
            </a:r>
            <a:r>
              <a:rPr lang="en-US" smtClean="0"/>
              <a:t> integration (2)</a:t>
            </a:r>
          </a:p>
        </p:txBody>
      </p:sp>
      <p:sp>
        <p:nvSpPr>
          <p:cNvPr id="320515" name="Rectangle 3"/>
          <p:cNvSpPr>
            <a:spLocks noGrp="1" noChangeArrowheads="1"/>
          </p:cNvSpPr>
          <p:nvPr>
            <p:ph type="body" idx="1"/>
          </p:nvPr>
        </p:nvSpPr>
        <p:spPr>
          <a:xfrm>
            <a:off x="177800" y="1370013"/>
            <a:ext cx="8661400" cy="5065712"/>
          </a:xfrm>
        </p:spPr>
        <p:txBody>
          <a:bodyPr/>
          <a:lstStyle/>
          <a:p>
            <a:pPr>
              <a:lnSpc>
                <a:spcPct val="80000"/>
              </a:lnSpc>
              <a:defRPr/>
            </a:pPr>
            <a:r>
              <a:rPr lang="en-US" sz="1800" smtClean="0"/>
              <a:t>The different quadratures differ in the number of points sampled, the prescription of the values to be sampled, and how much weight each is given:</a:t>
            </a:r>
          </a:p>
          <a:p>
            <a:pPr>
              <a:lnSpc>
                <a:spcPct val="80000"/>
              </a:lnSpc>
              <a:buFontTx/>
              <a:buNone/>
              <a:defRPr/>
            </a:pPr>
            <a:endParaRPr lang="en-US" sz="1800" smtClean="0"/>
          </a:p>
          <a:p>
            <a:pPr>
              <a:lnSpc>
                <a:spcPct val="80000"/>
              </a:lnSpc>
              <a:defRPr/>
            </a:pPr>
            <a:endParaRPr lang="en-US" sz="1800" smtClean="0"/>
          </a:p>
          <a:p>
            <a:pPr>
              <a:lnSpc>
                <a:spcPct val="80000"/>
              </a:lnSpc>
              <a:defRPr/>
            </a:pPr>
            <a:r>
              <a:rPr lang="en-US" sz="1800" smtClean="0"/>
              <a:t>The most common quadratures use equally spaced x values, but use specially chosen weights:</a:t>
            </a:r>
          </a:p>
          <a:p>
            <a:pPr lvl="1">
              <a:lnSpc>
                <a:spcPct val="80000"/>
              </a:lnSpc>
              <a:defRPr/>
            </a:pPr>
            <a:r>
              <a:rPr lang="en-US" sz="1600" smtClean="0"/>
              <a:t>Reimann sum: N cell-centered x’s, weights=1/N</a:t>
            </a:r>
          </a:p>
          <a:p>
            <a:pPr lvl="1">
              <a:lnSpc>
                <a:spcPct val="80000"/>
              </a:lnSpc>
              <a:defRPr/>
            </a:pPr>
            <a:r>
              <a:rPr lang="en-US" sz="1600" smtClean="0"/>
              <a:t>Trapezoidal rule: N+1 cell-edged x’s, weights=(0.5,1,1,…,1,0.5)/N</a:t>
            </a:r>
          </a:p>
          <a:p>
            <a:pPr lvl="1">
              <a:lnSpc>
                <a:spcPct val="80000"/>
              </a:lnSpc>
              <a:defRPr/>
            </a:pPr>
            <a:r>
              <a:rPr lang="en-US" sz="1600" smtClean="0"/>
              <a:t>Simpson’s rule: N+1 cell-edged x’s, weights=(1,4,2,4,2,…,2,4,1)/(3N)</a:t>
            </a:r>
          </a:p>
          <a:p>
            <a:pPr>
              <a:lnSpc>
                <a:spcPct val="80000"/>
              </a:lnSpc>
              <a:defRPr/>
            </a:pPr>
            <a:r>
              <a:rPr lang="en-US" sz="2000" smtClean="0"/>
              <a:t>Example:</a:t>
            </a:r>
          </a:p>
          <a:p>
            <a:pPr>
              <a:lnSpc>
                <a:spcPct val="80000"/>
              </a:lnSpc>
              <a:defRPr/>
            </a:pPr>
            <a:endParaRPr lang="en-US" sz="2000" smtClean="0"/>
          </a:p>
          <a:p>
            <a:pPr>
              <a:lnSpc>
                <a:spcPct val="80000"/>
              </a:lnSpc>
              <a:defRPr/>
            </a:pPr>
            <a:endParaRPr lang="en-US" sz="2000" smtClean="0"/>
          </a:p>
          <a:p>
            <a:pPr>
              <a:lnSpc>
                <a:spcPct val="80000"/>
              </a:lnSpc>
              <a:defRPr/>
            </a:pPr>
            <a:endParaRPr lang="en-US" sz="2000" smtClean="0"/>
          </a:p>
          <a:p>
            <a:pPr>
              <a:lnSpc>
                <a:spcPct val="80000"/>
              </a:lnSpc>
              <a:defRPr/>
            </a:pPr>
            <a:endParaRPr lang="en-US" sz="2000" smtClean="0"/>
          </a:p>
          <a:p>
            <a:pPr lvl="1">
              <a:lnSpc>
                <a:spcPct val="80000"/>
              </a:lnSpc>
              <a:defRPr/>
            </a:pPr>
            <a:endParaRPr lang="en-US" sz="1600" smtClean="0"/>
          </a:p>
          <a:p>
            <a:pPr lvl="1">
              <a:lnSpc>
                <a:spcPct val="80000"/>
              </a:lnSpc>
              <a:defRPr/>
            </a:pPr>
            <a:r>
              <a:rPr lang="en-US" sz="1600" smtClean="0"/>
              <a:t>Reimann: 2(0.5^3+1.5^3)=3.5</a:t>
            </a:r>
          </a:p>
          <a:p>
            <a:pPr lvl="1">
              <a:lnSpc>
                <a:spcPct val="80000"/>
              </a:lnSpc>
              <a:defRPr/>
            </a:pPr>
            <a:r>
              <a:rPr lang="en-US" sz="1600" smtClean="0"/>
              <a:t>Trapezoidal: 2(0.5*0+1*1+0.5*8)=5</a:t>
            </a:r>
          </a:p>
          <a:p>
            <a:pPr lvl="1">
              <a:lnSpc>
                <a:spcPct val="80000"/>
              </a:lnSpc>
              <a:defRPr/>
            </a:pPr>
            <a:r>
              <a:rPr lang="en-US" sz="1600" smtClean="0"/>
              <a:t>Simpson’s: 2(1*0+4*1+1*8)/3)=4 (Simpson’s rule is exact up to 3</a:t>
            </a:r>
            <a:r>
              <a:rPr lang="en-US" sz="1600" baseline="30000" smtClean="0"/>
              <a:t>rd</a:t>
            </a:r>
            <a:r>
              <a:rPr lang="en-US" sz="1600" smtClean="0"/>
              <a:t> order)</a:t>
            </a:r>
          </a:p>
          <a:p>
            <a:pPr lvl="1">
              <a:lnSpc>
                <a:spcPct val="80000"/>
              </a:lnSpc>
              <a:defRPr/>
            </a:pPr>
            <a:endParaRPr lang="en-US" sz="1600" smtClean="0"/>
          </a:p>
        </p:txBody>
      </p:sp>
      <p:graphicFrame>
        <p:nvGraphicFramePr>
          <p:cNvPr id="17413" name="Object 0"/>
          <p:cNvGraphicFramePr>
            <a:graphicFrameLocks noChangeAspect="1"/>
          </p:cNvGraphicFramePr>
          <p:nvPr/>
        </p:nvGraphicFramePr>
        <p:xfrm>
          <a:off x="2185988" y="1928813"/>
          <a:ext cx="3146425" cy="457200"/>
        </p:xfrm>
        <a:graphic>
          <a:graphicData uri="http://schemas.openxmlformats.org/presentationml/2006/ole">
            <mc:AlternateContent xmlns:mc="http://schemas.openxmlformats.org/markup-compatibility/2006">
              <mc:Choice xmlns:v="urn:schemas-microsoft-com:vml" Requires="v">
                <p:oleObj spid="_x0000_s17427" name="Equation" r:id="rId3" imgW="1511300" imgH="228600" progId="Equation.3">
                  <p:embed/>
                </p:oleObj>
              </mc:Choice>
              <mc:Fallback>
                <p:oleObj name="Equation" r:id="rId3" imgW="1511300" imgH="228600" progId="Equation.3">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988" y="1928813"/>
                        <a:ext cx="3146425" cy="457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7414" name="Object 1"/>
          <p:cNvGraphicFramePr>
            <a:graphicFrameLocks noChangeAspect="1"/>
          </p:cNvGraphicFramePr>
          <p:nvPr/>
        </p:nvGraphicFramePr>
        <p:xfrm>
          <a:off x="2105025" y="4081463"/>
          <a:ext cx="3349625" cy="1166812"/>
        </p:xfrm>
        <a:graphic>
          <a:graphicData uri="http://schemas.openxmlformats.org/presentationml/2006/ole">
            <mc:AlternateContent xmlns:mc="http://schemas.openxmlformats.org/markup-compatibility/2006">
              <mc:Choice xmlns:v="urn:schemas-microsoft-com:vml" Requires="v">
                <p:oleObj spid="_x0000_s17428" name="Equation" r:id="rId5" imgW="1333500" imgH="482600" progId="Equation.3">
                  <p:embed/>
                </p:oleObj>
              </mc:Choice>
              <mc:Fallback>
                <p:oleObj name="Equation" r:id="rId5" imgW="1333500" imgH="4826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05025" y="4081463"/>
                        <a:ext cx="3349625" cy="11668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E66D0FA6-C8B5-4BAE-B001-D6871D147F55}" type="slidenum">
              <a:rPr lang="en-US" altLang="en-US" sz="1400" smtClean="0"/>
              <a:pPr>
                <a:spcBef>
                  <a:spcPct val="0"/>
                </a:spcBef>
                <a:buClrTx/>
                <a:buSzTx/>
                <a:buFontTx/>
                <a:buNone/>
              </a:pPr>
              <a:t>16</a:t>
            </a:fld>
            <a:endParaRPr lang="en-US" altLang="en-US" sz="1400" smtClean="0"/>
          </a:p>
        </p:txBody>
      </p:sp>
      <p:sp>
        <p:nvSpPr>
          <p:cNvPr id="321538"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Gauss-Legendre Quadrature</a:t>
            </a:r>
          </a:p>
        </p:txBody>
      </p:sp>
      <p:sp>
        <p:nvSpPr>
          <p:cNvPr id="321539" name="Rectangle 3"/>
          <p:cNvSpPr>
            <a:spLocks noGrp="1" noChangeArrowheads="1"/>
          </p:cNvSpPr>
          <p:nvPr>
            <p:ph type="body" idx="1"/>
          </p:nvPr>
        </p:nvSpPr>
        <p:spPr>
          <a:xfrm>
            <a:off x="177800" y="1360488"/>
            <a:ext cx="8224838" cy="4557712"/>
          </a:xfrm>
        </p:spPr>
        <p:txBody>
          <a:bodyPr/>
          <a:lstStyle/>
          <a:p>
            <a:pPr>
              <a:lnSpc>
                <a:spcPct val="90000"/>
              </a:lnSpc>
              <a:defRPr/>
            </a:pPr>
            <a:r>
              <a:rPr lang="en-US" sz="2400" dirty="0" smtClean="0"/>
              <a:t>An Nth-order Gauss-Legendre quadrature is RESTRICTED to integrals between -1 and 1 (although they can be adapted for other domains).</a:t>
            </a:r>
          </a:p>
          <a:p>
            <a:pPr>
              <a:lnSpc>
                <a:spcPct val="90000"/>
              </a:lnSpc>
              <a:defRPr/>
            </a:pPr>
            <a:r>
              <a:rPr lang="en-US" sz="2400" dirty="0" smtClean="0"/>
              <a:t>This quadrature defines the </a:t>
            </a:r>
            <a:r>
              <a:rPr lang="en-US" sz="2400" dirty="0" err="1" smtClean="0"/>
              <a:t>w</a:t>
            </a:r>
            <a:r>
              <a:rPr lang="en-US" sz="2400" baseline="-10000" dirty="0" err="1" smtClean="0"/>
              <a:t>n</a:t>
            </a:r>
            <a:r>
              <a:rPr lang="en-US" sz="2400" dirty="0" err="1" smtClean="0"/>
              <a:t>’s</a:t>
            </a:r>
            <a:r>
              <a:rPr lang="en-US" sz="2400" dirty="0" smtClean="0"/>
              <a:t> and the </a:t>
            </a:r>
            <a:r>
              <a:rPr lang="en-US" sz="2400" dirty="0" err="1" smtClean="0"/>
              <a:t>x</a:t>
            </a:r>
            <a:r>
              <a:rPr lang="en-US" sz="2400" baseline="-10000" dirty="0" err="1" smtClean="0"/>
              <a:t>n</a:t>
            </a:r>
            <a:r>
              <a:rPr lang="en-US" sz="2400" dirty="0" err="1" smtClean="0"/>
              <a:t>’s</a:t>
            </a:r>
            <a:r>
              <a:rPr lang="en-US" sz="2400" dirty="0" smtClean="0"/>
              <a:t> by the following rules:</a:t>
            </a:r>
          </a:p>
          <a:p>
            <a:pPr lvl="1">
              <a:lnSpc>
                <a:spcPct val="90000"/>
              </a:lnSpc>
              <a:defRPr/>
            </a:pPr>
            <a:r>
              <a:rPr lang="en-US" sz="2000" dirty="0" smtClean="0"/>
              <a:t>The </a:t>
            </a:r>
            <a:r>
              <a:rPr lang="en-US" sz="2000" dirty="0" err="1" smtClean="0"/>
              <a:t>x</a:t>
            </a:r>
            <a:r>
              <a:rPr lang="en-US" sz="2000" baseline="-10000" dirty="0" err="1" smtClean="0"/>
              <a:t>n</a:t>
            </a:r>
            <a:r>
              <a:rPr lang="en-US" sz="2000" dirty="0" err="1" smtClean="0"/>
              <a:t>’s</a:t>
            </a:r>
            <a:r>
              <a:rPr lang="en-US" sz="2000" dirty="0" smtClean="0"/>
              <a:t> are chosen to be the roots of the Nth order Legendre polynomial:</a:t>
            </a:r>
          </a:p>
          <a:p>
            <a:pPr lvl="1">
              <a:lnSpc>
                <a:spcPct val="90000"/>
              </a:lnSpc>
              <a:defRPr/>
            </a:pPr>
            <a:endParaRPr lang="en-US" sz="2000" dirty="0" smtClean="0"/>
          </a:p>
          <a:p>
            <a:pPr lvl="1">
              <a:lnSpc>
                <a:spcPct val="90000"/>
              </a:lnSpc>
              <a:defRPr/>
            </a:pPr>
            <a:endParaRPr lang="en-US" sz="2000" dirty="0" smtClean="0"/>
          </a:p>
          <a:p>
            <a:pPr lvl="1">
              <a:lnSpc>
                <a:spcPct val="90000"/>
              </a:lnSpc>
              <a:defRPr/>
            </a:pPr>
            <a:endParaRPr lang="en-US" sz="2000" dirty="0" smtClean="0"/>
          </a:p>
          <a:p>
            <a:pPr lvl="1">
              <a:lnSpc>
                <a:spcPct val="90000"/>
              </a:lnSpc>
              <a:defRPr/>
            </a:pPr>
            <a:r>
              <a:rPr lang="en-US" sz="2000" dirty="0" smtClean="0"/>
              <a:t>The </a:t>
            </a:r>
            <a:r>
              <a:rPr lang="en-US" sz="2000" dirty="0" err="1" smtClean="0"/>
              <a:t>w</a:t>
            </a:r>
            <a:r>
              <a:rPr lang="en-US" sz="2000" baseline="-10000" dirty="0" err="1" smtClean="0"/>
              <a:t>n</a:t>
            </a:r>
            <a:r>
              <a:rPr lang="en-US" sz="2000" dirty="0" err="1" smtClean="0"/>
              <a:t>’s</a:t>
            </a:r>
            <a:r>
              <a:rPr lang="en-US" sz="2000" dirty="0" smtClean="0"/>
              <a:t> are chosen so that </a:t>
            </a:r>
            <a:r>
              <a:rPr lang="en-US" sz="2000" dirty="0" smtClean="0"/>
              <a:t>the Legendre </a:t>
            </a:r>
            <a:r>
              <a:rPr lang="en-US" sz="2000" dirty="0" smtClean="0"/>
              <a:t>moments up to order </a:t>
            </a:r>
            <a:r>
              <a:rPr lang="en-US" sz="2000" dirty="0" smtClean="0"/>
              <a:t>2N-1 </a:t>
            </a:r>
            <a:r>
              <a:rPr lang="en-US" sz="2000" dirty="0" smtClean="0"/>
              <a:t>are satisfied exactly, i.e., with weights summing to 1:</a:t>
            </a:r>
          </a:p>
          <a:p>
            <a:pPr lvl="1">
              <a:lnSpc>
                <a:spcPct val="90000"/>
              </a:lnSpc>
              <a:defRPr/>
            </a:pPr>
            <a:endParaRPr lang="en-US" sz="2000" dirty="0" smtClean="0"/>
          </a:p>
          <a:p>
            <a:pPr lvl="1">
              <a:lnSpc>
                <a:spcPct val="90000"/>
              </a:lnSpc>
              <a:defRPr/>
            </a:pPr>
            <a:endParaRPr lang="en-US" sz="2000" dirty="0" smtClean="0"/>
          </a:p>
          <a:p>
            <a:pPr lvl="1">
              <a:lnSpc>
                <a:spcPct val="90000"/>
              </a:lnSpc>
              <a:defRPr/>
            </a:pPr>
            <a:endParaRPr lang="en-US" sz="2000" dirty="0" smtClean="0"/>
          </a:p>
          <a:p>
            <a:pPr lvl="1">
              <a:lnSpc>
                <a:spcPct val="90000"/>
              </a:lnSpc>
              <a:defRPr/>
            </a:pPr>
            <a:endParaRPr lang="en-US" sz="2000" dirty="0" smtClean="0"/>
          </a:p>
          <a:p>
            <a:pPr lvl="1">
              <a:lnSpc>
                <a:spcPct val="90000"/>
              </a:lnSpc>
              <a:defRPr/>
            </a:pPr>
            <a:endParaRPr lang="en-US" sz="2000" dirty="0" smtClean="0"/>
          </a:p>
          <a:p>
            <a:pPr>
              <a:lnSpc>
                <a:spcPct val="90000"/>
              </a:lnSpc>
              <a:defRPr/>
            </a:pPr>
            <a:endParaRPr lang="en-US" sz="2400" dirty="0" smtClean="0"/>
          </a:p>
          <a:p>
            <a:pPr>
              <a:lnSpc>
                <a:spcPct val="90000"/>
              </a:lnSpc>
              <a:defRPr/>
            </a:pPr>
            <a:endParaRPr lang="en-US" sz="2400" dirty="0" smtClean="0"/>
          </a:p>
        </p:txBody>
      </p:sp>
      <p:graphicFrame>
        <p:nvGraphicFramePr>
          <p:cNvPr id="18437" name="Object 4"/>
          <p:cNvGraphicFramePr>
            <a:graphicFrameLocks noChangeAspect="1"/>
          </p:cNvGraphicFramePr>
          <p:nvPr/>
        </p:nvGraphicFramePr>
        <p:xfrm>
          <a:off x="1931988" y="3897313"/>
          <a:ext cx="4179887" cy="552450"/>
        </p:xfrm>
        <a:graphic>
          <a:graphicData uri="http://schemas.openxmlformats.org/presentationml/2006/ole">
            <mc:AlternateContent xmlns:mc="http://schemas.openxmlformats.org/markup-compatibility/2006">
              <mc:Choice xmlns:v="urn:schemas-microsoft-com:vml" Requires="v">
                <p:oleObj spid="_x0000_s18461" name="Equation" r:id="rId3" imgW="1663700" imgH="228600" progId="Equation.3">
                  <p:embed/>
                </p:oleObj>
              </mc:Choice>
              <mc:Fallback>
                <p:oleObj name="Equation" r:id="rId3" imgW="16637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1988" y="3897313"/>
                        <a:ext cx="4179887" cy="5524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8" name="Object 5"/>
          <p:cNvGraphicFramePr>
            <a:graphicFrameLocks noChangeAspect="1"/>
          </p:cNvGraphicFramePr>
          <p:nvPr>
            <p:extLst>
              <p:ext uri="{D42A27DB-BD31-4B8C-83A1-F6EECF244321}">
                <p14:modId xmlns:p14="http://schemas.microsoft.com/office/powerpoint/2010/main" val="3398140728"/>
              </p:ext>
            </p:extLst>
          </p:nvPr>
        </p:nvGraphicFramePr>
        <p:xfrm>
          <a:off x="1355725" y="5489575"/>
          <a:ext cx="6062663" cy="1138238"/>
        </p:xfrm>
        <a:graphic>
          <a:graphicData uri="http://schemas.openxmlformats.org/presentationml/2006/ole">
            <mc:AlternateContent xmlns:mc="http://schemas.openxmlformats.org/markup-compatibility/2006">
              <mc:Choice xmlns:v="urn:schemas-microsoft-com:vml" Requires="v">
                <p:oleObj spid="_x0000_s18462" name="Equation" r:id="rId5" imgW="2412720" imgH="469800" progId="Equation.DSMT4">
                  <p:embed/>
                </p:oleObj>
              </mc:Choice>
              <mc:Fallback>
                <p:oleObj name="Equation" r:id="rId5" imgW="2412720" imgH="469800" progId="Equation.DSMT4">
                  <p:embed/>
                  <p:pic>
                    <p:nvPicPr>
                      <p:cNvPr id="0" name="Object 5"/>
                      <p:cNvPicPr>
                        <a:picLocks noChangeAspect="1" noChangeArrowheads="1"/>
                      </p:cNvPicPr>
                      <p:nvPr/>
                    </p:nvPicPr>
                    <p:blipFill>
                      <a:blip r:embed="rId6"/>
                      <a:srcRect/>
                      <a:stretch>
                        <a:fillRect/>
                      </a:stretch>
                    </p:blipFill>
                    <p:spPr bwMode="auto">
                      <a:xfrm>
                        <a:off x="1355725" y="5489575"/>
                        <a:ext cx="6062663" cy="11382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8439" name="Object 6"/>
          <p:cNvGraphicFramePr>
            <a:graphicFrameLocks noChangeAspect="1"/>
          </p:cNvGraphicFramePr>
          <p:nvPr/>
        </p:nvGraphicFramePr>
        <p:xfrm>
          <a:off x="4483100" y="3327400"/>
          <a:ext cx="177800" cy="203200"/>
        </p:xfrm>
        <a:graphic>
          <a:graphicData uri="http://schemas.openxmlformats.org/presentationml/2006/ole">
            <mc:AlternateContent xmlns:mc="http://schemas.openxmlformats.org/markup-compatibility/2006">
              <mc:Choice xmlns:v="urn:schemas-microsoft-com:vml" Requires="v">
                <p:oleObj spid="_x0000_s18463" name="Equation" r:id="rId7" imgW="177569" imgH="202936" progId="Equation.3">
                  <p:embed/>
                </p:oleObj>
              </mc:Choice>
              <mc:Fallback>
                <p:oleObj name="Equation" r:id="rId7" imgW="177569" imgH="202936" progId="Equation.3">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83100" y="3327400"/>
                        <a:ext cx="177800" cy="2032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63E28154-CE65-4D31-8369-9D153F183479}" type="slidenum">
              <a:rPr lang="en-US" altLang="en-US" sz="1400" smtClean="0"/>
              <a:pPr>
                <a:spcBef>
                  <a:spcPct val="0"/>
                </a:spcBef>
                <a:buClrTx/>
                <a:buSzTx/>
                <a:buFontTx/>
                <a:buNone/>
              </a:pPr>
              <a:t>17</a:t>
            </a:fld>
            <a:endParaRPr lang="en-US" altLang="en-US" sz="1400" smtClean="0"/>
          </a:p>
        </p:txBody>
      </p:sp>
      <p:sp>
        <p:nvSpPr>
          <p:cNvPr id="322562"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Gauss-Legendre </a:t>
            </a:r>
            <a:r>
              <a:rPr lang="en-US" dirty="0" err="1" smtClean="0"/>
              <a:t>Quadrature</a:t>
            </a:r>
            <a:r>
              <a:rPr lang="en-US" dirty="0" smtClean="0"/>
              <a:t> (2)</a:t>
            </a:r>
          </a:p>
        </p:txBody>
      </p:sp>
      <p:sp>
        <p:nvSpPr>
          <p:cNvPr id="322563" name="Rectangle 3"/>
          <p:cNvSpPr>
            <a:spLocks noGrp="1" noChangeArrowheads="1"/>
          </p:cNvSpPr>
          <p:nvPr>
            <p:ph type="body" idx="1"/>
          </p:nvPr>
        </p:nvSpPr>
        <p:spPr>
          <a:xfrm>
            <a:off x="177800" y="1360488"/>
            <a:ext cx="8661400" cy="5497512"/>
          </a:xfrm>
        </p:spPr>
        <p:txBody>
          <a:bodyPr/>
          <a:lstStyle/>
          <a:p>
            <a:pPr marL="609600" indent="-609600">
              <a:defRPr/>
            </a:pPr>
            <a:r>
              <a:rPr lang="en-US" sz="2800" dirty="0" smtClean="0"/>
              <a:t>The power of a Gauss-Legendre quadrature is that an Nth-order Gauss-Legendre quadrature integrates a (2N-1)</a:t>
            </a:r>
            <a:r>
              <a:rPr lang="en-US" sz="2800" dirty="0" err="1" smtClean="0"/>
              <a:t>th</a:t>
            </a:r>
            <a:r>
              <a:rPr lang="en-US" sz="2800" dirty="0" smtClean="0"/>
              <a:t> order polynomial exactly.</a:t>
            </a:r>
          </a:p>
          <a:p>
            <a:pPr marL="609600" indent="-609600">
              <a:defRPr/>
            </a:pPr>
            <a:r>
              <a:rPr lang="en-US" sz="2800" dirty="0" smtClean="0"/>
              <a:t>The resulting </a:t>
            </a:r>
            <a:r>
              <a:rPr lang="en-US" sz="2800" dirty="0" err="1" smtClean="0"/>
              <a:t>quadrature</a:t>
            </a:r>
            <a:r>
              <a:rPr lang="en-US" sz="2800" dirty="0" smtClean="0"/>
              <a:t> sets are given in text on Table 3-1. </a:t>
            </a:r>
          </a:p>
          <a:p>
            <a:pPr marL="990600" lvl="1" indent="-533400">
              <a:defRPr/>
            </a:pPr>
            <a:r>
              <a:rPr lang="en-US" sz="2400" dirty="0" smtClean="0"/>
              <a:t>NOTE: Only the positive values of the </a:t>
            </a:r>
            <a:r>
              <a:rPr lang="en-US" sz="2400" dirty="0" err="1" smtClean="0"/>
              <a:t>x</a:t>
            </a:r>
            <a:r>
              <a:rPr lang="en-US" sz="2400" baseline="-10000" dirty="0" err="1" smtClean="0"/>
              <a:t>n</a:t>
            </a:r>
            <a:r>
              <a:rPr lang="en-US" sz="2400" dirty="0" smtClean="0"/>
              <a:t> are given.  You must include the negative values as well (with the same weights.)</a:t>
            </a:r>
          </a:p>
          <a:p>
            <a:pPr marL="1009650" lvl="1" indent="-609600">
              <a:defRPr/>
            </a:pPr>
            <a:r>
              <a:rPr lang="en-US" sz="2400" dirty="0" smtClean="0"/>
              <a:t>NOTE: The ORNL code convention is to have all weights add up to 1.  The text follows the convention that the weights add up to the width of the domain of integration (i.e., 2 for our problems).  In effect, they incorporate the (b-a) term into the weights.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97639616-2775-41C1-BE1F-C28A38B7FE47}" type="slidenum">
              <a:rPr lang="en-US" altLang="en-US" sz="1400" smtClean="0"/>
              <a:pPr>
                <a:spcBef>
                  <a:spcPct val="0"/>
                </a:spcBef>
                <a:buClrTx/>
                <a:buSzTx/>
                <a:buFontTx/>
                <a:buNone/>
              </a:pPr>
              <a:t>18</a:t>
            </a:fld>
            <a:endParaRPr lang="en-US" altLang="en-US" sz="1400" smtClean="0"/>
          </a:p>
        </p:txBody>
      </p:sp>
      <p:sp>
        <p:nvSpPr>
          <p:cNvPr id="322562"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Gauss-Legendre Quadrature (3)</a:t>
            </a:r>
          </a:p>
        </p:txBody>
      </p:sp>
      <p:pic>
        <p:nvPicPr>
          <p:cNvPr id="2048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313" y="1457325"/>
            <a:ext cx="7469187" cy="5240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23D06B48-A3FA-426E-BDC7-2BE221A9F01E}" type="slidenum">
              <a:rPr lang="en-US" altLang="en-US" sz="1400" smtClean="0"/>
              <a:pPr>
                <a:spcBef>
                  <a:spcPct val="0"/>
                </a:spcBef>
                <a:buClrTx/>
                <a:buSzTx/>
                <a:buFontTx/>
                <a:buNone/>
              </a:pPr>
              <a:t>19</a:t>
            </a:fld>
            <a:endParaRPr lang="en-US" altLang="en-US" sz="1400" smtClean="0"/>
          </a:p>
        </p:txBody>
      </p:sp>
      <p:sp>
        <p:nvSpPr>
          <p:cNvPr id="323586"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Application of SN quadrature to direction</a:t>
            </a:r>
          </a:p>
        </p:txBody>
      </p:sp>
      <p:sp>
        <p:nvSpPr>
          <p:cNvPr id="323587" name="Rectangle 3"/>
          <p:cNvSpPr>
            <a:spLocks noGrp="1" noChangeArrowheads="1"/>
          </p:cNvSpPr>
          <p:nvPr>
            <p:ph type="body" idx="1"/>
          </p:nvPr>
        </p:nvSpPr>
        <p:spPr>
          <a:xfrm>
            <a:off x="177800" y="1360488"/>
            <a:ext cx="8661400" cy="5497512"/>
          </a:xfrm>
        </p:spPr>
        <p:txBody>
          <a:bodyPr/>
          <a:lstStyle/>
          <a:p>
            <a:pPr marL="609600" indent="-609600">
              <a:defRPr/>
            </a:pPr>
            <a:r>
              <a:rPr lang="en-US" sz="2400" dirty="0" smtClean="0"/>
              <a:t>We will now apply the Gaussian quadrature to our direction variable.</a:t>
            </a:r>
          </a:p>
          <a:p>
            <a:pPr marL="609600" indent="-609600">
              <a:defRPr/>
            </a:pPr>
            <a:r>
              <a:rPr lang="en-US" sz="2400" dirty="0" smtClean="0"/>
              <a:t>Why? Because, we nuclear engineers are seldom interested in the angular flux itself.  We are much more interested in REACTION RATES, which are determined from the scalar flux, which in slab geometry is:</a:t>
            </a:r>
          </a:p>
        </p:txBody>
      </p:sp>
      <p:graphicFrame>
        <p:nvGraphicFramePr>
          <p:cNvPr id="21509" name="Object 4"/>
          <p:cNvGraphicFramePr>
            <a:graphicFrameLocks noChangeAspect="1"/>
          </p:cNvGraphicFramePr>
          <p:nvPr>
            <p:extLst>
              <p:ext uri="{D42A27DB-BD31-4B8C-83A1-F6EECF244321}">
                <p14:modId xmlns:p14="http://schemas.microsoft.com/office/powerpoint/2010/main" val="4074493463"/>
              </p:ext>
            </p:extLst>
          </p:nvPr>
        </p:nvGraphicFramePr>
        <p:xfrm>
          <a:off x="1624013" y="3730625"/>
          <a:ext cx="5418137" cy="2605088"/>
        </p:xfrm>
        <a:graphic>
          <a:graphicData uri="http://schemas.openxmlformats.org/presentationml/2006/ole">
            <mc:AlternateContent xmlns:mc="http://schemas.openxmlformats.org/markup-compatibility/2006">
              <mc:Choice xmlns:v="urn:schemas-microsoft-com:vml" Requires="v">
                <p:oleObj spid="_x0000_s21517" name="Equation" r:id="rId3" imgW="2641320" imgH="1320480" progId="Equation.DSMT4">
                  <p:embed/>
                </p:oleObj>
              </mc:Choice>
              <mc:Fallback>
                <p:oleObj name="Equation" r:id="rId3" imgW="2641320" imgH="1320480" progId="Equation.DSMT4">
                  <p:embed/>
                  <p:pic>
                    <p:nvPicPr>
                      <p:cNvPr id="0" name="Object 4"/>
                      <p:cNvPicPr>
                        <a:picLocks noChangeAspect="1" noChangeArrowheads="1"/>
                      </p:cNvPicPr>
                      <p:nvPr/>
                    </p:nvPicPr>
                    <p:blipFill>
                      <a:blip r:embed="rId4"/>
                      <a:srcRect/>
                      <a:stretch>
                        <a:fillRect/>
                      </a:stretch>
                    </p:blipFill>
                    <p:spPr bwMode="auto">
                      <a:xfrm>
                        <a:off x="1624013" y="3730625"/>
                        <a:ext cx="5418137" cy="26050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F0F36986-960E-4BC0-A761-2DE7B1BB4AC2}" type="slidenum">
              <a:rPr lang="en-US" altLang="en-US" sz="1400" smtClean="0"/>
              <a:pPr>
                <a:spcBef>
                  <a:spcPct val="0"/>
                </a:spcBef>
                <a:buClrTx/>
                <a:buSzTx/>
                <a:buFontTx/>
                <a:buNone/>
              </a:pPr>
              <a:t>2</a:t>
            </a:fld>
            <a:endParaRPr lang="en-US" altLang="en-US" sz="1400" smtClean="0"/>
          </a:p>
        </p:txBody>
      </p:sp>
      <p:sp>
        <p:nvSpPr>
          <p:cNvPr id="317442" name="Rectangle 2"/>
          <p:cNvSpPr>
            <a:spLocks noGrp="1" noChangeArrowheads="1"/>
          </p:cNvSpPr>
          <p:nvPr>
            <p:ph type="title"/>
          </p:nvPr>
        </p:nvSpPr>
        <p:spPr/>
        <p:txBody>
          <a:bodyPr/>
          <a:lstStyle/>
          <a:p>
            <a:pPr>
              <a:defRPr/>
            </a:pPr>
            <a:r>
              <a:rPr lang="en-US" smtClean="0"/>
              <a:t>Recap of where we are</a:t>
            </a:r>
          </a:p>
        </p:txBody>
      </p:sp>
      <p:sp>
        <p:nvSpPr>
          <p:cNvPr id="317443" name="Rectangle 3"/>
          <p:cNvSpPr>
            <a:spLocks noGrp="1" noChangeArrowheads="1"/>
          </p:cNvSpPr>
          <p:nvPr>
            <p:ph type="body" idx="1"/>
          </p:nvPr>
        </p:nvSpPr>
        <p:spPr>
          <a:xfrm>
            <a:off x="715963" y="1328738"/>
            <a:ext cx="7772400" cy="5529262"/>
          </a:xfrm>
        </p:spPr>
        <p:txBody>
          <a:bodyPr/>
          <a:lstStyle/>
          <a:p>
            <a:pPr marL="609600" indent="-609600">
              <a:lnSpc>
                <a:spcPct val="90000"/>
              </a:lnSpc>
              <a:buFontTx/>
              <a:buAutoNum type="arabicPeriod"/>
              <a:defRPr/>
            </a:pPr>
            <a:r>
              <a:rPr lang="en-US" sz="2400" dirty="0" smtClean="0"/>
              <a:t>The forward Boltzmann equation in space, energy, angle equation was derived to be:</a:t>
            </a:r>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buFontTx/>
              <a:buAutoNum type="arabicPeriod"/>
              <a:defRPr/>
            </a:pPr>
            <a:endParaRPr lang="en-US" sz="2400" dirty="0" smtClean="0"/>
          </a:p>
          <a:p>
            <a:pPr marL="609600" indent="-609600">
              <a:lnSpc>
                <a:spcPct val="90000"/>
              </a:lnSpc>
              <a:defRPr/>
            </a:pPr>
            <a:r>
              <a:rPr lang="en-US" sz="2400" dirty="0" smtClean="0"/>
              <a:t>The left side held the flux-dependent terms, the right side held the non-flux-dependent term.</a:t>
            </a:r>
          </a:p>
          <a:p>
            <a:pPr marL="609600" indent="-609600">
              <a:lnSpc>
                <a:spcPct val="90000"/>
              </a:lnSpc>
              <a:defRPr/>
            </a:pPr>
            <a:r>
              <a:rPr lang="en-US" sz="2400" dirty="0" smtClean="0"/>
              <a:t>We also derived the </a:t>
            </a:r>
            <a:r>
              <a:rPr lang="en-US" sz="2400" dirty="0" err="1" smtClean="0"/>
              <a:t>adjoint</a:t>
            </a:r>
            <a:r>
              <a:rPr lang="en-US" sz="2400" dirty="0" smtClean="0"/>
              <a:t> form of the equation (which we will ignore the rest of the course)</a:t>
            </a:r>
          </a:p>
        </p:txBody>
      </p:sp>
      <p:graphicFrame>
        <p:nvGraphicFramePr>
          <p:cNvPr id="4101" name="Object 1024"/>
          <p:cNvGraphicFramePr>
            <a:graphicFrameLocks noChangeAspect="1"/>
          </p:cNvGraphicFramePr>
          <p:nvPr>
            <p:extLst>
              <p:ext uri="{D42A27DB-BD31-4B8C-83A1-F6EECF244321}">
                <p14:modId xmlns:p14="http://schemas.microsoft.com/office/powerpoint/2010/main" val="2647499027"/>
              </p:ext>
            </p:extLst>
          </p:nvPr>
        </p:nvGraphicFramePr>
        <p:xfrm>
          <a:off x="1404938" y="2139950"/>
          <a:ext cx="5726112" cy="2924175"/>
        </p:xfrm>
        <a:graphic>
          <a:graphicData uri="http://schemas.openxmlformats.org/presentationml/2006/ole">
            <mc:AlternateContent xmlns:mc="http://schemas.openxmlformats.org/markup-compatibility/2006">
              <mc:Choice xmlns:v="urn:schemas-microsoft-com:vml" Requires="v">
                <p:oleObj spid="_x0000_s4108" name="Equation" r:id="rId3" imgW="2920680" imgH="1498320" progId="Equation.DSMT4">
                  <p:embed/>
                </p:oleObj>
              </mc:Choice>
              <mc:Fallback>
                <p:oleObj name="Equation" r:id="rId3" imgW="2920680" imgH="1498320" progId="Equation.DSMT4">
                  <p:embed/>
                  <p:pic>
                    <p:nvPicPr>
                      <p:cNvPr id="0" name="Object 1024"/>
                      <p:cNvPicPr>
                        <a:picLocks noChangeAspect="1" noChangeArrowheads="1"/>
                      </p:cNvPicPr>
                      <p:nvPr/>
                    </p:nvPicPr>
                    <p:blipFill>
                      <a:blip r:embed="rId4"/>
                      <a:srcRect/>
                      <a:stretch>
                        <a:fillRect/>
                      </a:stretch>
                    </p:blipFill>
                    <p:spPr bwMode="auto">
                      <a:xfrm>
                        <a:off x="1404938" y="2139950"/>
                        <a:ext cx="5726112" cy="29241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9CE64EF5-7248-496F-896A-E3DCBC78620D}" type="slidenum">
              <a:rPr lang="en-US" altLang="en-US" sz="1400" smtClean="0"/>
              <a:pPr>
                <a:spcBef>
                  <a:spcPct val="0"/>
                </a:spcBef>
                <a:buClrTx/>
                <a:buSzTx/>
                <a:buFontTx/>
                <a:buNone/>
              </a:pPr>
              <a:t>20</a:t>
            </a:fld>
            <a:endParaRPr lang="en-US" altLang="en-US" sz="1400" smtClean="0"/>
          </a:p>
        </p:txBody>
      </p:sp>
      <p:sp>
        <p:nvSpPr>
          <p:cNvPr id="324610" name="Rectangle 2"/>
          <p:cNvSpPr>
            <a:spLocks noGrp="1" noChangeArrowheads="1"/>
          </p:cNvSpPr>
          <p:nvPr>
            <p:ph type="title"/>
          </p:nvPr>
        </p:nvSpPr>
        <p:spPr>
          <a:xfrm>
            <a:off x="1766888" y="255588"/>
            <a:ext cx="7162800" cy="1143000"/>
          </a:xfrm>
        </p:spPr>
        <p:txBody>
          <a:bodyPr/>
          <a:lstStyle/>
          <a:p>
            <a:pPr marL="838200" indent="-838200">
              <a:defRPr/>
            </a:pPr>
            <a:r>
              <a:rPr lang="en-US" smtClean="0"/>
              <a:t>Applic. of SN quadrature to direct’n (2)</a:t>
            </a:r>
          </a:p>
        </p:txBody>
      </p:sp>
      <p:sp>
        <p:nvSpPr>
          <p:cNvPr id="324611" name="Rectangle 3"/>
          <p:cNvSpPr>
            <a:spLocks noGrp="1" noChangeArrowheads="1"/>
          </p:cNvSpPr>
          <p:nvPr>
            <p:ph type="body" idx="1"/>
          </p:nvPr>
        </p:nvSpPr>
        <p:spPr>
          <a:xfrm>
            <a:off x="177800" y="1360488"/>
            <a:ext cx="8661400" cy="5497512"/>
          </a:xfrm>
        </p:spPr>
        <p:txBody>
          <a:bodyPr/>
          <a:lstStyle/>
          <a:p>
            <a:pPr marL="609600" indent="-609600">
              <a:defRPr/>
            </a:pPr>
            <a:r>
              <a:rPr lang="en-US" sz="2400" smtClean="0"/>
              <a:t>This approach also fits well with our definition of the angular source, for which we use flux moments:</a:t>
            </a:r>
          </a:p>
        </p:txBody>
      </p:sp>
      <p:graphicFrame>
        <p:nvGraphicFramePr>
          <p:cNvPr id="22533" name="Object 4"/>
          <p:cNvGraphicFramePr>
            <a:graphicFrameLocks noChangeAspect="1"/>
          </p:cNvGraphicFramePr>
          <p:nvPr>
            <p:extLst>
              <p:ext uri="{D42A27DB-BD31-4B8C-83A1-F6EECF244321}">
                <p14:modId xmlns:p14="http://schemas.microsoft.com/office/powerpoint/2010/main" val="913582025"/>
              </p:ext>
            </p:extLst>
          </p:nvPr>
        </p:nvGraphicFramePr>
        <p:xfrm>
          <a:off x="750888" y="2241550"/>
          <a:ext cx="7423150" cy="4452938"/>
        </p:xfrm>
        <a:graphic>
          <a:graphicData uri="http://schemas.openxmlformats.org/presentationml/2006/ole">
            <mc:AlternateContent xmlns:mc="http://schemas.openxmlformats.org/markup-compatibility/2006">
              <mc:Choice xmlns:v="urn:schemas-microsoft-com:vml" Requires="v">
                <p:oleObj spid="_x0000_s22540" name="Equation" r:id="rId3" imgW="3429000" imgH="2133360" progId="Equation.DSMT4">
                  <p:embed/>
                </p:oleObj>
              </mc:Choice>
              <mc:Fallback>
                <p:oleObj name="Equation" r:id="rId3" imgW="3429000" imgH="2133360" progId="Equation.DSMT4">
                  <p:embed/>
                  <p:pic>
                    <p:nvPicPr>
                      <p:cNvPr id="0" name="Object 4"/>
                      <p:cNvPicPr>
                        <a:picLocks noChangeAspect="1" noChangeArrowheads="1"/>
                      </p:cNvPicPr>
                      <p:nvPr/>
                    </p:nvPicPr>
                    <p:blipFill>
                      <a:blip r:embed="rId4"/>
                      <a:srcRect/>
                      <a:stretch>
                        <a:fillRect/>
                      </a:stretch>
                    </p:blipFill>
                    <p:spPr bwMode="auto">
                      <a:xfrm>
                        <a:off x="750888" y="2241550"/>
                        <a:ext cx="7423150" cy="44529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A65A5059-2AE1-4BFF-A9FF-4E65F2C14132}" type="slidenum">
              <a:rPr lang="en-US" altLang="en-US" sz="1400" smtClean="0"/>
              <a:pPr>
                <a:spcBef>
                  <a:spcPct val="0"/>
                </a:spcBef>
                <a:buClrTx/>
                <a:buSzTx/>
                <a:buFontTx/>
                <a:buNone/>
              </a:pPr>
              <a:t>21</a:t>
            </a:fld>
            <a:endParaRPr lang="en-US" altLang="en-US" sz="1400" smtClean="0"/>
          </a:p>
        </p:txBody>
      </p:sp>
      <p:sp>
        <p:nvSpPr>
          <p:cNvPr id="325634" name="Rectangle 2"/>
          <p:cNvSpPr>
            <a:spLocks noGrp="1" noChangeArrowheads="1"/>
          </p:cNvSpPr>
          <p:nvPr>
            <p:ph type="title"/>
          </p:nvPr>
        </p:nvSpPr>
        <p:spPr>
          <a:xfrm>
            <a:off x="1766888" y="255588"/>
            <a:ext cx="7162800" cy="1143000"/>
          </a:xfrm>
        </p:spPr>
        <p:txBody>
          <a:bodyPr/>
          <a:lstStyle/>
          <a:p>
            <a:pPr marL="838200" indent="-838200">
              <a:defRPr/>
            </a:pPr>
            <a:r>
              <a:rPr lang="en-US" smtClean="0"/>
              <a:t>Resulting equation</a:t>
            </a:r>
          </a:p>
        </p:txBody>
      </p:sp>
      <p:sp>
        <p:nvSpPr>
          <p:cNvPr id="325635" name="Rectangle 3"/>
          <p:cNvSpPr>
            <a:spLocks noGrp="1" noChangeArrowheads="1"/>
          </p:cNvSpPr>
          <p:nvPr>
            <p:ph type="body" idx="1"/>
          </p:nvPr>
        </p:nvSpPr>
        <p:spPr>
          <a:xfrm>
            <a:off x="177800" y="1169988"/>
            <a:ext cx="8661400" cy="5497512"/>
          </a:xfrm>
        </p:spPr>
        <p:txBody>
          <a:bodyPr/>
          <a:lstStyle/>
          <a:p>
            <a:pPr marL="609600" indent="-609600">
              <a:defRPr/>
            </a:pPr>
            <a:r>
              <a:rPr lang="en-US" sz="2400" dirty="0" smtClean="0"/>
              <a:t>The final result is that we calculate the angular flux ONLY IN PARTICULAR DIRECTIONS (“discrete ordinates”):</a:t>
            </a:r>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endParaRPr lang="en-US" sz="2400" dirty="0" smtClean="0"/>
          </a:p>
          <a:p>
            <a:pPr marL="609600" indent="-609600">
              <a:defRPr/>
            </a:pPr>
            <a:r>
              <a:rPr lang="en-US" sz="2400" dirty="0" smtClean="0"/>
              <a:t>We will begin the spatial attack next week</a:t>
            </a:r>
          </a:p>
        </p:txBody>
      </p:sp>
      <p:graphicFrame>
        <p:nvGraphicFramePr>
          <p:cNvPr id="23557" name="Object 4"/>
          <p:cNvGraphicFramePr>
            <a:graphicFrameLocks noChangeAspect="1"/>
          </p:cNvGraphicFramePr>
          <p:nvPr/>
        </p:nvGraphicFramePr>
        <p:xfrm>
          <a:off x="1174750" y="2171700"/>
          <a:ext cx="7270750" cy="4129088"/>
        </p:xfrm>
        <a:graphic>
          <a:graphicData uri="http://schemas.openxmlformats.org/presentationml/2006/ole">
            <mc:AlternateContent xmlns:mc="http://schemas.openxmlformats.org/markup-compatibility/2006">
              <mc:Choice xmlns:v="urn:schemas-microsoft-com:vml" Requires="v">
                <p:oleObj spid="_x0000_s23564" name="Equation" r:id="rId3" imgW="3746500" imgH="2209800" progId="Equation.DSMT4">
                  <p:embed/>
                </p:oleObj>
              </mc:Choice>
              <mc:Fallback>
                <p:oleObj name="Equation" r:id="rId3" imgW="3746500" imgH="22098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4750" y="2171700"/>
                        <a:ext cx="7270750" cy="41290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0A959728-7072-4C53-93A9-B8041B2EF99C}" type="slidenum">
              <a:rPr lang="en-US" altLang="en-US" sz="1400" smtClean="0"/>
              <a:pPr>
                <a:spcBef>
                  <a:spcPct val="0"/>
                </a:spcBef>
                <a:buClrTx/>
                <a:buSzTx/>
                <a:buFontTx/>
                <a:buNone/>
              </a:pPr>
              <a:t>22</a:t>
            </a:fld>
            <a:endParaRPr lang="en-US" altLang="en-US" sz="1400" smtClean="0"/>
          </a:p>
        </p:txBody>
      </p:sp>
      <p:sp>
        <p:nvSpPr>
          <p:cNvPr id="458754" name="Rectangle 2"/>
          <p:cNvSpPr>
            <a:spLocks noGrp="1" noChangeArrowheads="1"/>
          </p:cNvSpPr>
          <p:nvPr>
            <p:ph type="title"/>
          </p:nvPr>
        </p:nvSpPr>
        <p:spPr>
          <a:xfrm>
            <a:off x="1766888" y="255588"/>
            <a:ext cx="7162800" cy="1143000"/>
          </a:xfrm>
        </p:spPr>
        <p:txBody>
          <a:bodyPr/>
          <a:lstStyle/>
          <a:p>
            <a:pPr marL="838200" indent="-838200">
              <a:defRPr/>
            </a:pPr>
            <a:r>
              <a:rPr lang="en-US" smtClean="0"/>
              <a:t>Homework 8-1</a:t>
            </a:r>
          </a:p>
        </p:txBody>
      </p:sp>
      <p:sp>
        <p:nvSpPr>
          <p:cNvPr id="23556" name="Rectangle 3"/>
          <p:cNvSpPr>
            <a:spLocks noGrp="1" noChangeArrowheads="1"/>
          </p:cNvSpPr>
          <p:nvPr>
            <p:ph type="body" idx="1"/>
          </p:nvPr>
        </p:nvSpPr>
        <p:spPr>
          <a:xfrm>
            <a:off x="561975" y="1652588"/>
            <a:ext cx="8039100" cy="5573712"/>
          </a:xfrm>
          <a:extLst>
            <a:ext uri="{909E8E84-426E-40DD-AFC4-6F175D3DCCD1}">
              <a14:hiddenFill xmlns:a14="http://schemas.microsoft.com/office/drawing/2010/main">
                <a:solidFill>
                  <a:srgbClr val="FFFFFF"/>
                </a:solidFill>
              </a14:hiddenFill>
            </a:ext>
          </a:extLst>
        </p:spPr>
        <p:txBody>
          <a:bodyPr/>
          <a:lstStyle/>
          <a:p>
            <a:pPr marL="609600" indent="-609600">
              <a:lnSpc>
                <a:spcPct val="80000"/>
              </a:lnSpc>
              <a:defRPr/>
            </a:pPr>
            <a:r>
              <a:rPr lang="en-US" altLang="en-US" sz="2400" dirty="0" smtClean="0">
                <a:effectLst/>
                <a:ea typeface="MS Mincho" pitchFamily="49" charset="-128"/>
              </a:rPr>
              <a:t>Using the information on slide 8-16, find the Legendre weights and values for N=4 and N=6.  (And check them against the Table 3-1 values on slide 8-18.)</a:t>
            </a:r>
          </a:p>
          <a:p>
            <a:pPr marL="609600" indent="-609600">
              <a:lnSpc>
                <a:spcPct val="80000"/>
              </a:lnSpc>
              <a:defRPr/>
            </a:pPr>
            <a:endParaRPr lang="en-US" altLang="en-US" sz="2400" dirty="0">
              <a:effectLst/>
              <a:ea typeface="MS Mincho" pitchFamily="49" charset="-128"/>
            </a:endParaRPr>
          </a:p>
          <a:p>
            <a:pPr marL="0" indent="0">
              <a:lnSpc>
                <a:spcPct val="80000"/>
              </a:lnSpc>
              <a:buFontTx/>
              <a:buNone/>
              <a:defRPr/>
            </a:pPr>
            <a:r>
              <a:rPr lang="en-US" altLang="en-US" sz="2400" dirty="0" smtClean="0">
                <a:effectLst/>
                <a:ea typeface="MS Mincho" pitchFamily="49" charset="-128"/>
              </a:rPr>
              <a:t>You may find the following recurrence relation to be of use:</a:t>
            </a:r>
          </a:p>
          <a:p>
            <a:pPr marL="0" indent="0">
              <a:lnSpc>
                <a:spcPct val="80000"/>
              </a:lnSpc>
              <a:buFontTx/>
              <a:buNone/>
              <a:defRPr/>
            </a:pPr>
            <a:endParaRPr lang="en-US" altLang="en-US" sz="2400" dirty="0" smtClean="0">
              <a:effectLst/>
              <a:ea typeface="MS Mincho" pitchFamily="49" charset="-128"/>
            </a:endParaRPr>
          </a:p>
        </p:txBody>
      </p:sp>
      <p:graphicFrame>
        <p:nvGraphicFramePr>
          <p:cNvPr id="24581" name="Object 1"/>
          <p:cNvGraphicFramePr>
            <a:graphicFrameLocks noChangeAspect="1"/>
          </p:cNvGraphicFramePr>
          <p:nvPr/>
        </p:nvGraphicFramePr>
        <p:xfrm>
          <a:off x="2022475" y="3556000"/>
          <a:ext cx="4557713" cy="1612900"/>
        </p:xfrm>
        <a:graphic>
          <a:graphicData uri="http://schemas.openxmlformats.org/presentationml/2006/ole">
            <mc:AlternateContent xmlns:mc="http://schemas.openxmlformats.org/markup-compatibility/2006">
              <mc:Choice xmlns:v="urn:schemas-microsoft-com:vml" Requires="v">
                <p:oleObj spid="_x0000_s24588" name="Equation" r:id="rId3" imgW="2349500" imgH="863600" progId="Equation.DSMT4">
                  <p:embed/>
                </p:oleObj>
              </mc:Choice>
              <mc:Fallback>
                <p:oleObj name="Equation" r:id="rId3" imgW="2349500" imgH="863600" progId="Equation.DSMT4">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2475" y="3556000"/>
                        <a:ext cx="4557713" cy="1612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34B33EC3-04E7-4FB0-B375-8AAF18DC811E}" type="slidenum">
              <a:rPr lang="en-US" altLang="en-US" sz="1400" smtClean="0"/>
              <a:pPr>
                <a:spcBef>
                  <a:spcPct val="0"/>
                </a:spcBef>
                <a:buClrTx/>
                <a:buSzTx/>
                <a:buFontTx/>
                <a:buNone/>
              </a:pPr>
              <a:t>23</a:t>
            </a:fld>
            <a:endParaRPr lang="en-US" altLang="en-US" sz="1400" smtClean="0"/>
          </a:p>
        </p:txBody>
      </p:sp>
      <p:sp>
        <p:nvSpPr>
          <p:cNvPr id="461826" name="Rectangle 2"/>
          <p:cNvSpPr>
            <a:spLocks noGrp="1" noChangeArrowheads="1"/>
          </p:cNvSpPr>
          <p:nvPr>
            <p:ph type="title"/>
          </p:nvPr>
        </p:nvSpPr>
        <p:spPr>
          <a:xfrm>
            <a:off x="1766888" y="255588"/>
            <a:ext cx="7162800" cy="1143000"/>
          </a:xfrm>
        </p:spPr>
        <p:txBody>
          <a:bodyPr/>
          <a:lstStyle/>
          <a:p>
            <a:pPr marL="838200" indent="-838200">
              <a:defRPr/>
            </a:pPr>
            <a:r>
              <a:rPr lang="en-US" dirty="0" smtClean="0"/>
              <a:t>Homework 8-2</a:t>
            </a:r>
          </a:p>
        </p:txBody>
      </p:sp>
      <p:sp>
        <p:nvSpPr>
          <p:cNvPr id="24580" name="Rectangle 3"/>
          <p:cNvSpPr>
            <a:spLocks noGrp="1" noChangeArrowheads="1"/>
          </p:cNvSpPr>
          <p:nvPr>
            <p:ph type="body" idx="1"/>
          </p:nvPr>
        </p:nvSpPr>
        <p:spPr>
          <a:xfrm>
            <a:off x="587375" y="1284288"/>
            <a:ext cx="8039100" cy="5573712"/>
          </a:xfrm>
          <a:extLst>
            <a:ext uri="{909E8E84-426E-40DD-AFC4-6F175D3DCCD1}">
              <a14:hiddenFill xmlns:a14="http://schemas.microsoft.com/office/drawing/2010/main">
                <a:solidFill>
                  <a:srgbClr val="FFFFFF"/>
                </a:solidFill>
              </a14:hiddenFill>
            </a:ext>
          </a:extLst>
        </p:spPr>
        <p:txBody>
          <a:bodyPr/>
          <a:lstStyle/>
          <a:p>
            <a:pPr marL="609600" indent="-609600">
              <a:defRPr/>
            </a:pPr>
            <a:r>
              <a:rPr lang="en-US" altLang="en-US" sz="2800" dirty="0" smtClean="0">
                <a:effectLst/>
                <a:ea typeface="MS Mincho" pitchFamily="49" charset="-128"/>
              </a:rPr>
              <a:t>Solve for             :</a:t>
            </a:r>
          </a:p>
          <a:p>
            <a:pPr marL="609600" indent="-609600">
              <a:buFontTx/>
              <a:buNone/>
              <a:defRPr/>
            </a:pPr>
            <a:r>
              <a:rPr lang="en-US" altLang="en-US" sz="2800" dirty="0" smtClean="0">
                <a:effectLst/>
                <a:ea typeface="MS Mincho" pitchFamily="49" charset="-128"/>
              </a:rPr>
              <a:t>		a.</a:t>
            </a:r>
          </a:p>
          <a:p>
            <a:pPr marL="609600" indent="-609600">
              <a:buFontTx/>
              <a:buNone/>
              <a:defRPr/>
            </a:pPr>
            <a:r>
              <a:rPr lang="en-US" altLang="en-US" sz="2800" dirty="0" smtClean="0">
                <a:effectLst/>
                <a:ea typeface="MS Mincho" pitchFamily="49" charset="-128"/>
              </a:rPr>
              <a:t>		</a:t>
            </a:r>
          </a:p>
          <a:p>
            <a:pPr marL="609600" indent="-609600">
              <a:buFontTx/>
              <a:buNone/>
              <a:defRPr/>
            </a:pPr>
            <a:r>
              <a:rPr lang="en-US" altLang="en-US" sz="2800" dirty="0" smtClean="0">
                <a:effectLst/>
                <a:ea typeface="MS Mincho" pitchFamily="49" charset="-128"/>
              </a:rPr>
              <a:t>		b.</a:t>
            </a:r>
          </a:p>
          <a:p>
            <a:pPr marL="609600" indent="-609600">
              <a:buFontTx/>
              <a:buNone/>
              <a:defRPr/>
            </a:pPr>
            <a:r>
              <a:rPr lang="en-US" altLang="en-US" sz="2800" dirty="0" smtClean="0">
                <a:effectLst/>
                <a:ea typeface="MS Mincho" pitchFamily="49" charset="-128"/>
              </a:rPr>
              <a:t>	</a:t>
            </a:r>
          </a:p>
          <a:p>
            <a:pPr marL="609600" indent="-609600">
              <a:buFontTx/>
              <a:buNone/>
              <a:defRPr/>
            </a:pPr>
            <a:r>
              <a:rPr lang="en-US" altLang="en-US" sz="2800" dirty="0" smtClean="0">
                <a:effectLst/>
                <a:ea typeface="MS Mincho" pitchFamily="49" charset="-128"/>
              </a:rPr>
              <a:t>	using the Legendre-based </a:t>
            </a:r>
            <a:r>
              <a:rPr lang="en-US" altLang="en-US" sz="2800" dirty="0" err="1" smtClean="0">
                <a:effectLst/>
                <a:ea typeface="MS Mincho" pitchFamily="49" charset="-128"/>
              </a:rPr>
              <a:t>quadratures</a:t>
            </a:r>
            <a:r>
              <a:rPr lang="en-US" altLang="en-US" sz="2800" dirty="0" smtClean="0">
                <a:effectLst/>
                <a:ea typeface="MS Mincho" pitchFamily="49" charset="-128"/>
              </a:rPr>
              <a:t> from Table 3-1 of the text. For each of them, use the 2, 4, 6, 8, 10, and 12 order quadrature parameters.</a:t>
            </a:r>
          </a:p>
          <a:p>
            <a:pPr>
              <a:defRPr/>
            </a:pPr>
            <a:r>
              <a:rPr lang="en-US" altLang="en-US" sz="2800" dirty="0" smtClean="0">
                <a:effectLst/>
                <a:ea typeface="MS Mincho" pitchFamily="49" charset="-128"/>
              </a:rPr>
              <a:t>Solve              for                 by using </a:t>
            </a:r>
          </a:p>
          <a:p>
            <a:pPr marL="0" indent="0">
              <a:buFontTx/>
              <a:buNone/>
              <a:defRPr/>
            </a:pPr>
            <a:r>
              <a:rPr lang="en-US" altLang="en-US" sz="2800" dirty="0" smtClean="0">
                <a:effectLst/>
                <a:ea typeface="MS Mincho" pitchFamily="49" charset="-128"/>
              </a:rPr>
              <a:t>                proportional x values (same weights)</a:t>
            </a:r>
          </a:p>
          <a:p>
            <a:pPr marL="609600" indent="-609600">
              <a:buFontTx/>
              <a:buNone/>
              <a:defRPr/>
            </a:pPr>
            <a:endParaRPr lang="en-US" altLang="en-US" sz="2800" dirty="0" smtClean="0">
              <a:effectLst/>
              <a:ea typeface="MS Mincho" pitchFamily="49" charset="-128"/>
            </a:endParaRPr>
          </a:p>
          <a:p>
            <a:pPr marL="609600" indent="-609600">
              <a:defRPr/>
            </a:pPr>
            <a:endParaRPr lang="en-US" altLang="en-US" sz="3600" dirty="0" smtClean="0">
              <a:effectLst/>
              <a:ea typeface="MS Mincho" pitchFamily="49" charset="-128"/>
            </a:endParaRPr>
          </a:p>
        </p:txBody>
      </p:sp>
      <p:graphicFrame>
        <p:nvGraphicFramePr>
          <p:cNvPr id="25605" name="Object 6"/>
          <p:cNvGraphicFramePr>
            <a:graphicFrameLocks noChangeAspect="1"/>
          </p:cNvGraphicFramePr>
          <p:nvPr/>
        </p:nvGraphicFramePr>
        <p:xfrm>
          <a:off x="2762250" y="1141413"/>
          <a:ext cx="1208088" cy="901700"/>
        </p:xfrm>
        <a:graphic>
          <a:graphicData uri="http://schemas.openxmlformats.org/presentationml/2006/ole">
            <mc:AlternateContent xmlns:mc="http://schemas.openxmlformats.org/markup-compatibility/2006">
              <mc:Choice xmlns:v="urn:schemas-microsoft-com:vml" Requires="v">
                <p:oleObj spid="_x0000_s25640" name="Equation" r:id="rId3" imgW="622030" imgH="482391" progId="Equation.DSMT4">
                  <p:embed/>
                </p:oleObj>
              </mc:Choice>
              <mc:Fallback>
                <p:oleObj name="Equation" r:id="rId3" imgW="622030" imgH="482391" progId="Equation.DSMT4">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2250" y="1141413"/>
                        <a:ext cx="1208088" cy="9017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6" name="Object 7"/>
          <p:cNvGraphicFramePr>
            <a:graphicFrameLocks noChangeAspect="1"/>
          </p:cNvGraphicFramePr>
          <p:nvPr/>
        </p:nvGraphicFramePr>
        <p:xfrm>
          <a:off x="2189163" y="1924050"/>
          <a:ext cx="1404937" cy="428625"/>
        </p:xfrm>
        <a:graphic>
          <a:graphicData uri="http://schemas.openxmlformats.org/presentationml/2006/ole">
            <mc:AlternateContent xmlns:mc="http://schemas.openxmlformats.org/markup-compatibility/2006">
              <mc:Choice xmlns:v="urn:schemas-microsoft-com:vml" Requires="v">
                <p:oleObj spid="_x0000_s25641" name="Equation" r:id="rId5" imgW="723586" imgH="228501" progId="Equation.DSMT4">
                  <p:embed/>
                </p:oleObj>
              </mc:Choice>
              <mc:Fallback>
                <p:oleObj name="Equation" r:id="rId5" imgW="723586" imgH="228501" progId="Equation.DSMT4">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89163" y="1924050"/>
                        <a:ext cx="1404937" cy="428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7" name="Object 8"/>
          <p:cNvGraphicFramePr>
            <a:graphicFrameLocks noChangeAspect="1"/>
          </p:cNvGraphicFramePr>
          <p:nvPr/>
        </p:nvGraphicFramePr>
        <p:xfrm>
          <a:off x="2112963" y="2759075"/>
          <a:ext cx="3695700" cy="857250"/>
        </p:xfrm>
        <a:graphic>
          <a:graphicData uri="http://schemas.openxmlformats.org/presentationml/2006/ole">
            <mc:AlternateContent xmlns:mc="http://schemas.openxmlformats.org/markup-compatibility/2006">
              <mc:Choice xmlns:v="urn:schemas-microsoft-com:vml" Requires="v">
                <p:oleObj spid="_x0000_s25642" name="Equation" r:id="rId7" imgW="1905000" imgH="457200" progId="Equation.DSMT4">
                  <p:embed/>
                </p:oleObj>
              </mc:Choice>
              <mc:Fallback>
                <p:oleObj name="Equation" r:id="rId7" imgW="1905000" imgH="457200" progId="Equation.DSMT4">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12963" y="2759075"/>
                        <a:ext cx="3695700" cy="857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8" name="Object 1"/>
          <p:cNvGraphicFramePr>
            <a:graphicFrameLocks noChangeAspect="1"/>
          </p:cNvGraphicFramePr>
          <p:nvPr/>
        </p:nvGraphicFramePr>
        <p:xfrm>
          <a:off x="1935163" y="5521325"/>
          <a:ext cx="1158875" cy="877888"/>
        </p:xfrm>
        <a:graphic>
          <a:graphicData uri="http://schemas.openxmlformats.org/presentationml/2006/ole">
            <mc:AlternateContent xmlns:mc="http://schemas.openxmlformats.org/markup-compatibility/2006">
              <mc:Choice xmlns:v="urn:schemas-microsoft-com:vml" Requires="v">
                <p:oleObj spid="_x0000_s25643" name="Equation" r:id="rId9" imgW="596900" imgH="469900" progId="Equation.DSMT4">
                  <p:embed/>
                </p:oleObj>
              </mc:Choice>
              <mc:Fallback>
                <p:oleObj name="Equation" r:id="rId9" imgW="596900" imgH="469900" progId="Equation.DSMT4">
                  <p:embed/>
                  <p:pic>
                    <p:nvPicPr>
                      <p:cNvPr id="0" name="Object 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35163" y="5521325"/>
                        <a:ext cx="1158875" cy="87788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5609" name="Object 2"/>
          <p:cNvGraphicFramePr>
            <a:graphicFrameLocks noChangeAspect="1"/>
          </p:cNvGraphicFramePr>
          <p:nvPr/>
        </p:nvGraphicFramePr>
        <p:xfrm>
          <a:off x="3814763" y="5657850"/>
          <a:ext cx="1404937" cy="428625"/>
        </p:xfrm>
        <a:graphic>
          <a:graphicData uri="http://schemas.openxmlformats.org/presentationml/2006/ole">
            <mc:AlternateContent xmlns:mc="http://schemas.openxmlformats.org/markup-compatibility/2006">
              <mc:Choice xmlns:v="urn:schemas-microsoft-com:vml" Requires="v">
                <p:oleObj spid="_x0000_s25644" name="Equation" r:id="rId11" imgW="723586" imgH="228501" progId="Equation.DSMT4">
                  <p:embed/>
                </p:oleObj>
              </mc:Choice>
              <mc:Fallback>
                <p:oleObj name="Equation" r:id="rId11" imgW="723586" imgH="228501" progId="Equation.DSMT4">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4763" y="5657850"/>
                        <a:ext cx="1404937" cy="4286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7F9EED95-9350-43C8-A4B7-E0D5E25D1D2A}" type="slidenum">
              <a:rPr lang="en-US" altLang="en-US" sz="1400" smtClean="0"/>
              <a:pPr>
                <a:spcBef>
                  <a:spcPct val="0"/>
                </a:spcBef>
                <a:buClrTx/>
                <a:buSzTx/>
                <a:buFontTx/>
                <a:buNone/>
              </a:pPr>
              <a:t>24</a:t>
            </a:fld>
            <a:endParaRPr lang="en-US" altLang="en-US" sz="1400" smtClean="0"/>
          </a:p>
        </p:txBody>
      </p:sp>
      <p:sp>
        <p:nvSpPr>
          <p:cNvPr id="461826" name="Rectangle 2"/>
          <p:cNvSpPr>
            <a:spLocks noGrp="1" noChangeArrowheads="1"/>
          </p:cNvSpPr>
          <p:nvPr>
            <p:ph type="title"/>
          </p:nvPr>
        </p:nvSpPr>
        <p:spPr>
          <a:xfrm>
            <a:off x="1766888" y="255588"/>
            <a:ext cx="7162800" cy="1143000"/>
          </a:xfrm>
        </p:spPr>
        <p:txBody>
          <a:bodyPr/>
          <a:lstStyle/>
          <a:p>
            <a:pPr marL="838200" indent="-838200">
              <a:defRPr/>
            </a:pPr>
            <a:r>
              <a:rPr lang="en-US" smtClean="0"/>
              <a:t>Homework 8-3</a:t>
            </a:r>
            <a:endParaRPr lang="en-US" dirty="0" smtClean="0"/>
          </a:p>
        </p:txBody>
      </p:sp>
      <p:sp>
        <p:nvSpPr>
          <p:cNvPr id="26628" name="Rectangle 3"/>
          <p:cNvSpPr>
            <a:spLocks noGrp="1" noChangeArrowheads="1"/>
          </p:cNvSpPr>
          <p:nvPr>
            <p:ph type="body" idx="1"/>
          </p:nvPr>
        </p:nvSpPr>
        <p:spPr>
          <a:xfrm>
            <a:off x="511175" y="1423988"/>
            <a:ext cx="8039100" cy="5573712"/>
          </a:xfrm>
          <a:noFill/>
          <a:extLst>
            <a:ext uri="{909E8E84-426E-40DD-AFC4-6F175D3DCCD1}">
              <a14:hiddenFill xmlns:a14="http://schemas.microsoft.com/office/drawing/2010/main">
                <a:solidFill>
                  <a:srgbClr val="FFFFFF"/>
                </a:solidFill>
              </a14:hiddenFill>
            </a:ext>
          </a:extLst>
        </p:spPr>
        <p:txBody>
          <a:bodyPr/>
          <a:lstStyle/>
          <a:p>
            <a:pPr marL="609600" indent="-609600"/>
            <a:r>
              <a:rPr lang="en-US" altLang="en-US" sz="2800" smtClean="0">
                <a:effectLst/>
                <a:ea typeface="MS Mincho" pitchFamily="49" charset="-128"/>
              </a:rPr>
              <a:t>Demonstrate (not prove) that use of the N=12 quadrature can exactly integrate powers of x</a:t>
            </a:r>
            <a:r>
              <a:rPr lang="en-US" altLang="en-US" sz="2800" baseline="30000" smtClean="0">
                <a:effectLst/>
                <a:latin typeface="Script MT Bold" pitchFamily="66" charset="0"/>
                <a:ea typeface="MS Mincho" pitchFamily="49" charset="-128"/>
              </a:rPr>
              <a:t>l</a:t>
            </a:r>
            <a:r>
              <a:rPr lang="en-US" altLang="en-US" sz="2800" smtClean="0">
                <a:effectLst/>
                <a:ea typeface="MS Mincho" pitchFamily="49" charset="-128"/>
              </a:rPr>
              <a:t> between -1 and 1 for up to </a:t>
            </a:r>
            <a:r>
              <a:rPr lang="en-US" altLang="en-US" sz="2800" smtClean="0">
                <a:effectLst/>
                <a:latin typeface="Script MT Bold" pitchFamily="66" charset="0"/>
                <a:ea typeface="MS Mincho" pitchFamily="49" charset="-128"/>
              </a:rPr>
              <a:t>l</a:t>
            </a:r>
            <a:r>
              <a:rPr lang="en-US" altLang="en-US" sz="2800" smtClean="0">
                <a:effectLst/>
                <a:ea typeface="MS Mincho" pitchFamily="49" charset="-128"/>
              </a:rPr>
              <a:t>=2N-1=23. between.  </a:t>
            </a:r>
          </a:p>
          <a:p>
            <a:pPr marL="609600" indent="-609600"/>
            <a:endParaRPr lang="en-US" altLang="en-US" sz="2800" smtClean="0">
              <a:effectLst/>
              <a:ea typeface="MS Mincho" pitchFamily="49" charset="-128"/>
            </a:endParaRPr>
          </a:p>
          <a:p>
            <a:pPr marL="609600" indent="-609600"/>
            <a:r>
              <a:rPr lang="en-US" altLang="en-US" sz="2800" smtClean="0">
                <a:effectLst/>
                <a:ea typeface="MS Mincho" pitchFamily="49" charset="-128"/>
              </a:rPr>
              <a:t>Since roundoff error is unavoidable, it is sufficient to show me </a:t>
            </a:r>
            <a:r>
              <a:rPr lang="en-US" altLang="en-US" sz="2800" u="sng" smtClean="0">
                <a:effectLst/>
                <a:ea typeface="MS Mincho" pitchFamily="49" charset="-128"/>
              </a:rPr>
              <a:t>results</a:t>
            </a:r>
            <a:r>
              <a:rPr lang="en-US" altLang="en-US" sz="2800" smtClean="0">
                <a:effectLst/>
                <a:ea typeface="MS Mincho" pitchFamily="49" charset="-128"/>
              </a:rPr>
              <a:t> for </a:t>
            </a:r>
            <a:r>
              <a:rPr lang="en-US" altLang="en-US" sz="2800" smtClean="0">
                <a:effectLst/>
                <a:latin typeface="Script MT Bold" pitchFamily="66" charset="0"/>
                <a:ea typeface="MS Mincho" pitchFamily="49" charset="-128"/>
              </a:rPr>
              <a:t>l</a:t>
            </a:r>
            <a:r>
              <a:rPr lang="en-US" altLang="en-US" sz="2800" smtClean="0">
                <a:effectLst/>
                <a:ea typeface="MS Mincho" pitchFamily="49" charset="-128"/>
              </a:rPr>
              <a:t>=0 to (say) 30 and show that very low errors become not-so-low errors after 23.</a:t>
            </a:r>
            <a:endParaRPr lang="en-US" altLang="en-US" sz="3600" smtClean="0">
              <a:effectLst/>
              <a:ea typeface="MS Mincho" pitchFamily="49"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3A242F88-9EDE-48C6-A684-EE78222FC273}" type="slidenum">
              <a:rPr lang="en-US" altLang="en-US" sz="1400" smtClean="0"/>
              <a:pPr>
                <a:spcBef>
                  <a:spcPct val="0"/>
                </a:spcBef>
                <a:buClrTx/>
                <a:buSzTx/>
                <a:buFontTx/>
                <a:buNone/>
              </a:pPr>
              <a:t>3</a:t>
            </a:fld>
            <a:endParaRPr lang="en-US" altLang="en-US" sz="1400" smtClean="0"/>
          </a:p>
        </p:txBody>
      </p:sp>
      <p:sp>
        <p:nvSpPr>
          <p:cNvPr id="451586" name="Rectangle 2"/>
          <p:cNvSpPr>
            <a:spLocks noGrp="1" noChangeArrowheads="1"/>
          </p:cNvSpPr>
          <p:nvPr>
            <p:ph type="title"/>
          </p:nvPr>
        </p:nvSpPr>
        <p:spPr/>
        <p:txBody>
          <a:bodyPr/>
          <a:lstStyle/>
          <a:p>
            <a:pPr>
              <a:defRPr/>
            </a:pPr>
            <a:r>
              <a:rPr lang="en-US" smtClean="0"/>
              <a:t>Recap of where we are (2)</a:t>
            </a:r>
          </a:p>
        </p:txBody>
      </p:sp>
      <p:sp>
        <p:nvSpPr>
          <p:cNvPr id="451587" name="Rectangle 3"/>
          <p:cNvSpPr>
            <a:spLocks noGrp="1" noChangeArrowheads="1"/>
          </p:cNvSpPr>
          <p:nvPr>
            <p:ph type="body" idx="1"/>
          </p:nvPr>
        </p:nvSpPr>
        <p:spPr>
          <a:xfrm>
            <a:off x="715963" y="1328738"/>
            <a:ext cx="7772400" cy="5529262"/>
          </a:xfrm>
        </p:spPr>
        <p:txBody>
          <a:bodyPr/>
          <a:lstStyle/>
          <a:p>
            <a:pPr marL="609600" indent="-609600">
              <a:buFontTx/>
              <a:buAutoNum type="arabicPeriod" startAt="2"/>
              <a:defRPr/>
            </a:pPr>
            <a:r>
              <a:rPr lang="en-US" sz="2400" dirty="0" smtClean="0"/>
              <a:t>In the absence of an external source, we found that we had to add an eigenvalue to the equation.  We learned four variations on this, the most common being the k-effective (or lambda) eigenvalue:</a:t>
            </a:r>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buFontTx/>
              <a:buAutoNum type="arabicPeriod" startAt="2"/>
              <a:defRPr/>
            </a:pPr>
            <a:endParaRPr lang="en-US" sz="2400" dirty="0" smtClean="0"/>
          </a:p>
          <a:p>
            <a:pPr marL="609600" indent="-609600">
              <a:defRPr/>
            </a:pPr>
            <a:r>
              <a:rPr lang="en-US" sz="2400" dirty="0" smtClean="0"/>
              <a:t>The fission neutron source term became our new “source”, so we moved it to the right hand side.</a:t>
            </a:r>
          </a:p>
        </p:txBody>
      </p:sp>
      <p:graphicFrame>
        <p:nvGraphicFramePr>
          <p:cNvPr id="5125" name="Object 4"/>
          <p:cNvGraphicFramePr>
            <a:graphicFrameLocks noChangeAspect="1"/>
          </p:cNvGraphicFramePr>
          <p:nvPr>
            <p:extLst>
              <p:ext uri="{D42A27DB-BD31-4B8C-83A1-F6EECF244321}">
                <p14:modId xmlns:p14="http://schemas.microsoft.com/office/powerpoint/2010/main" val="4240584134"/>
              </p:ext>
            </p:extLst>
          </p:nvPr>
        </p:nvGraphicFramePr>
        <p:xfrm>
          <a:off x="1836738" y="3035300"/>
          <a:ext cx="5037137" cy="2835275"/>
        </p:xfrm>
        <a:graphic>
          <a:graphicData uri="http://schemas.openxmlformats.org/presentationml/2006/ole">
            <mc:AlternateContent xmlns:mc="http://schemas.openxmlformats.org/markup-compatibility/2006">
              <mc:Choice xmlns:v="urn:schemas-microsoft-com:vml" Requires="v">
                <p:oleObj spid="_x0000_s5132" name="Equation" r:id="rId3" imgW="2920680" imgH="1650960" progId="Equation.DSMT4">
                  <p:embed/>
                </p:oleObj>
              </mc:Choice>
              <mc:Fallback>
                <p:oleObj name="Equation" r:id="rId3" imgW="2920680" imgH="1650960" progId="Equation.DSMT4">
                  <p:embed/>
                  <p:pic>
                    <p:nvPicPr>
                      <p:cNvPr id="0" name="Object 4"/>
                      <p:cNvPicPr>
                        <a:picLocks noChangeAspect="1" noChangeArrowheads="1"/>
                      </p:cNvPicPr>
                      <p:nvPr/>
                    </p:nvPicPr>
                    <p:blipFill>
                      <a:blip r:embed="rId4"/>
                      <a:srcRect/>
                      <a:stretch>
                        <a:fillRect/>
                      </a:stretch>
                    </p:blipFill>
                    <p:spPr bwMode="auto">
                      <a:xfrm>
                        <a:off x="1836738" y="3035300"/>
                        <a:ext cx="5037137" cy="28352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1304278B-29D8-41CD-8060-39C88E7F0FD3}" type="slidenum">
              <a:rPr lang="en-US" altLang="en-US" sz="1400" smtClean="0"/>
              <a:pPr>
                <a:spcBef>
                  <a:spcPct val="0"/>
                </a:spcBef>
                <a:buClrTx/>
                <a:buSzTx/>
                <a:buFontTx/>
                <a:buNone/>
              </a:pPr>
              <a:t>4</a:t>
            </a:fld>
            <a:endParaRPr lang="en-US" altLang="en-US" sz="1400" smtClean="0"/>
          </a:p>
        </p:txBody>
      </p:sp>
      <p:sp>
        <p:nvSpPr>
          <p:cNvPr id="452610" name="Rectangle 2"/>
          <p:cNvSpPr>
            <a:spLocks noGrp="1" noChangeArrowheads="1"/>
          </p:cNvSpPr>
          <p:nvPr>
            <p:ph type="title"/>
          </p:nvPr>
        </p:nvSpPr>
        <p:spPr/>
        <p:txBody>
          <a:bodyPr/>
          <a:lstStyle/>
          <a:p>
            <a:pPr>
              <a:defRPr/>
            </a:pPr>
            <a:r>
              <a:rPr lang="en-US" smtClean="0"/>
              <a:t>Recap of where we are (3)</a:t>
            </a:r>
          </a:p>
        </p:txBody>
      </p:sp>
      <p:sp>
        <p:nvSpPr>
          <p:cNvPr id="452611" name="Rectangle 3"/>
          <p:cNvSpPr>
            <a:spLocks noGrp="1" noChangeArrowheads="1"/>
          </p:cNvSpPr>
          <p:nvPr>
            <p:ph type="body" idx="1"/>
          </p:nvPr>
        </p:nvSpPr>
        <p:spPr>
          <a:xfrm>
            <a:off x="715963" y="1328738"/>
            <a:ext cx="7772400" cy="5529262"/>
          </a:xfrm>
        </p:spPr>
        <p:txBody>
          <a:bodyPr/>
          <a:lstStyle/>
          <a:p>
            <a:pPr marL="609600" indent="-609600">
              <a:lnSpc>
                <a:spcPct val="90000"/>
              </a:lnSpc>
              <a:buFontTx/>
              <a:buAutoNum type="arabicPeriod" startAt="3"/>
              <a:defRPr/>
            </a:pPr>
            <a:r>
              <a:rPr lang="en-US" sz="2000" dirty="0" smtClean="0"/>
              <a:t>We then began attacking the equation, beginning with energy.  We approximated the energy dependence of the flux and cross sections using the MULTIGROUP equation with (after proper approximation of the group parameters), gave us (for each group):</a:t>
            </a:r>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buFontTx/>
              <a:buAutoNum type="arabicPeriod" startAt="3"/>
              <a:defRPr/>
            </a:pPr>
            <a:endParaRPr lang="en-US" sz="2000" dirty="0" smtClean="0"/>
          </a:p>
          <a:p>
            <a:pPr marL="609600" indent="-609600">
              <a:lnSpc>
                <a:spcPct val="90000"/>
              </a:lnSpc>
              <a:defRPr/>
            </a:pPr>
            <a:endParaRPr lang="en-US" sz="2000" dirty="0" smtClean="0"/>
          </a:p>
          <a:p>
            <a:pPr marL="609600" indent="-609600">
              <a:lnSpc>
                <a:spcPct val="90000"/>
              </a:lnSpc>
              <a:defRPr/>
            </a:pPr>
            <a:r>
              <a:rPr lang="en-US" sz="2000" dirty="0" smtClean="0"/>
              <a:t>This “theme” of throwing more and more over to the “source” term will continue as we go!</a:t>
            </a:r>
          </a:p>
        </p:txBody>
      </p:sp>
      <p:graphicFrame>
        <p:nvGraphicFramePr>
          <p:cNvPr id="6149" name="Object 5"/>
          <p:cNvGraphicFramePr>
            <a:graphicFrameLocks noChangeAspect="1"/>
          </p:cNvGraphicFramePr>
          <p:nvPr>
            <p:extLst>
              <p:ext uri="{D42A27DB-BD31-4B8C-83A1-F6EECF244321}">
                <p14:modId xmlns:p14="http://schemas.microsoft.com/office/powerpoint/2010/main" val="1827590082"/>
              </p:ext>
            </p:extLst>
          </p:nvPr>
        </p:nvGraphicFramePr>
        <p:xfrm>
          <a:off x="1049338" y="2805113"/>
          <a:ext cx="6834187" cy="3143250"/>
        </p:xfrm>
        <a:graphic>
          <a:graphicData uri="http://schemas.openxmlformats.org/presentationml/2006/ole">
            <mc:AlternateContent xmlns:mc="http://schemas.openxmlformats.org/markup-compatibility/2006">
              <mc:Choice xmlns:v="urn:schemas-microsoft-com:vml" Requires="v">
                <p:oleObj spid="_x0000_s6156" name="Equation" r:id="rId3" imgW="4152600" imgH="1917360" progId="Equation.DSMT4">
                  <p:embed/>
                </p:oleObj>
              </mc:Choice>
              <mc:Fallback>
                <p:oleObj name="Equation" r:id="rId3" imgW="4152600" imgH="1917360" progId="Equation.DSMT4">
                  <p:embed/>
                  <p:pic>
                    <p:nvPicPr>
                      <p:cNvPr id="0" name="Object 5"/>
                      <p:cNvPicPr>
                        <a:picLocks noChangeAspect="1" noChangeArrowheads="1"/>
                      </p:cNvPicPr>
                      <p:nvPr/>
                    </p:nvPicPr>
                    <p:blipFill>
                      <a:blip r:embed="rId4"/>
                      <a:srcRect/>
                      <a:stretch>
                        <a:fillRect/>
                      </a:stretch>
                    </p:blipFill>
                    <p:spPr bwMode="auto">
                      <a:xfrm>
                        <a:off x="1049338" y="2805113"/>
                        <a:ext cx="6834187" cy="31432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2F16B43B-A706-4C0B-A0D4-66CBBAEDC33B}" type="slidenum">
              <a:rPr lang="en-US" altLang="en-US" sz="1400" smtClean="0"/>
              <a:pPr>
                <a:spcBef>
                  <a:spcPct val="0"/>
                </a:spcBef>
                <a:buClrTx/>
                <a:buSzTx/>
                <a:buFontTx/>
                <a:buNone/>
              </a:pPr>
              <a:t>5</a:t>
            </a:fld>
            <a:endParaRPr lang="en-US" altLang="en-US" sz="1400" smtClean="0"/>
          </a:p>
        </p:txBody>
      </p:sp>
      <p:sp>
        <p:nvSpPr>
          <p:cNvPr id="453634" name="Rectangle 2"/>
          <p:cNvSpPr>
            <a:spLocks noGrp="1" noChangeArrowheads="1"/>
          </p:cNvSpPr>
          <p:nvPr>
            <p:ph type="title"/>
          </p:nvPr>
        </p:nvSpPr>
        <p:spPr/>
        <p:txBody>
          <a:bodyPr/>
          <a:lstStyle/>
          <a:p>
            <a:pPr>
              <a:defRPr/>
            </a:pPr>
            <a:r>
              <a:rPr lang="en-US" smtClean="0"/>
              <a:t>Recap of where we are  (4)</a:t>
            </a:r>
          </a:p>
        </p:txBody>
      </p:sp>
      <p:sp>
        <p:nvSpPr>
          <p:cNvPr id="453635" name="Rectangle 3"/>
          <p:cNvSpPr>
            <a:spLocks noGrp="1" noChangeArrowheads="1"/>
          </p:cNvSpPr>
          <p:nvPr>
            <p:ph type="body" idx="1"/>
          </p:nvPr>
        </p:nvSpPr>
        <p:spPr>
          <a:xfrm>
            <a:off x="715963" y="1328738"/>
            <a:ext cx="7772400" cy="5529262"/>
          </a:xfrm>
        </p:spPr>
        <p:txBody>
          <a:bodyPr/>
          <a:lstStyle/>
          <a:p>
            <a:pPr marL="609600" indent="-609600">
              <a:lnSpc>
                <a:spcPct val="90000"/>
              </a:lnSpc>
              <a:buFontTx/>
              <a:buAutoNum type="arabicPeriod" startAt="4"/>
              <a:defRPr/>
            </a:pPr>
            <a:r>
              <a:rPr lang="en-US" sz="2000" dirty="0" smtClean="0"/>
              <a:t>Since the only non-g term of the left hand side was the scattering from other groups, we then (what else) relegated all of the non-g scattering to the right-hand-side to get:</a:t>
            </a:r>
          </a:p>
          <a:p>
            <a:pPr marL="609600" indent="-609600">
              <a:lnSpc>
                <a:spcPct val="90000"/>
              </a:lnSpc>
              <a:buFontTx/>
              <a:buNone/>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buFontTx/>
              <a:buAutoNum type="arabicPeriod" startAt="4"/>
              <a:defRPr/>
            </a:pPr>
            <a:endParaRPr lang="en-US" sz="2000" dirty="0" smtClean="0"/>
          </a:p>
          <a:p>
            <a:pPr marL="609600" indent="-609600">
              <a:lnSpc>
                <a:spcPct val="90000"/>
              </a:lnSpc>
              <a:defRPr/>
            </a:pPr>
            <a:r>
              <a:rPr lang="en-US" sz="2000" dirty="0" smtClean="0"/>
              <a:t>We label the new source “out” because it becomes the source for each group in an OUTER iteration, where each of the energy groups are treated one-at-a-time.</a:t>
            </a:r>
          </a:p>
          <a:p>
            <a:pPr marL="990600" lvl="1" indent="-533400">
              <a:lnSpc>
                <a:spcPct val="90000"/>
              </a:lnSpc>
              <a:defRPr/>
            </a:pPr>
            <a:r>
              <a:rPr lang="en-US" sz="1800" dirty="0" smtClean="0"/>
              <a:t>We learned two ways of computing the source, depending on whether the </a:t>
            </a:r>
            <a:r>
              <a:rPr lang="en-US" sz="1800" dirty="0" err="1" smtClean="0"/>
              <a:t>inscattering</a:t>
            </a:r>
            <a:r>
              <a:rPr lang="en-US" sz="1800" dirty="0" smtClean="0"/>
              <a:t> sources from groups that have already been handled in the current outer iteration use the OLD iteration fluxes (“Jacobi”) or the NEW iteration fluxes (“Gauss-Seidel”)</a:t>
            </a:r>
          </a:p>
        </p:txBody>
      </p:sp>
      <p:graphicFrame>
        <p:nvGraphicFramePr>
          <p:cNvPr id="7173" name="Object 5"/>
          <p:cNvGraphicFramePr>
            <a:graphicFrameLocks noChangeAspect="1"/>
          </p:cNvGraphicFramePr>
          <p:nvPr>
            <p:extLst>
              <p:ext uri="{D42A27DB-BD31-4B8C-83A1-F6EECF244321}">
                <p14:modId xmlns:p14="http://schemas.microsoft.com/office/powerpoint/2010/main" val="3163242052"/>
              </p:ext>
            </p:extLst>
          </p:nvPr>
        </p:nvGraphicFramePr>
        <p:xfrm>
          <a:off x="890588" y="2565400"/>
          <a:ext cx="7259637" cy="2138363"/>
        </p:xfrm>
        <a:graphic>
          <a:graphicData uri="http://schemas.openxmlformats.org/presentationml/2006/ole">
            <mc:AlternateContent xmlns:mc="http://schemas.openxmlformats.org/markup-compatibility/2006">
              <mc:Choice xmlns:v="urn:schemas-microsoft-com:vml" Requires="v">
                <p:oleObj spid="_x0000_s7180" name="Equation" r:id="rId3" imgW="3949560" imgH="1168200" progId="Equation.DSMT4">
                  <p:embed/>
                </p:oleObj>
              </mc:Choice>
              <mc:Fallback>
                <p:oleObj name="Equation" r:id="rId3" imgW="3949560" imgH="1168200" progId="Equation.DSMT4">
                  <p:embed/>
                  <p:pic>
                    <p:nvPicPr>
                      <p:cNvPr id="0" name="Object 5"/>
                      <p:cNvPicPr>
                        <a:picLocks noChangeAspect="1" noChangeArrowheads="1"/>
                      </p:cNvPicPr>
                      <p:nvPr/>
                    </p:nvPicPr>
                    <p:blipFill>
                      <a:blip r:embed="rId4"/>
                      <a:srcRect/>
                      <a:stretch>
                        <a:fillRect/>
                      </a:stretch>
                    </p:blipFill>
                    <p:spPr bwMode="auto">
                      <a:xfrm>
                        <a:off x="890588" y="2565400"/>
                        <a:ext cx="7259637" cy="213836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DA84C6E6-7DE4-4AFE-89F5-A23B64D8E92E}" type="slidenum">
              <a:rPr lang="en-US" altLang="en-US" sz="1400" smtClean="0"/>
              <a:pPr>
                <a:spcBef>
                  <a:spcPct val="0"/>
                </a:spcBef>
                <a:buClrTx/>
                <a:buSzTx/>
                <a:buFontTx/>
                <a:buNone/>
              </a:pPr>
              <a:t>6</a:t>
            </a:fld>
            <a:endParaRPr lang="en-US" altLang="en-US" sz="1400" smtClean="0"/>
          </a:p>
        </p:txBody>
      </p:sp>
      <p:sp>
        <p:nvSpPr>
          <p:cNvPr id="456706" name="Rectangle 2"/>
          <p:cNvSpPr>
            <a:spLocks noGrp="1" noChangeArrowheads="1"/>
          </p:cNvSpPr>
          <p:nvPr>
            <p:ph type="title"/>
          </p:nvPr>
        </p:nvSpPr>
        <p:spPr/>
        <p:txBody>
          <a:bodyPr/>
          <a:lstStyle/>
          <a:p>
            <a:pPr>
              <a:defRPr/>
            </a:pPr>
            <a:r>
              <a:rPr lang="en-US" smtClean="0"/>
              <a:t>Recap of where we are (5)</a:t>
            </a:r>
          </a:p>
        </p:txBody>
      </p:sp>
      <p:sp>
        <p:nvSpPr>
          <p:cNvPr id="456707" name="Rectangle 3"/>
          <p:cNvSpPr>
            <a:spLocks noGrp="1" noChangeArrowheads="1"/>
          </p:cNvSpPr>
          <p:nvPr>
            <p:ph type="body" idx="1"/>
          </p:nvPr>
        </p:nvSpPr>
        <p:spPr>
          <a:xfrm>
            <a:off x="715963" y="1328738"/>
            <a:ext cx="7772400" cy="5529262"/>
          </a:xfrm>
        </p:spPr>
        <p:txBody>
          <a:bodyPr/>
          <a:lstStyle/>
          <a:p>
            <a:pPr marL="609600" indent="-609600">
              <a:defRPr/>
            </a:pPr>
            <a:r>
              <a:rPr lang="en-US" sz="2000" dirty="0" smtClean="0"/>
              <a:t>Adding in the outer iteration “counters”,   , makes this:</a:t>
            </a:r>
          </a:p>
          <a:p>
            <a:pPr marL="609600" indent="-609600">
              <a:buFontTx/>
              <a:buNone/>
              <a:defRPr/>
            </a:pPr>
            <a:endParaRPr lang="en-US" sz="2000" dirty="0" smtClean="0"/>
          </a:p>
          <a:p>
            <a:pPr marL="609600" indent="-609600">
              <a:defRPr/>
            </a:pPr>
            <a:endParaRPr lang="en-US" sz="2000" dirty="0" smtClean="0"/>
          </a:p>
          <a:p>
            <a:pPr marL="609600" indent="-609600">
              <a:defRPr/>
            </a:pPr>
            <a:endParaRPr lang="en-US" sz="2000" dirty="0" smtClean="0"/>
          </a:p>
          <a:p>
            <a:pPr marL="609600" indent="-609600">
              <a:defRPr/>
            </a:pPr>
            <a:endParaRPr lang="en-US" sz="2000" dirty="0" smtClean="0"/>
          </a:p>
          <a:p>
            <a:pPr marL="609600" indent="-609600">
              <a:defRPr/>
            </a:pPr>
            <a:endParaRPr lang="en-US" sz="2000" dirty="0" smtClean="0"/>
          </a:p>
          <a:p>
            <a:pPr marL="609600" indent="-609600">
              <a:defRPr/>
            </a:pPr>
            <a:endParaRPr lang="en-US" sz="2000" dirty="0" smtClean="0"/>
          </a:p>
          <a:p>
            <a:pPr marL="609600" indent="-609600">
              <a:defRPr/>
            </a:pPr>
            <a:endParaRPr lang="en-US" sz="2000" dirty="0" smtClean="0"/>
          </a:p>
          <a:p>
            <a:pPr marL="609600" indent="-609600">
              <a:defRPr/>
            </a:pPr>
            <a:r>
              <a:rPr lang="en-US" sz="2000" dirty="0" smtClean="0"/>
              <a:t>The “?” is there because the iteration counter depends on whether you are using Jacobi or Gauss-Seidel (and, if G-S, whether g’ is a group that has already been calculated in the current outer iteration)</a:t>
            </a:r>
          </a:p>
          <a:p>
            <a:pPr marL="609600" indent="-609600">
              <a:defRPr/>
            </a:pPr>
            <a:r>
              <a:rPr lang="en-US" sz="2000" dirty="0" smtClean="0"/>
              <a:t>I gave you some practice using this in HW#7</a:t>
            </a:r>
          </a:p>
        </p:txBody>
      </p:sp>
      <p:graphicFrame>
        <p:nvGraphicFramePr>
          <p:cNvPr id="8197" name="Object 4"/>
          <p:cNvGraphicFramePr>
            <a:graphicFrameLocks noChangeAspect="1"/>
          </p:cNvGraphicFramePr>
          <p:nvPr>
            <p:extLst>
              <p:ext uri="{D42A27DB-BD31-4B8C-83A1-F6EECF244321}">
                <p14:modId xmlns:p14="http://schemas.microsoft.com/office/powerpoint/2010/main" val="3090054757"/>
              </p:ext>
            </p:extLst>
          </p:nvPr>
        </p:nvGraphicFramePr>
        <p:xfrm>
          <a:off x="517525" y="2147888"/>
          <a:ext cx="7726363" cy="2138362"/>
        </p:xfrm>
        <a:graphic>
          <a:graphicData uri="http://schemas.openxmlformats.org/presentationml/2006/ole">
            <mc:AlternateContent xmlns:mc="http://schemas.openxmlformats.org/markup-compatibility/2006">
              <mc:Choice xmlns:v="urn:schemas-microsoft-com:vml" Requires="v">
                <p:oleObj spid="_x0000_s8211" name="Equation" r:id="rId3" imgW="4203360" imgH="1168200" progId="Equation.DSMT4">
                  <p:embed/>
                </p:oleObj>
              </mc:Choice>
              <mc:Fallback>
                <p:oleObj name="Equation" r:id="rId3" imgW="4203360" imgH="1168200" progId="Equation.DSMT4">
                  <p:embed/>
                  <p:pic>
                    <p:nvPicPr>
                      <p:cNvPr id="0" name="Object 4"/>
                      <p:cNvPicPr>
                        <a:picLocks noChangeAspect="1" noChangeArrowheads="1"/>
                      </p:cNvPicPr>
                      <p:nvPr/>
                    </p:nvPicPr>
                    <p:blipFill>
                      <a:blip r:embed="rId4"/>
                      <a:srcRect/>
                      <a:stretch>
                        <a:fillRect/>
                      </a:stretch>
                    </p:blipFill>
                    <p:spPr bwMode="auto">
                      <a:xfrm>
                        <a:off x="517525" y="2147888"/>
                        <a:ext cx="7726363" cy="213836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8" name="Object 5"/>
          <p:cNvGraphicFramePr>
            <a:graphicFrameLocks noChangeAspect="1"/>
          </p:cNvGraphicFramePr>
          <p:nvPr/>
        </p:nvGraphicFramePr>
        <p:xfrm>
          <a:off x="5826125" y="1385888"/>
          <a:ext cx="396875" cy="790575"/>
        </p:xfrm>
        <a:graphic>
          <a:graphicData uri="http://schemas.openxmlformats.org/presentationml/2006/ole">
            <mc:AlternateContent xmlns:mc="http://schemas.openxmlformats.org/markup-compatibility/2006">
              <mc:Choice xmlns:v="urn:schemas-microsoft-com:vml" Requires="v">
                <p:oleObj spid="_x0000_s8212" name="Equation" r:id="rId5" imgW="215806" imgH="431613" progId="Equation.DSMT4">
                  <p:embed/>
                </p:oleObj>
              </mc:Choice>
              <mc:Fallback>
                <p:oleObj name="Equation" r:id="rId5" imgW="215806" imgH="431613"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26125" y="1385888"/>
                        <a:ext cx="396875" cy="7905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ED276E3D-76A0-4CBC-85F1-E9E71FFFB621}" type="slidenum">
              <a:rPr lang="en-US" altLang="en-US" sz="1400" smtClean="0"/>
              <a:pPr>
                <a:spcBef>
                  <a:spcPct val="0"/>
                </a:spcBef>
                <a:buClrTx/>
                <a:buSzTx/>
                <a:buFontTx/>
                <a:buNone/>
              </a:pPr>
              <a:t>7</a:t>
            </a:fld>
            <a:endParaRPr lang="en-US" altLang="en-US" sz="1400" smtClean="0"/>
          </a:p>
        </p:txBody>
      </p:sp>
      <p:sp>
        <p:nvSpPr>
          <p:cNvPr id="454658" name="Rectangle 2"/>
          <p:cNvSpPr>
            <a:spLocks noGrp="1" noChangeArrowheads="1"/>
          </p:cNvSpPr>
          <p:nvPr>
            <p:ph type="title"/>
          </p:nvPr>
        </p:nvSpPr>
        <p:spPr/>
        <p:txBody>
          <a:bodyPr/>
          <a:lstStyle/>
          <a:p>
            <a:pPr>
              <a:defRPr/>
            </a:pPr>
            <a:r>
              <a:rPr lang="en-US" smtClean="0"/>
              <a:t>Recap of where we are (6)</a:t>
            </a:r>
          </a:p>
        </p:txBody>
      </p:sp>
      <p:sp>
        <p:nvSpPr>
          <p:cNvPr id="454659" name="Rectangle 3"/>
          <p:cNvSpPr>
            <a:spLocks noGrp="1" noChangeArrowheads="1"/>
          </p:cNvSpPr>
          <p:nvPr>
            <p:ph type="body" idx="1"/>
          </p:nvPr>
        </p:nvSpPr>
        <p:spPr>
          <a:xfrm>
            <a:off x="715963" y="1328738"/>
            <a:ext cx="7772400" cy="5529262"/>
          </a:xfrm>
        </p:spPr>
        <p:txBody>
          <a:bodyPr/>
          <a:lstStyle/>
          <a:p>
            <a:pPr marL="609600" indent="-609600">
              <a:buFontTx/>
              <a:buAutoNum type="arabicPeriod" startAt="5"/>
              <a:defRPr/>
            </a:pPr>
            <a:r>
              <a:rPr lang="en-US" sz="2000" smtClean="0"/>
              <a:t>Just for a little practice in the numerical treatment of outer iterations, we reduced this to the infinite-medium-form, where the flux does not depend on either space or direction, giving us:</a:t>
            </a:r>
          </a:p>
          <a:p>
            <a:pPr marL="609600" indent="-609600">
              <a:buFontTx/>
              <a:buAutoNum type="arabicPeriod" startAt="5"/>
              <a:defRPr/>
            </a:pPr>
            <a:endParaRPr lang="en-US" sz="2000" smtClean="0"/>
          </a:p>
          <a:p>
            <a:pPr marL="609600" indent="-609600">
              <a:buFontTx/>
              <a:buAutoNum type="arabicPeriod" startAt="5"/>
              <a:defRPr/>
            </a:pPr>
            <a:endParaRPr lang="en-US" sz="2000" smtClean="0"/>
          </a:p>
          <a:p>
            <a:pPr marL="609600" indent="-609600">
              <a:buFontTx/>
              <a:buAutoNum type="arabicPeriod" startAt="5"/>
              <a:defRPr/>
            </a:pPr>
            <a:endParaRPr lang="en-US" sz="2000" smtClean="0"/>
          </a:p>
          <a:p>
            <a:pPr marL="609600" indent="-609600">
              <a:buFontTx/>
              <a:buAutoNum type="arabicPeriod" startAt="5"/>
              <a:defRPr/>
            </a:pPr>
            <a:endParaRPr lang="en-US" sz="2000" smtClean="0"/>
          </a:p>
          <a:p>
            <a:pPr marL="609600" indent="-609600">
              <a:buFontTx/>
              <a:buAutoNum type="arabicPeriod" startAt="5"/>
              <a:defRPr/>
            </a:pPr>
            <a:endParaRPr lang="en-US" sz="2000" smtClean="0"/>
          </a:p>
          <a:p>
            <a:pPr marL="609600" indent="-609600">
              <a:buFontTx/>
              <a:buAutoNum type="arabicPeriod" startAt="5"/>
              <a:defRPr/>
            </a:pPr>
            <a:endParaRPr lang="en-US" sz="2000" smtClean="0"/>
          </a:p>
          <a:p>
            <a:pPr marL="609600" indent="-609600">
              <a:defRPr/>
            </a:pPr>
            <a:r>
              <a:rPr lang="en-US" sz="2000" smtClean="0"/>
              <a:t>Following the traditional notation, this equation was written in terms of the SCALAR flux (the direction-integrated ANGULAR flux) because, for isotropic infinite-medium fluxes, they are the same value (as long as you use unit solid angle):</a:t>
            </a:r>
          </a:p>
          <a:p>
            <a:pPr marL="609600" indent="-609600">
              <a:defRPr/>
            </a:pPr>
            <a:endParaRPr lang="en-US" sz="2000" smtClean="0"/>
          </a:p>
          <a:p>
            <a:pPr marL="609600" indent="-609600">
              <a:defRPr/>
            </a:pPr>
            <a:endParaRPr lang="en-US" sz="2000" smtClean="0"/>
          </a:p>
          <a:p>
            <a:pPr marL="609600" indent="-609600">
              <a:defRPr/>
            </a:pPr>
            <a:endParaRPr lang="en-US" sz="2000" smtClean="0"/>
          </a:p>
          <a:p>
            <a:pPr marL="609600" indent="-609600">
              <a:defRPr/>
            </a:pPr>
            <a:endParaRPr lang="en-US" sz="2000" smtClean="0"/>
          </a:p>
        </p:txBody>
      </p:sp>
      <p:graphicFrame>
        <p:nvGraphicFramePr>
          <p:cNvPr id="9221" name="Object 4"/>
          <p:cNvGraphicFramePr>
            <a:graphicFrameLocks noChangeAspect="1"/>
          </p:cNvGraphicFramePr>
          <p:nvPr/>
        </p:nvGraphicFramePr>
        <p:xfrm>
          <a:off x="2239963" y="2395538"/>
          <a:ext cx="4530725" cy="2524125"/>
        </p:xfrm>
        <a:graphic>
          <a:graphicData uri="http://schemas.openxmlformats.org/presentationml/2006/ole">
            <mc:AlternateContent xmlns:mc="http://schemas.openxmlformats.org/markup-compatibility/2006">
              <mc:Choice xmlns:v="urn:schemas-microsoft-com:vml" Requires="v">
                <p:oleObj spid="_x0000_s9235" name="Equation" r:id="rId3" imgW="2768600" imgH="1549400" progId="Equation.DSMT4">
                  <p:embed/>
                </p:oleObj>
              </mc:Choice>
              <mc:Fallback>
                <p:oleObj name="Equation" r:id="rId3" imgW="2768600" imgH="15494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9963" y="2395538"/>
                        <a:ext cx="4530725" cy="25241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222" name="Object 6"/>
          <p:cNvGraphicFramePr>
            <a:graphicFrameLocks noChangeAspect="1"/>
          </p:cNvGraphicFramePr>
          <p:nvPr/>
        </p:nvGraphicFramePr>
        <p:xfrm>
          <a:off x="1960563" y="6149975"/>
          <a:ext cx="5299075" cy="1116013"/>
        </p:xfrm>
        <a:graphic>
          <a:graphicData uri="http://schemas.openxmlformats.org/presentationml/2006/ole">
            <mc:AlternateContent xmlns:mc="http://schemas.openxmlformats.org/markup-compatibility/2006">
              <mc:Choice xmlns:v="urn:schemas-microsoft-com:vml" Requires="v">
                <p:oleObj spid="_x0000_s9236" name="Equation" r:id="rId5" imgW="2882900" imgH="609600" progId="Equation.DSMT4">
                  <p:embed/>
                </p:oleObj>
              </mc:Choice>
              <mc:Fallback>
                <p:oleObj name="Equation" r:id="rId5" imgW="2882900" imgH="609600" progId="Equation.DSMT4">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0563" y="6149975"/>
                        <a:ext cx="5299075" cy="11160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61630477-2EF7-4CA9-95BC-4AA38FFD5240}" type="slidenum">
              <a:rPr lang="en-US" altLang="en-US" sz="1400" smtClean="0"/>
              <a:pPr>
                <a:spcBef>
                  <a:spcPct val="0"/>
                </a:spcBef>
                <a:buClrTx/>
                <a:buSzTx/>
                <a:buFontTx/>
                <a:buNone/>
              </a:pPr>
              <a:t>8</a:t>
            </a:fld>
            <a:endParaRPr lang="en-US" altLang="en-US" sz="1400" smtClean="0"/>
          </a:p>
        </p:txBody>
      </p:sp>
      <p:sp>
        <p:nvSpPr>
          <p:cNvPr id="460802" name="Rectangle 2"/>
          <p:cNvSpPr>
            <a:spLocks noGrp="1" noChangeArrowheads="1"/>
          </p:cNvSpPr>
          <p:nvPr>
            <p:ph type="title"/>
          </p:nvPr>
        </p:nvSpPr>
        <p:spPr/>
        <p:txBody>
          <a:bodyPr/>
          <a:lstStyle/>
          <a:p>
            <a:pPr>
              <a:defRPr/>
            </a:pPr>
            <a:r>
              <a:rPr lang="en-US" smtClean="0"/>
              <a:t>Recap of where we are (7)</a:t>
            </a:r>
          </a:p>
        </p:txBody>
      </p:sp>
      <p:sp>
        <p:nvSpPr>
          <p:cNvPr id="460803" name="Rectangle 3"/>
          <p:cNvSpPr>
            <a:spLocks noGrp="1" noChangeArrowheads="1"/>
          </p:cNvSpPr>
          <p:nvPr>
            <p:ph type="body" idx="1"/>
          </p:nvPr>
        </p:nvSpPr>
        <p:spPr>
          <a:xfrm>
            <a:off x="715963" y="1328738"/>
            <a:ext cx="7772400" cy="5529262"/>
          </a:xfrm>
        </p:spPr>
        <p:txBody>
          <a:bodyPr/>
          <a:lstStyle/>
          <a:p>
            <a:pPr marL="609600" indent="-609600">
              <a:defRPr/>
            </a:pPr>
            <a:r>
              <a:rPr lang="en-US" sz="2000" dirty="0" smtClean="0"/>
              <a:t>Whenever you use an iterative method, if the numerical method is convergent, the fluxes will change less and less with each iteration.  The user has to decide when close enough is good enough.</a:t>
            </a:r>
          </a:p>
          <a:p>
            <a:pPr marL="609600" indent="-609600">
              <a:defRPr/>
            </a:pPr>
            <a:r>
              <a:rPr lang="en-US" sz="2000" dirty="0" smtClean="0"/>
              <a:t>Usually this is done with a convergence criterion of the MAXIMUM FRACTIONAL CHANGE of any iterating variable.</a:t>
            </a:r>
          </a:p>
          <a:p>
            <a:pPr marL="990600" lvl="1" indent="-533400">
              <a:defRPr/>
            </a:pPr>
            <a:r>
              <a:rPr lang="en-US" sz="1800" dirty="0" smtClean="0"/>
              <a:t>After each iteration, you loop over each flux value and determine the fractional amount it has changed during this iteration.  You find the maximum ABSOLUTE VALUE of any change and that becomes your “error” value for the iteration.</a:t>
            </a:r>
          </a:p>
          <a:p>
            <a:pPr marL="990600" lvl="1" indent="-533400">
              <a:defRPr/>
            </a:pPr>
            <a:r>
              <a:rPr lang="en-US" sz="1800" dirty="0" smtClean="0"/>
              <a:t>You continue iterating until either:</a:t>
            </a:r>
          </a:p>
          <a:p>
            <a:pPr marL="1371600" lvl="2" indent="-457200">
              <a:buFontTx/>
              <a:buAutoNum type="arabicPeriod"/>
              <a:defRPr/>
            </a:pPr>
            <a:r>
              <a:rPr lang="en-US" sz="1600" dirty="0" smtClean="0"/>
              <a:t>The absolute value of your iteration error is less than some preset CONVERGENCE CRITERION; or</a:t>
            </a:r>
          </a:p>
          <a:p>
            <a:pPr marL="1371600" lvl="2" indent="-457200">
              <a:buFontTx/>
              <a:buAutoNum type="arabicPeriod"/>
              <a:defRPr/>
            </a:pPr>
            <a:r>
              <a:rPr lang="en-US" sz="1600" dirty="0" smtClean="0"/>
              <a:t>You have exceeded the maximum number of iterations you will allow (necessary so that a divergent problem doesn’t run forever)</a:t>
            </a:r>
          </a:p>
          <a:p>
            <a:pPr marL="990600" lvl="1" indent="-533400">
              <a:defRPr/>
            </a:pPr>
            <a:r>
              <a:rPr lang="en-US" sz="1800" dirty="0" smtClean="0"/>
              <a:t>In setting the convergence criterion, you must be careful not to demand more digits than the computer uses for a variable!  (This is why FRACTIONAL change is used.)  I like 1.0e-06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75000"/>
              <a:buChar char="•"/>
              <a:defRPr sz="3200">
                <a:solidFill>
                  <a:schemeClr val="tx1"/>
                </a:solidFill>
                <a:latin typeface="Arial" charset="0"/>
              </a:defRPr>
            </a:lvl1pPr>
            <a:lvl2pPr marL="742950" indent="-285750">
              <a:spcBef>
                <a:spcPct val="20000"/>
              </a:spcBef>
              <a:buClr>
                <a:schemeClr val="hlink"/>
              </a:buClr>
              <a:buSzPct val="75000"/>
              <a:buChar char="•"/>
              <a:defRPr sz="2800">
                <a:solidFill>
                  <a:schemeClr val="tx1"/>
                </a:solidFill>
                <a:latin typeface="Arial" charset="0"/>
              </a:defRPr>
            </a:lvl2pPr>
            <a:lvl3pPr marL="1143000" indent="-228600">
              <a:spcBef>
                <a:spcPct val="20000"/>
              </a:spcBef>
              <a:buClr>
                <a:schemeClr val="hlink"/>
              </a:buClr>
              <a:buSzPct val="65000"/>
              <a:buChar char="•"/>
              <a:defRPr sz="2400">
                <a:solidFill>
                  <a:schemeClr val="tx1"/>
                </a:solidFill>
                <a:latin typeface="Arial" charset="0"/>
              </a:defRPr>
            </a:lvl3pPr>
            <a:lvl4pPr marL="16002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4pPr>
            <a:lvl5pPr marL="2057400" indent="-228600">
              <a:spcBef>
                <a:spcPct val="20000"/>
              </a:spcBef>
              <a:buClr>
                <a:schemeClr val="hlink"/>
              </a:buClr>
              <a:buSzPct val="65000"/>
              <a:buFont typeface="Monotype Sorts" pitchFamily="2" charset="2"/>
              <a:buChar char="ä"/>
              <a:defRPr sz="2000">
                <a:solidFill>
                  <a:schemeClr val="tx1"/>
                </a:solidFill>
                <a:latin typeface="Times New Roman" pitchFamily="18" charset="0"/>
              </a:defRPr>
            </a:lvl5pPr>
            <a:lvl6pPr marL="25146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6pPr>
            <a:lvl7pPr marL="29718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7pPr>
            <a:lvl8pPr marL="34290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8pPr>
            <a:lvl9pPr marL="3886200" indent="-228600" eaLnBrk="0" fontAlgn="base" hangingPunct="0">
              <a:spcBef>
                <a:spcPct val="20000"/>
              </a:spcBef>
              <a:spcAft>
                <a:spcPct val="0"/>
              </a:spcAft>
              <a:buClr>
                <a:schemeClr val="hlink"/>
              </a:buClr>
              <a:buSzPct val="65000"/>
              <a:buFont typeface="Monotype Sorts" pitchFamily="2" charset="2"/>
              <a:buChar char="ä"/>
              <a:defRPr sz="2000">
                <a:solidFill>
                  <a:schemeClr val="tx1"/>
                </a:solidFill>
                <a:latin typeface="Times New Roman" pitchFamily="18" charset="0"/>
              </a:defRPr>
            </a:lvl9pPr>
          </a:lstStyle>
          <a:p>
            <a:pPr>
              <a:spcBef>
                <a:spcPct val="0"/>
              </a:spcBef>
              <a:buClrTx/>
              <a:buSzTx/>
              <a:buFontTx/>
              <a:buNone/>
            </a:pPr>
            <a:r>
              <a:rPr lang="en-US" altLang="en-US" sz="1400" smtClean="0"/>
              <a:t>8-</a:t>
            </a:r>
            <a:fld id="{8E48A0CE-5858-4C20-91FD-9BA0C4DC7160}" type="slidenum">
              <a:rPr lang="en-US" altLang="en-US" sz="1400" smtClean="0"/>
              <a:pPr>
                <a:spcBef>
                  <a:spcPct val="0"/>
                </a:spcBef>
                <a:buClrTx/>
                <a:buSzTx/>
                <a:buFontTx/>
                <a:buNone/>
              </a:pPr>
              <a:t>9</a:t>
            </a:fld>
            <a:endParaRPr lang="en-US" altLang="en-US" sz="1400" smtClean="0"/>
          </a:p>
        </p:txBody>
      </p:sp>
      <p:sp>
        <p:nvSpPr>
          <p:cNvPr id="455682" name="Rectangle 2"/>
          <p:cNvSpPr>
            <a:spLocks noGrp="1" noChangeArrowheads="1"/>
          </p:cNvSpPr>
          <p:nvPr>
            <p:ph type="title"/>
          </p:nvPr>
        </p:nvSpPr>
        <p:spPr/>
        <p:txBody>
          <a:bodyPr/>
          <a:lstStyle/>
          <a:p>
            <a:pPr>
              <a:defRPr/>
            </a:pPr>
            <a:r>
              <a:rPr lang="en-US" smtClean="0"/>
              <a:t>Recap of where we are (8)</a:t>
            </a:r>
          </a:p>
        </p:txBody>
      </p:sp>
      <p:sp>
        <p:nvSpPr>
          <p:cNvPr id="455683" name="Rectangle 3"/>
          <p:cNvSpPr>
            <a:spLocks noGrp="1" noChangeArrowheads="1"/>
          </p:cNvSpPr>
          <p:nvPr>
            <p:ph type="body" idx="1"/>
          </p:nvPr>
        </p:nvSpPr>
        <p:spPr>
          <a:xfrm>
            <a:off x="715963" y="1328738"/>
            <a:ext cx="7772400" cy="5529262"/>
          </a:xfrm>
        </p:spPr>
        <p:txBody>
          <a:bodyPr/>
          <a:lstStyle/>
          <a:p>
            <a:pPr marL="609600" indent="-609600">
              <a:buFontTx/>
              <a:buAutoNum type="arabicPeriod" startAt="6"/>
              <a:defRPr/>
            </a:pPr>
            <a:r>
              <a:rPr lang="en-US" sz="2000" smtClean="0"/>
              <a:t>Concentrating our attention on the solution within each group (dropping the outer iteration counter since they are all          ):</a:t>
            </a:r>
          </a:p>
          <a:p>
            <a:pPr marL="609600" indent="-609600">
              <a:buFontTx/>
              <a:buAutoNum type="arabicPeriod" startAt="6"/>
              <a:defRPr/>
            </a:pPr>
            <a:endParaRPr lang="en-US" sz="2000" smtClean="0"/>
          </a:p>
          <a:p>
            <a:pPr marL="609600" indent="-609600">
              <a:buFontTx/>
              <a:buAutoNum type="arabicPeriod" startAt="6"/>
              <a:defRPr/>
            </a:pPr>
            <a:endParaRPr lang="en-US" sz="2000" smtClean="0"/>
          </a:p>
          <a:p>
            <a:pPr marL="609600" indent="-609600">
              <a:buFontTx/>
              <a:buNone/>
              <a:defRPr/>
            </a:pPr>
            <a:r>
              <a:rPr lang="en-US" sz="2000" smtClean="0"/>
              <a:t> 	we again simplified by throwing the more complicated within-group scattering term to the right-hand-side to get:</a:t>
            </a:r>
          </a:p>
          <a:p>
            <a:pPr marL="609600" indent="-609600">
              <a:buFontTx/>
              <a:buNone/>
              <a:defRPr/>
            </a:pPr>
            <a:endParaRPr lang="en-US" sz="2000" smtClean="0"/>
          </a:p>
          <a:p>
            <a:pPr marL="609600" indent="-609600">
              <a:defRPr/>
            </a:pPr>
            <a:endParaRPr lang="en-US" sz="2000" smtClean="0"/>
          </a:p>
          <a:p>
            <a:pPr marL="609600" indent="-609600">
              <a:defRPr/>
            </a:pPr>
            <a:endParaRPr lang="en-US" sz="2000" smtClean="0"/>
          </a:p>
          <a:p>
            <a:pPr marL="609600" indent="-609600">
              <a:defRPr/>
            </a:pPr>
            <a:endParaRPr lang="en-US" sz="2000" smtClean="0"/>
          </a:p>
          <a:p>
            <a:pPr marL="609600" indent="-609600">
              <a:defRPr/>
            </a:pPr>
            <a:r>
              <a:rPr lang="en-US" sz="2000" smtClean="0"/>
              <a:t>Using an INNER iteration counter of </a:t>
            </a:r>
            <a:r>
              <a:rPr lang="en-US" sz="2000" i="1" smtClean="0"/>
              <a:t>k</a:t>
            </a:r>
            <a:r>
              <a:rPr lang="en-US" sz="2000" smtClean="0"/>
              <a:t>, this becomes:</a:t>
            </a:r>
          </a:p>
          <a:p>
            <a:pPr marL="609600" indent="-609600">
              <a:defRPr/>
            </a:pPr>
            <a:endParaRPr lang="en-US" sz="2000" smtClean="0"/>
          </a:p>
          <a:p>
            <a:pPr marL="609600" indent="-609600">
              <a:defRPr/>
            </a:pPr>
            <a:endParaRPr lang="en-US" sz="2000" smtClean="0"/>
          </a:p>
          <a:p>
            <a:pPr marL="609600" indent="-609600">
              <a:defRPr/>
            </a:pPr>
            <a:endParaRPr lang="en-US" sz="2000" smtClean="0"/>
          </a:p>
        </p:txBody>
      </p:sp>
      <p:graphicFrame>
        <p:nvGraphicFramePr>
          <p:cNvPr id="11269" name="Object 4"/>
          <p:cNvGraphicFramePr>
            <a:graphicFrameLocks noChangeAspect="1"/>
          </p:cNvGraphicFramePr>
          <p:nvPr/>
        </p:nvGraphicFramePr>
        <p:xfrm>
          <a:off x="195263" y="2087563"/>
          <a:ext cx="8567737" cy="1116012"/>
        </p:xfrm>
        <a:graphic>
          <a:graphicData uri="http://schemas.openxmlformats.org/presentationml/2006/ole">
            <mc:AlternateContent xmlns:mc="http://schemas.openxmlformats.org/markup-compatibility/2006">
              <mc:Choice xmlns:v="urn:schemas-microsoft-com:vml" Requires="v">
                <p:oleObj spid="_x0000_s11297" name="Equation" r:id="rId3" imgW="4660900" imgH="609600" progId="Equation.DSMT4">
                  <p:embed/>
                </p:oleObj>
              </mc:Choice>
              <mc:Fallback>
                <p:oleObj name="Equation" r:id="rId3" imgW="4660900" imgH="609600" progId="Equation.DSMT4">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263" y="2087563"/>
                        <a:ext cx="8567737" cy="1116012"/>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0" name="Object 5"/>
          <p:cNvGraphicFramePr>
            <a:graphicFrameLocks noChangeAspect="1"/>
          </p:cNvGraphicFramePr>
          <p:nvPr/>
        </p:nvGraphicFramePr>
        <p:xfrm>
          <a:off x="1166813" y="3548063"/>
          <a:ext cx="6537325" cy="1651000"/>
        </p:xfrm>
        <a:graphic>
          <a:graphicData uri="http://schemas.openxmlformats.org/presentationml/2006/ole">
            <mc:AlternateContent xmlns:mc="http://schemas.openxmlformats.org/markup-compatibility/2006">
              <mc:Choice xmlns:v="urn:schemas-microsoft-com:vml" Requires="v">
                <p:oleObj spid="_x0000_s11298" name="Equation" r:id="rId5" imgW="3556000" imgH="901700" progId="Equation.DSMT4">
                  <p:embed/>
                </p:oleObj>
              </mc:Choice>
              <mc:Fallback>
                <p:oleObj name="Equation" r:id="rId5" imgW="3556000" imgH="901700" progId="Equation.DSMT4">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66813" y="3548063"/>
                        <a:ext cx="6537325" cy="16510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1" name="Object 6"/>
          <p:cNvGraphicFramePr>
            <a:graphicFrameLocks noChangeAspect="1"/>
          </p:cNvGraphicFramePr>
          <p:nvPr/>
        </p:nvGraphicFramePr>
        <p:xfrm>
          <a:off x="7504113" y="1668463"/>
          <a:ext cx="560387" cy="790575"/>
        </p:xfrm>
        <a:graphic>
          <a:graphicData uri="http://schemas.openxmlformats.org/presentationml/2006/ole">
            <mc:AlternateContent xmlns:mc="http://schemas.openxmlformats.org/markup-compatibility/2006">
              <mc:Choice xmlns:v="urn:schemas-microsoft-com:vml" Requires="v">
                <p:oleObj spid="_x0000_s11299" name="Equation" r:id="rId7" imgW="304668" imgH="431613" progId="Equation.DSMT4">
                  <p:embed/>
                </p:oleObj>
              </mc:Choice>
              <mc:Fallback>
                <p:oleObj name="Equation" r:id="rId7" imgW="304668" imgH="431613" progId="Equation.DSMT4">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04113" y="1668463"/>
                        <a:ext cx="560387" cy="7905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72" name="Object 7"/>
          <p:cNvGraphicFramePr>
            <a:graphicFrameLocks noChangeAspect="1"/>
          </p:cNvGraphicFramePr>
          <p:nvPr>
            <p:extLst>
              <p:ext uri="{D42A27DB-BD31-4B8C-83A1-F6EECF244321}">
                <p14:modId xmlns:p14="http://schemas.microsoft.com/office/powerpoint/2010/main" val="2175124300"/>
              </p:ext>
            </p:extLst>
          </p:nvPr>
        </p:nvGraphicFramePr>
        <p:xfrm>
          <a:off x="1062038" y="5424488"/>
          <a:ext cx="6886575" cy="1673225"/>
        </p:xfrm>
        <a:graphic>
          <a:graphicData uri="http://schemas.openxmlformats.org/presentationml/2006/ole">
            <mc:AlternateContent xmlns:mc="http://schemas.openxmlformats.org/markup-compatibility/2006">
              <mc:Choice xmlns:v="urn:schemas-microsoft-com:vml" Requires="v">
                <p:oleObj spid="_x0000_s11300" name="Equation" r:id="rId9" imgW="3746160" imgH="914400" progId="Equation.DSMT4">
                  <p:embed/>
                </p:oleObj>
              </mc:Choice>
              <mc:Fallback>
                <p:oleObj name="Equation" r:id="rId9" imgW="3746160" imgH="914400" progId="Equation.DSMT4">
                  <p:embed/>
                  <p:pic>
                    <p:nvPicPr>
                      <p:cNvPr id="0" name="Object 7"/>
                      <p:cNvPicPr>
                        <a:picLocks noChangeAspect="1" noChangeArrowheads="1"/>
                      </p:cNvPicPr>
                      <p:nvPr/>
                    </p:nvPicPr>
                    <p:blipFill>
                      <a:blip r:embed="rId10"/>
                      <a:srcRect/>
                      <a:stretch>
                        <a:fillRect/>
                      </a:stretch>
                    </p:blipFill>
                    <p:spPr bwMode="auto">
                      <a:xfrm>
                        <a:off x="1062038" y="5424488"/>
                        <a:ext cx="6886575" cy="16732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dist="13470" dir="2700000" algn="ctr" rotWithShape="0">
            <a:schemeClr val="bg2"/>
          </a:outerShdw>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3600" b="0" i="0" u="none" strike="noStrike" cap="none" normalizeH="0" baseline="0" smtClean="0">
            <a:ln>
              <a:noFill/>
            </a:ln>
            <a:solidFill>
              <a:schemeClr val="tx2"/>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Designs\Artsy.pot</Template>
  <TotalTime>2683</TotalTime>
  <Words>1760</Words>
  <Application>Microsoft Office PowerPoint</Application>
  <PresentationFormat>On-screen Show (4:3)</PresentationFormat>
  <Paragraphs>231</Paragraphs>
  <Slides>24</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24</vt:i4>
      </vt:variant>
    </vt:vector>
  </HeadingPairs>
  <TitlesOfParts>
    <vt:vector size="32" baseType="lpstr">
      <vt:lpstr>Arial</vt:lpstr>
      <vt:lpstr>Monotype Sorts</vt:lpstr>
      <vt:lpstr>MS Mincho</vt:lpstr>
      <vt:lpstr>Script MT Bold</vt:lpstr>
      <vt:lpstr>Times New Roman</vt:lpstr>
      <vt:lpstr>Sparkle</vt:lpstr>
      <vt:lpstr>Equation</vt:lpstr>
      <vt:lpstr>MathType 6.0 Equation</vt:lpstr>
      <vt:lpstr>Lesson 8 Objectives</vt:lpstr>
      <vt:lpstr>Recap of where we are</vt:lpstr>
      <vt:lpstr>Recap of where we are (2)</vt:lpstr>
      <vt:lpstr>Recap of where we are (3)</vt:lpstr>
      <vt:lpstr>Recap of where we are  (4)</vt:lpstr>
      <vt:lpstr>Recap of where we are (5)</vt:lpstr>
      <vt:lpstr>Recap of where we are (6)</vt:lpstr>
      <vt:lpstr>Recap of where we are (7)</vt:lpstr>
      <vt:lpstr>Recap of where we are (8)</vt:lpstr>
      <vt:lpstr>Recap of where we are (9)</vt:lpstr>
      <vt:lpstr>Recap of where we are (10)</vt:lpstr>
      <vt:lpstr>Treatment of Space and Direction</vt:lpstr>
      <vt:lpstr>Reduction to 1D Slab</vt:lpstr>
      <vt:lpstr>Quadrature integration</vt:lpstr>
      <vt:lpstr>Quadrature integration (2)</vt:lpstr>
      <vt:lpstr>Gauss-Legendre Quadrature</vt:lpstr>
      <vt:lpstr>Gauss-Legendre Quadrature (2)</vt:lpstr>
      <vt:lpstr>Gauss-Legendre Quadrature (3)</vt:lpstr>
      <vt:lpstr>Application of SN quadrature to direction</vt:lpstr>
      <vt:lpstr>Applic. of SN quadrature to direct’n (2)</vt:lpstr>
      <vt:lpstr>Resulting equation</vt:lpstr>
      <vt:lpstr>Homework 8-1</vt:lpstr>
      <vt:lpstr>Homework 8-2</vt:lpstr>
      <vt:lpstr>Homework 8-3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158</cp:revision>
  <cp:lastPrinted>1999-08-30T19:39:18Z</cp:lastPrinted>
  <dcterms:created xsi:type="dcterms:W3CDTF">1995-05-28T16:29:18Z</dcterms:created>
  <dcterms:modified xsi:type="dcterms:W3CDTF">2018-10-23T20:52:20Z</dcterms:modified>
</cp:coreProperties>
</file>