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557" r:id="rId2"/>
    <p:sldId id="558" r:id="rId3"/>
    <p:sldId id="559" r:id="rId4"/>
    <p:sldId id="560" r:id="rId5"/>
    <p:sldId id="561" r:id="rId6"/>
    <p:sldId id="653" r:id="rId7"/>
    <p:sldId id="562" r:id="rId8"/>
    <p:sldId id="563" r:id="rId9"/>
    <p:sldId id="564" r:id="rId10"/>
    <p:sldId id="565" r:id="rId11"/>
    <p:sldId id="566" r:id="rId12"/>
    <p:sldId id="657" r:id="rId13"/>
    <p:sldId id="567" r:id="rId14"/>
    <p:sldId id="658" r:id="rId15"/>
    <p:sldId id="662" r:id="rId16"/>
    <p:sldId id="661" r:id="rId17"/>
    <p:sldId id="659" r:id="rId18"/>
    <p:sldId id="569" r:id="rId19"/>
    <p:sldId id="570" r:id="rId20"/>
    <p:sldId id="571" r:id="rId21"/>
    <p:sldId id="572" r:id="rId22"/>
    <p:sldId id="573" r:id="rId23"/>
    <p:sldId id="574" r:id="rId24"/>
    <p:sldId id="667" r:id="rId25"/>
    <p:sldId id="575" r:id="rId26"/>
    <p:sldId id="576" r:id="rId27"/>
    <p:sldId id="668" r:id="rId2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2664" y="-8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A8CA4F4-7CCC-46FC-AE06-3F8DE27636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086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87752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0250" y="6232525"/>
            <a:ext cx="1905000" cy="457200"/>
          </a:xfrm>
        </p:spPr>
        <p:txBody>
          <a:bodyPr wrap="none" lIns="92075" tIns="46038" rIns="92075" bIns="46038" anchor="ctr"/>
          <a:lstStyle>
            <a:lvl1pPr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6211CB1A-5299-40C0-BE05-9836D556E2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615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</a:t>
            </a:r>
            <a:fld id="{44425A12-4EB7-4167-BA8A-C8261DE764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061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</a:t>
            </a:r>
            <a:fld id="{04D10BF6-797A-4393-97D6-0D8A5B1A25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59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</a:t>
            </a:r>
            <a:fld id="{2FC4D99D-2C80-4C10-A974-FB54838041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31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</a:t>
            </a:r>
            <a:fld id="{B7038CFF-E537-4857-B2AE-400A63D9F3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4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</a:t>
            </a:r>
            <a:fld id="{58EDD6CB-902A-4E99-8128-AC02E88975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9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</a:t>
            </a:r>
            <a:fld id="{EAECBF08-96C7-4D0E-9511-17FE3F63FE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85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</a:t>
            </a:r>
            <a:fld id="{E6B2059C-5A6A-4009-B9E8-EF07781C10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900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</a:t>
            </a:r>
            <a:fld id="{E7244EA2-5B33-42A2-A6AB-3D29D752A0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58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</a:t>
            </a:r>
            <a:fld id="{CC29D280-ADD5-41E4-9807-95AD9A65AC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26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</a:t>
            </a:r>
            <a:fld id="{932508C3-947B-4D22-8BAA-63733DA76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152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	</a:t>
            </a:r>
          </a:p>
          <a:p>
            <a:pPr lvl="2"/>
            <a:r>
              <a:rPr lang="en-US" smtClean="0"/>
              <a:t>Third</a:t>
            </a:r>
          </a:p>
          <a:p>
            <a:pPr lvl="2"/>
            <a:endParaRPr lang="en-US" smtClean="0"/>
          </a:p>
        </p:txBody>
      </p:sp>
      <p:pic>
        <p:nvPicPr>
          <p:cNvPr id="1028" name="Picture 4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10-</a:t>
            </a:r>
            <a:fld id="{7529A1F3-2843-4EBD-91BC-8C67B62972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7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21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25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7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31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oleObject" Target="../embeddings/oleObject37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3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3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35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3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8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39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43.bin"/><Relationship Id="rId10" Type="http://schemas.openxmlformats.org/officeDocument/2006/relationships/image" Target="../media/image45.wmf"/><Relationship Id="rId4" Type="http://schemas.openxmlformats.org/officeDocument/2006/relationships/image" Target="../media/image42.wmf"/><Relationship Id="rId9" Type="http://schemas.openxmlformats.org/officeDocument/2006/relationships/oleObject" Target="../embeddings/oleObject45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4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44297A4D-33D2-4F08-AC49-B85318E3D77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400" smtClean="0"/>
          </a:p>
        </p:txBody>
      </p:sp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Lesson 10 Objectives</a:t>
            </a:r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963" y="1824038"/>
            <a:ext cx="7772400" cy="46958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Chapter 4 [1,2,3,6]: Multidimensional discrete ordinates</a:t>
            </a:r>
          </a:p>
          <a:p>
            <a:pPr lvl="1">
              <a:defRPr/>
            </a:pPr>
            <a:r>
              <a:rPr lang="en-US" dirty="0" smtClean="0"/>
              <a:t>Multidimensional </a:t>
            </a:r>
            <a:r>
              <a:rPr lang="en-US" dirty="0" err="1" smtClean="0"/>
              <a:t>quadratures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Cartesian (x-y-z) difference equations and solution strategies</a:t>
            </a:r>
          </a:p>
          <a:p>
            <a:pPr lvl="1">
              <a:defRPr/>
            </a:pPr>
            <a:r>
              <a:rPr lang="en-US" smtClean="0"/>
              <a:t>Ray </a:t>
            </a:r>
            <a:r>
              <a:rPr lang="en-US" dirty="0" smtClean="0"/>
              <a:t>effects</a:t>
            </a:r>
          </a:p>
          <a:p>
            <a:pPr>
              <a:buFontTx/>
              <a:buNone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56F7ACEF-9335-4ECB-A24C-9913A2588BA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 smtClean="0"/>
          </a:p>
        </p:txBody>
      </p:sp>
      <p:sp>
        <p:nvSpPr>
          <p:cNvPr id="355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MultiD quadratures (8)</a:t>
            </a:r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1544638"/>
            <a:ext cx="7772400" cy="5089525"/>
          </a:xfrm>
        </p:spPr>
        <p:txBody>
          <a:bodyPr/>
          <a:lstStyle/>
          <a:p>
            <a:pPr>
              <a:defRPr/>
            </a:pPr>
            <a:r>
              <a:rPr lang="en-US" sz="2400" smtClean="0"/>
              <a:t>So, if you know </a:t>
            </a:r>
            <a:r>
              <a:rPr lang="en-US" sz="2400" smtClean="0">
                <a:latin typeface="Symbol" pitchFamily="18" charset="2"/>
              </a:rPr>
              <a:t>m</a:t>
            </a:r>
            <a:r>
              <a:rPr lang="en-US" sz="2400" baseline="-25000" smtClean="0"/>
              <a:t>1</a:t>
            </a:r>
            <a:r>
              <a:rPr lang="en-US" sz="2400" smtClean="0"/>
              <a:t> and C, you know the others:</a:t>
            </a:r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r>
              <a:rPr lang="en-US" sz="2400" smtClean="0"/>
              <a:t>Using the one real point we can count on: That the direction closest to the North Pole in our graph HAS to have the lowest </a:t>
            </a:r>
            <a:r>
              <a:rPr lang="en-US" sz="2400" smtClean="0">
                <a:latin typeface="Symbol" pitchFamily="18" charset="2"/>
              </a:rPr>
              <a:t>m</a:t>
            </a:r>
            <a:r>
              <a:rPr lang="en-US" sz="2400" smtClean="0"/>
              <a:t>, the lowest </a:t>
            </a:r>
            <a:r>
              <a:rPr lang="en-US" sz="2400" smtClean="0">
                <a:latin typeface="Symbol" pitchFamily="18" charset="2"/>
              </a:rPr>
              <a:t>h</a:t>
            </a:r>
            <a:r>
              <a:rPr lang="en-US" sz="2400" smtClean="0"/>
              <a:t>, and the HIGHEST </a:t>
            </a:r>
            <a:r>
              <a:rPr lang="en-US" sz="2400" smtClean="0">
                <a:latin typeface="Symbol" pitchFamily="18" charset="2"/>
              </a:rPr>
              <a:t>x</a:t>
            </a:r>
            <a:r>
              <a:rPr lang="en-US" sz="2400" smtClean="0"/>
              <a:t>, therefore:</a:t>
            </a:r>
          </a:p>
        </p:txBody>
      </p:sp>
      <p:graphicFrame>
        <p:nvGraphicFramePr>
          <p:cNvPr id="12293" name="Object 1024"/>
          <p:cNvGraphicFramePr>
            <a:graphicFrameLocks noChangeAspect="1"/>
          </p:cNvGraphicFramePr>
          <p:nvPr/>
        </p:nvGraphicFramePr>
        <p:xfrm>
          <a:off x="2536825" y="2054225"/>
          <a:ext cx="2817813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Equation" r:id="rId3" imgW="1511300" imgH="1016000" progId="Equation.3">
                  <p:embed/>
                </p:oleObj>
              </mc:Choice>
              <mc:Fallback>
                <p:oleObj name="Equation" r:id="rId3" imgW="1511300" imgH="101600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6825" y="2054225"/>
                        <a:ext cx="2817813" cy="189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1025"/>
          <p:cNvGraphicFramePr>
            <a:graphicFrameLocks noChangeAspect="1"/>
          </p:cNvGraphicFramePr>
          <p:nvPr/>
        </p:nvGraphicFramePr>
        <p:xfrm>
          <a:off x="3078163" y="5976938"/>
          <a:ext cx="2106612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Equation" r:id="rId5" imgW="1129810" imgH="241195" progId="Equation.DSMT4">
                  <p:embed/>
                </p:oleObj>
              </mc:Choice>
              <mc:Fallback>
                <p:oleObj name="Equation" r:id="rId5" imgW="1129810" imgH="241195" progId="Equation.DSMT4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8163" y="5976938"/>
                        <a:ext cx="2106612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829663D8-F63D-4E6E-ACC9-8BF770F9B42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 smtClean="0"/>
          </a:p>
        </p:txBody>
      </p:sp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MultiD quadratures (9)</a:t>
            </a:r>
          </a:p>
        </p:txBody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3563" y="1316038"/>
            <a:ext cx="8356600" cy="508952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smtClean="0"/>
              <a:t>which can be translated into:</a:t>
            </a:r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r>
              <a:rPr lang="en-US" sz="2800" smtClean="0"/>
              <a:t>So, after picking a </a:t>
            </a:r>
            <a:r>
              <a:rPr lang="en-US" sz="2800" smtClean="0">
                <a:latin typeface="Symbol" pitchFamily="18" charset="2"/>
              </a:rPr>
              <a:t>m</a:t>
            </a:r>
            <a:r>
              <a:rPr lang="en-US" sz="2800" baseline="-15000" smtClean="0"/>
              <a:t>1</a:t>
            </a:r>
            <a:r>
              <a:rPr lang="en-US" sz="2800" smtClean="0"/>
              <a:t>, we can find C from the above equation, then build the N/2 level values.</a:t>
            </a:r>
          </a:p>
          <a:p>
            <a:pPr>
              <a:lnSpc>
                <a:spcPct val="90000"/>
              </a:lnSpc>
              <a:defRPr/>
            </a:pPr>
            <a:r>
              <a:rPr lang="en-US" sz="2800" smtClean="0"/>
              <a:t>With the level values, the actual quadrature comprises all combinations of i, j, and k such that</a:t>
            </a:r>
          </a:p>
        </p:txBody>
      </p:sp>
      <p:graphicFrame>
        <p:nvGraphicFramePr>
          <p:cNvPr id="13317" name="Object 1024"/>
          <p:cNvGraphicFramePr>
            <a:graphicFrameLocks noChangeAspect="1"/>
          </p:cNvGraphicFramePr>
          <p:nvPr/>
        </p:nvGraphicFramePr>
        <p:xfrm>
          <a:off x="2559050" y="2001838"/>
          <a:ext cx="3576638" cy="250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Equation" r:id="rId3" imgW="1917360" imgH="1346040" progId="Equation.DSMT4">
                  <p:embed/>
                </p:oleObj>
              </mc:Choice>
              <mc:Fallback>
                <p:oleObj name="Equation" r:id="rId3" imgW="1917360" imgH="1346040" progId="Equation.DSMT4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9050" y="2001838"/>
                        <a:ext cx="3576638" cy="250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Object 1025"/>
          <p:cNvGraphicFramePr>
            <a:graphicFrameLocks noChangeAspect="1"/>
          </p:cNvGraphicFramePr>
          <p:nvPr/>
        </p:nvGraphicFramePr>
        <p:xfrm>
          <a:off x="3406775" y="6361113"/>
          <a:ext cx="2058988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Equation" r:id="rId5" imgW="1104421" imgH="266584" progId="Equation.3">
                  <p:embed/>
                </p:oleObj>
              </mc:Choice>
              <mc:Fallback>
                <p:oleObj name="Equation" r:id="rId5" imgW="1104421" imgH="266584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6775" y="6361113"/>
                        <a:ext cx="2058988" cy="49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71889E4B-EFD2-47F3-8B3F-EC23DC2B3F2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 smtClean="0"/>
          </a:p>
        </p:txBody>
      </p:sp>
      <p:sp>
        <p:nvSpPr>
          <p:cNvPr id="454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MultiD quadratures (10)</a:t>
            </a:r>
          </a:p>
        </p:txBody>
      </p:sp>
      <p:sp>
        <p:nvSpPr>
          <p:cNvPr id="454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3563" y="1316038"/>
            <a:ext cx="7810500" cy="5541962"/>
          </a:xfrm>
        </p:spPr>
        <p:txBody>
          <a:bodyPr/>
          <a:lstStyle/>
          <a:p>
            <a:pPr>
              <a:defRPr/>
            </a:pPr>
            <a:r>
              <a:rPr lang="en-US" sz="2000" smtClean="0"/>
              <a:t>The only quadrature this does not work for is S</a:t>
            </a:r>
            <a:r>
              <a:rPr lang="en-US" sz="2000" baseline="-25000" smtClean="0"/>
              <a:t>2</a:t>
            </a:r>
            <a:r>
              <a:rPr lang="en-US" sz="2000" smtClean="0"/>
              <a:t>, for which C is undefined.</a:t>
            </a:r>
          </a:p>
          <a:p>
            <a:pPr>
              <a:defRPr/>
            </a:pPr>
            <a:r>
              <a:rPr lang="en-US" sz="2000" smtClean="0"/>
              <a:t>For this special case (one direction per quadrature), symmetry demands that:</a:t>
            </a:r>
          </a:p>
          <a:p>
            <a:pPr>
              <a:defRPr/>
            </a:pPr>
            <a:endParaRPr lang="en-US" sz="2000" smtClean="0"/>
          </a:p>
          <a:p>
            <a:pPr>
              <a:defRPr/>
            </a:pPr>
            <a:r>
              <a:rPr lang="en-US" sz="2000" smtClean="0"/>
              <a:t>From the required relation:</a:t>
            </a:r>
          </a:p>
          <a:p>
            <a:pPr>
              <a:defRPr/>
            </a:pPr>
            <a:endParaRPr lang="en-US" sz="2000" smtClean="0"/>
          </a:p>
          <a:p>
            <a:pPr>
              <a:defRPr/>
            </a:pPr>
            <a:endParaRPr lang="en-US" sz="2000" smtClean="0"/>
          </a:p>
          <a:p>
            <a:pPr>
              <a:buFontTx/>
              <a:buNone/>
              <a:defRPr/>
            </a:pPr>
            <a:r>
              <a:rPr lang="en-US" sz="2000" smtClean="0"/>
              <a:t>	we can easily see that:</a:t>
            </a:r>
          </a:p>
          <a:p>
            <a:pPr>
              <a:defRPr/>
            </a:pPr>
            <a:endParaRPr lang="en-US" sz="2000" smtClean="0"/>
          </a:p>
          <a:p>
            <a:pPr>
              <a:defRPr/>
            </a:pPr>
            <a:endParaRPr lang="en-US" sz="2000" smtClean="0"/>
          </a:p>
          <a:p>
            <a:pPr>
              <a:defRPr/>
            </a:pPr>
            <a:r>
              <a:rPr lang="en-US" sz="2000" smtClean="0"/>
              <a:t>Interestingly, this is the LARGEST that </a:t>
            </a:r>
            <a:r>
              <a:rPr lang="en-US" sz="2000" smtClean="0">
                <a:latin typeface="Symbol" pitchFamily="18" charset="2"/>
              </a:rPr>
              <a:t>m</a:t>
            </a:r>
            <a:r>
              <a:rPr lang="en-US" sz="2000" baseline="-15000" smtClean="0"/>
              <a:t>1 </a:t>
            </a:r>
            <a:r>
              <a:rPr lang="en-US" sz="2000" smtClean="0"/>
              <a:t>can be since the formula for C is only non-negative if:</a:t>
            </a:r>
          </a:p>
        </p:txBody>
      </p:sp>
      <p:graphicFrame>
        <p:nvGraphicFramePr>
          <p:cNvPr id="14341" name="Object 4"/>
          <p:cNvGraphicFramePr>
            <a:graphicFrameLocks noChangeAspect="1"/>
          </p:cNvGraphicFramePr>
          <p:nvPr/>
        </p:nvGraphicFramePr>
        <p:xfrm>
          <a:off x="4010025" y="5973763"/>
          <a:ext cx="1230313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9" name="Equation" r:id="rId3" imgW="660113" imgH="241195" progId="Equation.3">
                  <p:embed/>
                </p:oleObj>
              </mc:Choice>
              <mc:Fallback>
                <p:oleObj name="Equation" r:id="rId3" imgW="660113" imgH="2411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0025" y="5973763"/>
                        <a:ext cx="1230313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5"/>
          <p:cNvGraphicFramePr>
            <a:graphicFrameLocks noChangeAspect="1"/>
          </p:cNvGraphicFramePr>
          <p:nvPr/>
        </p:nvGraphicFramePr>
        <p:xfrm>
          <a:off x="3263900" y="2557463"/>
          <a:ext cx="1257300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0" name="Equation" r:id="rId5" imgW="736280" imgH="215806" progId="Equation.3">
                  <p:embed/>
                </p:oleObj>
              </mc:Choice>
              <mc:Fallback>
                <p:oleObj name="Equation" r:id="rId5" imgW="736280" imgH="21580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2557463"/>
                        <a:ext cx="1257300" cy="369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6"/>
          <p:cNvGraphicFramePr>
            <a:graphicFrameLocks noChangeAspect="1"/>
          </p:cNvGraphicFramePr>
          <p:nvPr/>
        </p:nvGraphicFramePr>
        <p:xfrm>
          <a:off x="3136900" y="3524250"/>
          <a:ext cx="2011363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1" name="Equation" r:id="rId7" imgW="1079032" imgH="241195" progId="Equation.3">
                  <p:embed/>
                </p:oleObj>
              </mc:Choice>
              <mc:Fallback>
                <p:oleObj name="Equation" r:id="rId7" imgW="1079032" imgH="241195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3524250"/>
                        <a:ext cx="2011363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Object 7"/>
          <p:cNvGraphicFramePr>
            <a:graphicFrameLocks noChangeAspect="1"/>
          </p:cNvGraphicFramePr>
          <p:nvPr/>
        </p:nvGraphicFramePr>
        <p:xfrm>
          <a:off x="2693988" y="4618038"/>
          <a:ext cx="3186112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2" name="Equation" r:id="rId9" imgW="1866900" imgH="241300" progId="Equation.3">
                  <p:embed/>
                </p:oleObj>
              </mc:Choice>
              <mc:Fallback>
                <p:oleObj name="Equation" r:id="rId9" imgW="1866900" imgH="241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3988" y="4618038"/>
                        <a:ext cx="3186112" cy="414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47EB3045-29AB-4C57-8E37-A7856D63C01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 smtClean="0"/>
          </a:p>
        </p:txBody>
      </p:sp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MultiD quadratures (11)</a:t>
            </a:r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3563" y="1316038"/>
            <a:ext cx="8207375" cy="5541962"/>
          </a:xfrm>
        </p:spPr>
        <p:txBody>
          <a:bodyPr/>
          <a:lstStyle/>
          <a:p>
            <a:pPr>
              <a:defRPr/>
            </a:pPr>
            <a:r>
              <a:rPr lang="en-US" sz="2000" dirty="0" smtClean="0"/>
              <a:t>Returning to the original octant drawing, we see that the upshot of all this is that the number of </a:t>
            </a:r>
            <a:r>
              <a:rPr lang="en-US" sz="2000" dirty="0" smtClean="0">
                <a:latin typeface="Symbol" pitchFamily="18" charset="2"/>
              </a:rPr>
              <a:t>m</a:t>
            </a:r>
            <a:r>
              <a:rPr lang="en-US" sz="2000" dirty="0" smtClean="0"/>
              <a:t> values in each “eta-level” decreases by 1 for each step we make:</a:t>
            </a:r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r>
              <a:rPr lang="en-US" sz="2000" dirty="0" smtClean="0"/>
              <a:t>This also works vertically (for </a:t>
            </a:r>
            <a:r>
              <a:rPr lang="en-US" sz="2000" dirty="0" err="1" smtClean="0"/>
              <a:t>xsi</a:t>
            </a:r>
            <a:r>
              <a:rPr lang="en-US" sz="2000" dirty="0" smtClean="0"/>
              <a:t>-levels), although you cannot see it in the graph.  (In looking at the graph, you should imagine that you looking down on point drawn on the first octant of a basketball, e.g., the lower left one is the HIGHEST one. Look at 10-6 again.)</a:t>
            </a:r>
          </a:p>
          <a:p>
            <a:pPr>
              <a:defRPr/>
            </a:pPr>
            <a:r>
              <a:rPr lang="en-US" sz="2000" dirty="0" smtClean="0"/>
              <a:t>So, how many directions ARE there, total?</a:t>
            </a:r>
          </a:p>
        </p:txBody>
      </p:sp>
      <p:grpSp>
        <p:nvGrpSpPr>
          <p:cNvPr id="15365" name="Group 8"/>
          <p:cNvGrpSpPr>
            <a:grpSpLocks/>
          </p:cNvGrpSpPr>
          <p:nvPr/>
        </p:nvGrpSpPr>
        <p:grpSpPr bwMode="auto">
          <a:xfrm>
            <a:off x="2598738" y="2366963"/>
            <a:ext cx="3282950" cy="2906712"/>
            <a:chOff x="1804" y="1600"/>
            <a:chExt cx="2068" cy="1831"/>
          </a:xfrm>
        </p:grpSpPr>
        <p:sp>
          <p:nvSpPr>
            <p:cNvPr id="15366" name="Line 9"/>
            <p:cNvSpPr>
              <a:spLocks noChangeShapeType="1"/>
            </p:cNvSpPr>
            <p:nvPr/>
          </p:nvSpPr>
          <p:spPr bwMode="auto">
            <a:xfrm>
              <a:off x="2112" y="3192"/>
              <a:ext cx="17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7" name="Line 10"/>
            <p:cNvSpPr>
              <a:spLocks noChangeShapeType="1"/>
            </p:cNvSpPr>
            <p:nvPr/>
          </p:nvSpPr>
          <p:spPr bwMode="auto">
            <a:xfrm flipV="1">
              <a:off x="2112" y="1600"/>
              <a:ext cx="0" cy="15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8" name="Arc 11"/>
            <p:cNvSpPr>
              <a:spLocks/>
            </p:cNvSpPr>
            <p:nvPr/>
          </p:nvSpPr>
          <p:spPr bwMode="auto">
            <a:xfrm>
              <a:off x="2112" y="1760"/>
              <a:ext cx="1456" cy="144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9" name="Line 12"/>
            <p:cNvSpPr>
              <a:spLocks noChangeShapeType="1"/>
            </p:cNvSpPr>
            <p:nvPr/>
          </p:nvSpPr>
          <p:spPr bwMode="auto">
            <a:xfrm>
              <a:off x="2096" y="2824"/>
              <a:ext cx="1416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0" name="Line 13"/>
            <p:cNvSpPr>
              <a:spLocks noChangeShapeType="1"/>
            </p:cNvSpPr>
            <p:nvPr/>
          </p:nvSpPr>
          <p:spPr bwMode="auto">
            <a:xfrm>
              <a:off x="2112" y="2504"/>
              <a:ext cx="1280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1" name="Line 14"/>
            <p:cNvSpPr>
              <a:spLocks noChangeShapeType="1"/>
            </p:cNvSpPr>
            <p:nvPr/>
          </p:nvSpPr>
          <p:spPr bwMode="auto">
            <a:xfrm flipV="1">
              <a:off x="2112" y="2168"/>
              <a:ext cx="1000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2" name="Line 15"/>
            <p:cNvSpPr>
              <a:spLocks noChangeShapeType="1"/>
            </p:cNvSpPr>
            <p:nvPr/>
          </p:nvSpPr>
          <p:spPr bwMode="auto">
            <a:xfrm flipV="1">
              <a:off x="2104" y="1880"/>
              <a:ext cx="536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3" name="Line 16"/>
            <p:cNvSpPr>
              <a:spLocks noChangeShapeType="1"/>
            </p:cNvSpPr>
            <p:nvPr/>
          </p:nvSpPr>
          <p:spPr bwMode="auto">
            <a:xfrm rot="5400000" flipH="1">
              <a:off x="1767" y="2463"/>
              <a:ext cx="1416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4" name="Line 17"/>
            <p:cNvSpPr>
              <a:spLocks noChangeShapeType="1"/>
            </p:cNvSpPr>
            <p:nvPr/>
          </p:nvSpPr>
          <p:spPr bwMode="auto">
            <a:xfrm rot="5400000" flipH="1">
              <a:off x="2215" y="2559"/>
              <a:ext cx="1224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5" name="Line 18"/>
            <p:cNvSpPr>
              <a:spLocks noChangeShapeType="1"/>
            </p:cNvSpPr>
            <p:nvPr/>
          </p:nvSpPr>
          <p:spPr bwMode="auto">
            <a:xfrm rot="5400000" flipH="1" flipV="1">
              <a:off x="2659" y="2691"/>
              <a:ext cx="992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6" name="Line 19"/>
            <p:cNvSpPr>
              <a:spLocks noChangeShapeType="1"/>
            </p:cNvSpPr>
            <p:nvPr/>
          </p:nvSpPr>
          <p:spPr bwMode="auto">
            <a:xfrm rot="5400000" flipH="1" flipV="1">
              <a:off x="3119" y="2863"/>
              <a:ext cx="608" cy="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7" name="Oval 20"/>
            <p:cNvSpPr>
              <a:spLocks noChangeArrowheads="1"/>
            </p:cNvSpPr>
            <p:nvPr/>
          </p:nvSpPr>
          <p:spPr bwMode="auto">
            <a:xfrm>
              <a:off x="2440" y="2792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5378" name="Oval 21"/>
            <p:cNvSpPr>
              <a:spLocks noChangeArrowheads="1"/>
            </p:cNvSpPr>
            <p:nvPr/>
          </p:nvSpPr>
          <p:spPr bwMode="auto">
            <a:xfrm>
              <a:off x="2456" y="2464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5379" name="Oval 22"/>
            <p:cNvSpPr>
              <a:spLocks noChangeArrowheads="1"/>
            </p:cNvSpPr>
            <p:nvPr/>
          </p:nvSpPr>
          <p:spPr bwMode="auto">
            <a:xfrm>
              <a:off x="2440" y="2128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5380" name="Oval 23"/>
            <p:cNvSpPr>
              <a:spLocks noChangeArrowheads="1"/>
            </p:cNvSpPr>
            <p:nvPr/>
          </p:nvSpPr>
          <p:spPr bwMode="auto">
            <a:xfrm>
              <a:off x="2448" y="1840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5381" name="Oval 24"/>
            <p:cNvSpPr>
              <a:spLocks noChangeArrowheads="1"/>
            </p:cNvSpPr>
            <p:nvPr/>
          </p:nvSpPr>
          <p:spPr bwMode="auto">
            <a:xfrm>
              <a:off x="2792" y="2800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5382" name="Oval 25"/>
            <p:cNvSpPr>
              <a:spLocks noChangeArrowheads="1"/>
            </p:cNvSpPr>
            <p:nvPr/>
          </p:nvSpPr>
          <p:spPr bwMode="auto">
            <a:xfrm>
              <a:off x="2808" y="2480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5383" name="Oval 26"/>
            <p:cNvSpPr>
              <a:spLocks noChangeArrowheads="1"/>
            </p:cNvSpPr>
            <p:nvPr/>
          </p:nvSpPr>
          <p:spPr bwMode="auto">
            <a:xfrm>
              <a:off x="2808" y="2128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5384" name="Oval 27"/>
            <p:cNvSpPr>
              <a:spLocks noChangeArrowheads="1"/>
            </p:cNvSpPr>
            <p:nvPr/>
          </p:nvSpPr>
          <p:spPr bwMode="auto">
            <a:xfrm>
              <a:off x="3128" y="2792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5385" name="Oval 28"/>
            <p:cNvSpPr>
              <a:spLocks noChangeArrowheads="1"/>
            </p:cNvSpPr>
            <p:nvPr/>
          </p:nvSpPr>
          <p:spPr bwMode="auto">
            <a:xfrm>
              <a:off x="3136" y="2488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5386" name="Oval 29"/>
            <p:cNvSpPr>
              <a:spLocks noChangeArrowheads="1"/>
            </p:cNvSpPr>
            <p:nvPr/>
          </p:nvSpPr>
          <p:spPr bwMode="auto">
            <a:xfrm>
              <a:off x="3392" y="2784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357406" name="Text Box 30"/>
            <p:cNvSpPr txBox="1">
              <a:spLocks noChangeArrowheads="1"/>
            </p:cNvSpPr>
            <p:nvPr/>
          </p:nvSpPr>
          <p:spPr bwMode="auto">
            <a:xfrm>
              <a:off x="2350" y="3157"/>
              <a:ext cx="26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m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1</a:t>
              </a:r>
            </a:p>
          </p:txBody>
        </p:sp>
        <p:sp>
          <p:nvSpPr>
            <p:cNvPr id="357407" name="Text Box 31"/>
            <p:cNvSpPr txBox="1">
              <a:spLocks noChangeArrowheads="1"/>
            </p:cNvSpPr>
            <p:nvPr/>
          </p:nvSpPr>
          <p:spPr bwMode="auto">
            <a:xfrm>
              <a:off x="3046" y="3181"/>
              <a:ext cx="26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m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3</a:t>
              </a:r>
            </a:p>
          </p:txBody>
        </p:sp>
        <p:sp>
          <p:nvSpPr>
            <p:cNvPr id="357408" name="Text Box 32"/>
            <p:cNvSpPr txBox="1">
              <a:spLocks noChangeArrowheads="1"/>
            </p:cNvSpPr>
            <p:nvPr/>
          </p:nvSpPr>
          <p:spPr bwMode="auto">
            <a:xfrm>
              <a:off x="2718" y="3165"/>
              <a:ext cx="26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m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2</a:t>
              </a:r>
            </a:p>
          </p:txBody>
        </p:sp>
        <p:sp>
          <p:nvSpPr>
            <p:cNvPr id="357409" name="Text Box 33"/>
            <p:cNvSpPr txBox="1">
              <a:spLocks noChangeArrowheads="1"/>
            </p:cNvSpPr>
            <p:nvPr/>
          </p:nvSpPr>
          <p:spPr bwMode="auto">
            <a:xfrm>
              <a:off x="3310" y="3181"/>
              <a:ext cx="26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m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4</a:t>
              </a:r>
            </a:p>
          </p:txBody>
        </p:sp>
        <p:sp>
          <p:nvSpPr>
            <p:cNvPr id="357410" name="Text Box 34"/>
            <p:cNvSpPr txBox="1">
              <a:spLocks noChangeArrowheads="1"/>
            </p:cNvSpPr>
            <p:nvPr/>
          </p:nvSpPr>
          <p:spPr bwMode="auto">
            <a:xfrm>
              <a:off x="1804" y="2701"/>
              <a:ext cx="264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h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1</a:t>
              </a:r>
            </a:p>
          </p:txBody>
        </p:sp>
        <p:sp>
          <p:nvSpPr>
            <p:cNvPr id="357411" name="Text Box 35"/>
            <p:cNvSpPr txBox="1">
              <a:spLocks noChangeArrowheads="1"/>
            </p:cNvSpPr>
            <p:nvPr/>
          </p:nvSpPr>
          <p:spPr bwMode="auto">
            <a:xfrm>
              <a:off x="1804" y="2053"/>
              <a:ext cx="264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h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3</a:t>
              </a:r>
            </a:p>
          </p:txBody>
        </p:sp>
        <p:sp>
          <p:nvSpPr>
            <p:cNvPr id="357412" name="Text Box 36"/>
            <p:cNvSpPr txBox="1">
              <a:spLocks noChangeArrowheads="1"/>
            </p:cNvSpPr>
            <p:nvPr/>
          </p:nvSpPr>
          <p:spPr bwMode="auto">
            <a:xfrm>
              <a:off x="1804" y="1749"/>
              <a:ext cx="264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h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4</a:t>
              </a:r>
            </a:p>
          </p:txBody>
        </p:sp>
        <p:sp>
          <p:nvSpPr>
            <p:cNvPr id="357413" name="Text Box 37"/>
            <p:cNvSpPr txBox="1">
              <a:spLocks noChangeArrowheads="1"/>
            </p:cNvSpPr>
            <p:nvPr/>
          </p:nvSpPr>
          <p:spPr bwMode="auto">
            <a:xfrm>
              <a:off x="1812" y="2381"/>
              <a:ext cx="264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h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60C5E51D-0E52-462F-9B68-C365C2DAAC8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 smtClean="0"/>
          </a:p>
        </p:txBody>
      </p:sp>
      <p:sp>
        <p:nvSpPr>
          <p:cNvPr id="455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MultiD quadratures (12)</a:t>
            </a:r>
          </a:p>
        </p:txBody>
      </p:sp>
      <p:sp>
        <p:nvSpPr>
          <p:cNvPr id="455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238" y="1316038"/>
            <a:ext cx="8328025" cy="5541962"/>
          </a:xfrm>
        </p:spPr>
        <p:txBody>
          <a:bodyPr/>
          <a:lstStyle/>
          <a:p>
            <a:pPr marL="609600" indent="-609600">
              <a:defRPr/>
            </a:pPr>
            <a:r>
              <a:rPr lang="en-US" sz="2000" dirty="0" smtClean="0"/>
              <a:t>Let’s count them: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1800" dirty="0" smtClean="0"/>
              <a:t>There are N/2 directions for 1</a:t>
            </a:r>
            <a:r>
              <a:rPr lang="en-US" sz="1800" baseline="30000" dirty="0" smtClean="0"/>
              <a:t>st</a:t>
            </a:r>
            <a:r>
              <a:rPr lang="en-US" sz="1800" dirty="0" smtClean="0"/>
              <a:t> “eta-level” 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1800" dirty="0" smtClean="0"/>
              <a:t>There are (N-1)/2 directions for the 2</a:t>
            </a:r>
            <a:r>
              <a:rPr lang="en-US" sz="1800" baseline="30000" dirty="0" smtClean="0"/>
              <a:t>nd</a:t>
            </a:r>
            <a:r>
              <a:rPr lang="en-US" sz="1800" dirty="0" smtClean="0"/>
              <a:t> eta-level.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1800" dirty="0" smtClean="0"/>
              <a:t>…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1800" dirty="0" smtClean="0"/>
              <a:t>There is 1 direction for the (N/2)</a:t>
            </a:r>
            <a:r>
              <a:rPr lang="en-US" sz="1800" dirty="0" err="1" smtClean="0"/>
              <a:t>th</a:t>
            </a:r>
            <a:r>
              <a:rPr lang="en-US" sz="1800" dirty="0" smtClean="0"/>
              <a:t> eta-level.</a:t>
            </a:r>
          </a:p>
          <a:p>
            <a:pPr marL="990600" lvl="1" indent="-533400">
              <a:buFontTx/>
              <a:buAutoNum type="arabicPeriod"/>
              <a:defRPr/>
            </a:pPr>
            <a:endParaRPr lang="en-US" sz="1800" dirty="0" smtClean="0"/>
          </a:p>
          <a:p>
            <a:pPr marL="990600" lvl="1" indent="-533400">
              <a:buFontTx/>
              <a:buNone/>
              <a:defRPr/>
            </a:pPr>
            <a:endParaRPr lang="en-US" sz="1800" dirty="0" smtClean="0"/>
          </a:p>
          <a:p>
            <a:pPr marL="990600" lvl="1" indent="-533400">
              <a:buFontTx/>
              <a:buNone/>
              <a:defRPr/>
            </a:pPr>
            <a:endParaRPr lang="en-US" sz="1800" dirty="0" smtClean="0"/>
          </a:p>
          <a:p>
            <a:pPr marL="990600" lvl="1" indent="-533400">
              <a:buFontTx/>
              <a:buNone/>
              <a:defRPr/>
            </a:pPr>
            <a:endParaRPr lang="en-US" sz="1800" dirty="0" smtClean="0"/>
          </a:p>
          <a:p>
            <a:pPr marL="609600" indent="-609600">
              <a:defRPr/>
            </a:pPr>
            <a:r>
              <a:rPr lang="en-US" sz="2000" dirty="0" smtClean="0"/>
              <a:t>For a 3D geometry (the whole basketball), there are 8 octants, so</a:t>
            </a:r>
          </a:p>
          <a:p>
            <a:pPr marL="609600" indent="-609600">
              <a:defRPr/>
            </a:pPr>
            <a:endParaRPr lang="en-US" sz="2000" dirty="0" smtClean="0"/>
          </a:p>
          <a:p>
            <a:pPr marL="609600" indent="-609600">
              <a:defRPr/>
            </a:pPr>
            <a:endParaRPr lang="en-US" sz="2000" dirty="0" smtClean="0"/>
          </a:p>
          <a:p>
            <a:pPr marL="609600" indent="-609600">
              <a:defRPr/>
            </a:pPr>
            <a:r>
              <a:rPr lang="en-US" sz="2000" dirty="0" smtClean="0"/>
              <a:t>For 2D (</a:t>
            </a:r>
            <a:r>
              <a:rPr lang="en-US" sz="2000" dirty="0" err="1" smtClean="0"/>
              <a:t>x,y</a:t>
            </a:r>
            <a:r>
              <a:rPr lang="en-US" sz="2000" dirty="0" smtClean="0"/>
              <a:t>) geometry, we have symmetry up and down, so there is no use calculating the “down” directions:</a:t>
            </a:r>
          </a:p>
          <a:p>
            <a:pPr marL="609600" indent="-609600">
              <a:defRPr/>
            </a:pPr>
            <a:endParaRPr lang="en-US" sz="2000" dirty="0" smtClean="0"/>
          </a:p>
        </p:txBody>
      </p:sp>
      <p:graphicFrame>
        <p:nvGraphicFramePr>
          <p:cNvPr id="16389" name="Object 34"/>
          <p:cNvGraphicFramePr>
            <a:graphicFrameLocks noChangeAspect="1"/>
          </p:cNvGraphicFramePr>
          <p:nvPr/>
        </p:nvGraphicFramePr>
        <p:xfrm>
          <a:off x="1851025" y="3094038"/>
          <a:ext cx="5070475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0" name="Equation" r:id="rId3" imgW="2971800" imgH="609600" progId="Equation.DSMT4">
                  <p:embed/>
                </p:oleObj>
              </mc:Choice>
              <mc:Fallback>
                <p:oleObj name="Equation" r:id="rId3" imgW="2971800" imgH="6096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1025" y="3094038"/>
                        <a:ext cx="5070475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35"/>
          <p:cNvGraphicFramePr>
            <a:graphicFrameLocks noChangeAspect="1"/>
          </p:cNvGraphicFramePr>
          <p:nvPr/>
        </p:nvGraphicFramePr>
        <p:xfrm>
          <a:off x="1830388" y="4711700"/>
          <a:ext cx="4659312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1" name="Equation" r:id="rId5" imgW="2730500" imgH="393700" progId="Equation.DSMT4">
                  <p:embed/>
                </p:oleObj>
              </mc:Choice>
              <mc:Fallback>
                <p:oleObj name="Equation" r:id="rId5" imgW="2730500" imgH="39370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0388" y="4711700"/>
                        <a:ext cx="4659312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1" name="Object 36"/>
          <p:cNvGraphicFramePr>
            <a:graphicFrameLocks noChangeAspect="1"/>
          </p:cNvGraphicFramePr>
          <p:nvPr/>
        </p:nvGraphicFramePr>
        <p:xfrm>
          <a:off x="1739900" y="6181725"/>
          <a:ext cx="4724400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2" name="Equation" r:id="rId7" imgW="2768600" imgH="393700" progId="Equation.DSMT4">
                  <p:embed/>
                </p:oleObj>
              </mc:Choice>
              <mc:Fallback>
                <p:oleObj name="Equation" r:id="rId7" imgW="2768600" imgH="393700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9900" y="6181725"/>
                        <a:ext cx="4724400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8DDB3087-DD9B-4C52-A1DB-2EF71B4240D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 smtClean="0"/>
          </a:p>
        </p:txBody>
      </p:sp>
      <p:sp>
        <p:nvSpPr>
          <p:cNvPr id="358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MultiD quadratures (13)</a:t>
            </a:r>
          </a:p>
        </p:txBody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3563" y="1316038"/>
            <a:ext cx="7797800" cy="55419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000" dirty="0"/>
              <a:t>	Once the directions are found, the weights are found with a 3 step process: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000" dirty="0"/>
              <a:t>All quadrant reflections are restrained to have the same weight: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endParaRPr lang="en-US" sz="2000" dirty="0"/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endParaRPr lang="en-US" sz="2000" dirty="0"/>
          </a:p>
          <a:p>
            <a:pPr marL="990600" lvl="1" indent="-533400">
              <a:lnSpc>
                <a:spcPct val="90000"/>
              </a:lnSpc>
              <a:buFontTx/>
              <a:buNone/>
              <a:defRPr/>
            </a:pPr>
            <a:r>
              <a:rPr lang="en-US" sz="1800" dirty="0"/>
              <a:t>  </a:t>
            </a:r>
            <a:r>
              <a:rPr lang="en-US" sz="2000" dirty="0"/>
              <a:t>This means we only have to worry about the N(N+2)/8 values in the first quadrant.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000" dirty="0"/>
              <a:t>All permutations of the level subscript numbers have the same weight.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sz="2000" dirty="0"/>
          </a:p>
          <a:p>
            <a:pPr marL="609600" indent="-609600">
              <a:lnSpc>
                <a:spcPct val="90000"/>
              </a:lnSpc>
              <a:defRPr/>
            </a:pPr>
            <a:endParaRPr lang="en-US" sz="2000" dirty="0"/>
          </a:p>
          <a:p>
            <a:pPr marL="609600" indent="-609600">
              <a:lnSpc>
                <a:spcPct val="90000"/>
              </a:lnSpc>
              <a:defRPr/>
            </a:pPr>
            <a:r>
              <a:rPr lang="en-US" sz="2000" dirty="0"/>
              <a:t>The unique weights that remain are found by either: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1800" dirty="0"/>
              <a:t>Correctly integrating as many </a:t>
            </a:r>
            <a:r>
              <a:rPr lang="en-US" sz="1800" dirty="0" smtClean="0"/>
              <a:t>1D moments </a:t>
            </a:r>
            <a:r>
              <a:rPr lang="en-US" sz="1800" dirty="0"/>
              <a:t>as possible (works up to about S</a:t>
            </a:r>
            <a:r>
              <a:rPr lang="en-US" sz="1800" baseline="-25000" dirty="0"/>
              <a:t>20</a:t>
            </a:r>
            <a:r>
              <a:rPr lang="en-US" sz="1800" dirty="0"/>
              <a:t>); or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1800" dirty="0"/>
              <a:t>Associating an area of the unit sphere with each direction </a:t>
            </a:r>
            <a:r>
              <a:rPr lang="en-US" sz="1800" dirty="0" smtClean="0"/>
              <a:t>(maintaining symmetry) and </a:t>
            </a:r>
            <a:r>
              <a:rPr lang="en-US" sz="1800" dirty="0"/>
              <a:t>using </a:t>
            </a:r>
            <a:r>
              <a:rPr lang="en-US" sz="1800" dirty="0">
                <a:latin typeface="Symbol" pitchFamily="18" charset="2"/>
              </a:rPr>
              <a:t>DW</a:t>
            </a:r>
            <a:r>
              <a:rPr lang="en-US" sz="1800" dirty="0"/>
              <a:t> as the weight.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endParaRPr lang="en-US" sz="2000" dirty="0"/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endParaRPr lang="en-US" sz="2000" dirty="0"/>
          </a:p>
        </p:txBody>
      </p:sp>
      <p:graphicFrame>
        <p:nvGraphicFramePr>
          <p:cNvPr id="17413" name="Object 2"/>
          <p:cNvGraphicFramePr>
            <a:graphicFrameLocks noChangeAspect="1"/>
          </p:cNvGraphicFramePr>
          <p:nvPr/>
        </p:nvGraphicFramePr>
        <p:xfrm>
          <a:off x="2470150" y="2605088"/>
          <a:ext cx="33162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7" name="Equation" r:id="rId3" imgW="1943100" imgH="241300" progId="Equation.3">
                  <p:embed/>
                </p:oleObj>
              </mc:Choice>
              <mc:Fallback>
                <p:oleObj name="Equation" r:id="rId3" imgW="1943100" imgH="2413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0150" y="2605088"/>
                        <a:ext cx="3316288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3"/>
          <p:cNvGraphicFramePr>
            <a:graphicFrameLocks noChangeAspect="1"/>
          </p:cNvGraphicFramePr>
          <p:nvPr/>
        </p:nvGraphicFramePr>
        <p:xfrm>
          <a:off x="1741488" y="4568825"/>
          <a:ext cx="496411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8" name="Equation" r:id="rId5" imgW="2908300" imgH="241300" progId="Equation.3">
                  <p:embed/>
                </p:oleObj>
              </mc:Choice>
              <mc:Fallback>
                <p:oleObj name="Equation" r:id="rId5" imgW="2908300" imgH="241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1488" y="4568825"/>
                        <a:ext cx="4964112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0171DC45-586A-4527-9D35-699A7702065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 smtClean="0"/>
          </a:p>
        </p:txBody>
      </p:sp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Find the equal weights</a:t>
            </a:r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3563" y="1214438"/>
            <a:ext cx="7932737" cy="5643562"/>
          </a:xfrm>
        </p:spPr>
        <p:txBody>
          <a:bodyPr/>
          <a:lstStyle/>
          <a:p>
            <a:pPr>
              <a:defRPr/>
            </a:pPr>
            <a:r>
              <a:rPr lang="en-US" sz="2000" dirty="0" smtClean="0"/>
              <a:t>Take this </a:t>
            </a:r>
            <a:r>
              <a:rPr lang="en-US" sz="2000" dirty="0" err="1" smtClean="0"/>
              <a:t>quadrature</a:t>
            </a:r>
            <a:r>
              <a:rPr lang="en-US" sz="2000" dirty="0" smtClean="0"/>
              <a:t> (what is its order?) and label with the indices:</a:t>
            </a:r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r>
              <a:rPr lang="en-US" sz="2000" dirty="0" smtClean="0"/>
              <a:t>Now mark out the directions with the same weight</a:t>
            </a:r>
          </a:p>
        </p:txBody>
      </p:sp>
      <p:grpSp>
        <p:nvGrpSpPr>
          <p:cNvPr id="18437" name="Group 8"/>
          <p:cNvGrpSpPr>
            <a:grpSpLocks/>
          </p:cNvGrpSpPr>
          <p:nvPr/>
        </p:nvGrpSpPr>
        <p:grpSpPr bwMode="auto">
          <a:xfrm>
            <a:off x="1646238" y="1617663"/>
            <a:ext cx="5478462" cy="4681537"/>
            <a:chOff x="1804" y="1600"/>
            <a:chExt cx="2068" cy="1831"/>
          </a:xfrm>
        </p:grpSpPr>
        <p:sp>
          <p:nvSpPr>
            <p:cNvPr id="18438" name="Line 9"/>
            <p:cNvSpPr>
              <a:spLocks noChangeShapeType="1"/>
            </p:cNvSpPr>
            <p:nvPr/>
          </p:nvSpPr>
          <p:spPr bwMode="auto">
            <a:xfrm>
              <a:off x="2112" y="3192"/>
              <a:ext cx="17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9" name="Line 10"/>
            <p:cNvSpPr>
              <a:spLocks noChangeShapeType="1"/>
            </p:cNvSpPr>
            <p:nvPr/>
          </p:nvSpPr>
          <p:spPr bwMode="auto">
            <a:xfrm flipV="1">
              <a:off x="2112" y="1600"/>
              <a:ext cx="0" cy="15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0" name="Arc 11"/>
            <p:cNvSpPr>
              <a:spLocks/>
            </p:cNvSpPr>
            <p:nvPr/>
          </p:nvSpPr>
          <p:spPr bwMode="auto">
            <a:xfrm>
              <a:off x="2112" y="1760"/>
              <a:ext cx="1456" cy="144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1" name="Line 12"/>
            <p:cNvSpPr>
              <a:spLocks noChangeShapeType="1"/>
            </p:cNvSpPr>
            <p:nvPr/>
          </p:nvSpPr>
          <p:spPr bwMode="auto">
            <a:xfrm>
              <a:off x="2096" y="2824"/>
              <a:ext cx="1416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2" name="Line 13"/>
            <p:cNvSpPr>
              <a:spLocks noChangeShapeType="1"/>
            </p:cNvSpPr>
            <p:nvPr/>
          </p:nvSpPr>
          <p:spPr bwMode="auto">
            <a:xfrm>
              <a:off x="2112" y="2504"/>
              <a:ext cx="1280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3" name="Line 14"/>
            <p:cNvSpPr>
              <a:spLocks noChangeShapeType="1"/>
            </p:cNvSpPr>
            <p:nvPr/>
          </p:nvSpPr>
          <p:spPr bwMode="auto">
            <a:xfrm flipV="1">
              <a:off x="2112" y="2168"/>
              <a:ext cx="1000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4" name="Line 15"/>
            <p:cNvSpPr>
              <a:spLocks noChangeShapeType="1"/>
            </p:cNvSpPr>
            <p:nvPr/>
          </p:nvSpPr>
          <p:spPr bwMode="auto">
            <a:xfrm flipV="1">
              <a:off x="2104" y="1880"/>
              <a:ext cx="536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5" name="Line 16"/>
            <p:cNvSpPr>
              <a:spLocks noChangeShapeType="1"/>
            </p:cNvSpPr>
            <p:nvPr/>
          </p:nvSpPr>
          <p:spPr bwMode="auto">
            <a:xfrm rot="5400000" flipH="1">
              <a:off x="1767" y="2463"/>
              <a:ext cx="1416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6" name="Line 17"/>
            <p:cNvSpPr>
              <a:spLocks noChangeShapeType="1"/>
            </p:cNvSpPr>
            <p:nvPr/>
          </p:nvSpPr>
          <p:spPr bwMode="auto">
            <a:xfrm rot="5400000" flipH="1">
              <a:off x="2215" y="2559"/>
              <a:ext cx="1224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7" name="Line 18"/>
            <p:cNvSpPr>
              <a:spLocks noChangeShapeType="1"/>
            </p:cNvSpPr>
            <p:nvPr/>
          </p:nvSpPr>
          <p:spPr bwMode="auto">
            <a:xfrm rot="5400000" flipH="1" flipV="1">
              <a:off x="2659" y="2691"/>
              <a:ext cx="992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8" name="Line 19"/>
            <p:cNvSpPr>
              <a:spLocks noChangeShapeType="1"/>
            </p:cNvSpPr>
            <p:nvPr/>
          </p:nvSpPr>
          <p:spPr bwMode="auto">
            <a:xfrm rot="5400000" flipH="1" flipV="1">
              <a:off x="3119" y="2863"/>
              <a:ext cx="608" cy="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9" name="Oval 20"/>
            <p:cNvSpPr>
              <a:spLocks noChangeArrowheads="1"/>
            </p:cNvSpPr>
            <p:nvPr/>
          </p:nvSpPr>
          <p:spPr bwMode="auto">
            <a:xfrm>
              <a:off x="2440" y="2792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8450" name="Oval 21"/>
            <p:cNvSpPr>
              <a:spLocks noChangeArrowheads="1"/>
            </p:cNvSpPr>
            <p:nvPr/>
          </p:nvSpPr>
          <p:spPr bwMode="auto">
            <a:xfrm>
              <a:off x="2456" y="2464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8451" name="Oval 22"/>
            <p:cNvSpPr>
              <a:spLocks noChangeArrowheads="1"/>
            </p:cNvSpPr>
            <p:nvPr/>
          </p:nvSpPr>
          <p:spPr bwMode="auto">
            <a:xfrm>
              <a:off x="2440" y="2128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8452" name="Oval 23"/>
            <p:cNvSpPr>
              <a:spLocks noChangeArrowheads="1"/>
            </p:cNvSpPr>
            <p:nvPr/>
          </p:nvSpPr>
          <p:spPr bwMode="auto">
            <a:xfrm>
              <a:off x="2448" y="1840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8453" name="Oval 24"/>
            <p:cNvSpPr>
              <a:spLocks noChangeArrowheads="1"/>
            </p:cNvSpPr>
            <p:nvPr/>
          </p:nvSpPr>
          <p:spPr bwMode="auto">
            <a:xfrm>
              <a:off x="2792" y="2800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8454" name="Oval 25"/>
            <p:cNvSpPr>
              <a:spLocks noChangeArrowheads="1"/>
            </p:cNvSpPr>
            <p:nvPr/>
          </p:nvSpPr>
          <p:spPr bwMode="auto">
            <a:xfrm>
              <a:off x="2808" y="2480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8455" name="Oval 26"/>
            <p:cNvSpPr>
              <a:spLocks noChangeArrowheads="1"/>
            </p:cNvSpPr>
            <p:nvPr/>
          </p:nvSpPr>
          <p:spPr bwMode="auto">
            <a:xfrm>
              <a:off x="2808" y="2128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8456" name="Oval 27"/>
            <p:cNvSpPr>
              <a:spLocks noChangeArrowheads="1"/>
            </p:cNvSpPr>
            <p:nvPr/>
          </p:nvSpPr>
          <p:spPr bwMode="auto">
            <a:xfrm>
              <a:off x="3128" y="2792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8457" name="Oval 28"/>
            <p:cNvSpPr>
              <a:spLocks noChangeArrowheads="1"/>
            </p:cNvSpPr>
            <p:nvPr/>
          </p:nvSpPr>
          <p:spPr bwMode="auto">
            <a:xfrm>
              <a:off x="3136" y="2488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8458" name="Oval 29"/>
            <p:cNvSpPr>
              <a:spLocks noChangeArrowheads="1"/>
            </p:cNvSpPr>
            <p:nvPr/>
          </p:nvSpPr>
          <p:spPr bwMode="auto">
            <a:xfrm>
              <a:off x="3392" y="2784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357406" name="Text Box 30"/>
            <p:cNvSpPr txBox="1">
              <a:spLocks noChangeArrowheads="1"/>
            </p:cNvSpPr>
            <p:nvPr/>
          </p:nvSpPr>
          <p:spPr bwMode="auto">
            <a:xfrm>
              <a:off x="2350" y="3157"/>
              <a:ext cx="26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m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1</a:t>
              </a:r>
            </a:p>
          </p:txBody>
        </p:sp>
        <p:sp>
          <p:nvSpPr>
            <p:cNvPr id="357407" name="Text Box 31"/>
            <p:cNvSpPr txBox="1">
              <a:spLocks noChangeArrowheads="1"/>
            </p:cNvSpPr>
            <p:nvPr/>
          </p:nvSpPr>
          <p:spPr bwMode="auto">
            <a:xfrm>
              <a:off x="3046" y="3181"/>
              <a:ext cx="259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m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3</a:t>
              </a:r>
            </a:p>
          </p:txBody>
        </p:sp>
        <p:sp>
          <p:nvSpPr>
            <p:cNvPr id="357408" name="Text Box 32"/>
            <p:cNvSpPr txBox="1">
              <a:spLocks noChangeArrowheads="1"/>
            </p:cNvSpPr>
            <p:nvPr/>
          </p:nvSpPr>
          <p:spPr bwMode="auto">
            <a:xfrm>
              <a:off x="2718" y="3165"/>
              <a:ext cx="26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m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2</a:t>
              </a:r>
            </a:p>
          </p:txBody>
        </p:sp>
        <p:sp>
          <p:nvSpPr>
            <p:cNvPr id="357409" name="Text Box 33"/>
            <p:cNvSpPr txBox="1">
              <a:spLocks noChangeArrowheads="1"/>
            </p:cNvSpPr>
            <p:nvPr/>
          </p:nvSpPr>
          <p:spPr bwMode="auto">
            <a:xfrm>
              <a:off x="3310" y="3181"/>
              <a:ext cx="26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m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4</a:t>
              </a:r>
            </a:p>
          </p:txBody>
        </p:sp>
        <p:sp>
          <p:nvSpPr>
            <p:cNvPr id="357410" name="Text Box 34"/>
            <p:cNvSpPr txBox="1">
              <a:spLocks noChangeArrowheads="1"/>
            </p:cNvSpPr>
            <p:nvPr/>
          </p:nvSpPr>
          <p:spPr bwMode="auto">
            <a:xfrm>
              <a:off x="1804" y="2701"/>
              <a:ext cx="264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h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1</a:t>
              </a:r>
            </a:p>
          </p:txBody>
        </p:sp>
        <p:sp>
          <p:nvSpPr>
            <p:cNvPr id="357411" name="Text Box 35"/>
            <p:cNvSpPr txBox="1">
              <a:spLocks noChangeArrowheads="1"/>
            </p:cNvSpPr>
            <p:nvPr/>
          </p:nvSpPr>
          <p:spPr bwMode="auto">
            <a:xfrm>
              <a:off x="1804" y="2053"/>
              <a:ext cx="264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h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3</a:t>
              </a:r>
            </a:p>
          </p:txBody>
        </p:sp>
        <p:sp>
          <p:nvSpPr>
            <p:cNvPr id="357412" name="Text Box 36"/>
            <p:cNvSpPr txBox="1">
              <a:spLocks noChangeArrowheads="1"/>
            </p:cNvSpPr>
            <p:nvPr/>
          </p:nvSpPr>
          <p:spPr bwMode="auto">
            <a:xfrm>
              <a:off x="1804" y="1749"/>
              <a:ext cx="264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h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4</a:t>
              </a:r>
            </a:p>
          </p:txBody>
        </p:sp>
        <p:sp>
          <p:nvSpPr>
            <p:cNvPr id="357413" name="Text Box 37"/>
            <p:cNvSpPr txBox="1">
              <a:spLocks noChangeArrowheads="1"/>
            </p:cNvSpPr>
            <p:nvPr/>
          </p:nvSpPr>
          <p:spPr bwMode="auto">
            <a:xfrm>
              <a:off x="1812" y="2381"/>
              <a:ext cx="264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h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73D1294B-53C6-47B1-B8F4-BF0D2874C3A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 smtClean="0"/>
          </a:p>
        </p:txBody>
      </p:sp>
      <p:sp>
        <p:nvSpPr>
          <p:cNvPr id="358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Find the equal weights (2)</a:t>
            </a:r>
          </a:p>
        </p:txBody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3563" y="1316038"/>
            <a:ext cx="7797800" cy="55419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The unique weights that remain are found by: </a:t>
            </a:r>
          </a:p>
          <a:p>
            <a:pPr marL="1009650" lvl="1" indent="-609600">
              <a:lnSpc>
                <a:spcPct val="90000"/>
              </a:lnSpc>
              <a:buFontTx/>
              <a:buAutoNum type="arabicPeriod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Finding the weights for each of the N/2 “levels” to correctly integrate the EVEN 1D moments to order 2(N-1).</a:t>
            </a:r>
          </a:p>
          <a:p>
            <a:pPr marL="1009650" lvl="1" indent="-609600">
              <a:lnSpc>
                <a:spcPct val="90000"/>
              </a:lnSpc>
              <a:buFontTx/>
              <a:buAutoNum type="arabicPeriod"/>
              <a:defRPr/>
            </a:pPr>
            <a:endParaRPr lang="en-US" sz="20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1009650" lvl="1" indent="-609600">
              <a:lnSpc>
                <a:spcPct val="90000"/>
              </a:lnSpc>
              <a:buFontTx/>
              <a:buAutoNum type="arabicPeriod"/>
              <a:defRPr/>
            </a:pPr>
            <a:endParaRPr lang="en-US" sz="20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1009650" lvl="1" indent="-609600">
              <a:lnSpc>
                <a:spcPct val="90000"/>
              </a:lnSpc>
              <a:buFontTx/>
              <a:buAutoNum type="arabicPeriod"/>
              <a:defRPr/>
            </a:pPr>
            <a:endParaRPr lang="en-US" sz="20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400050" lvl="1" indent="0">
              <a:lnSpc>
                <a:spcPct val="90000"/>
              </a:lnSpc>
              <a:buNone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to the highest even moment that you can.</a:t>
            </a:r>
          </a:p>
          <a:p>
            <a:pPr marL="1009650" lvl="1" indent="-609600">
              <a:lnSpc>
                <a:spcPct val="90000"/>
              </a:lnSpc>
              <a:buFontTx/>
              <a:buAutoNum type="arabicPeriod"/>
              <a:defRPr/>
            </a:pPr>
            <a:endParaRPr lang="en-US" sz="20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1009650" lvl="1" indent="-609600">
              <a:lnSpc>
                <a:spcPct val="90000"/>
              </a:lnSpc>
              <a:buFont typeface="+mj-lt"/>
              <a:buAutoNum type="arabicPeriod" startAt="2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Solving the linear algebra problem to find the unique weights for the multidimensional directions—which will only have a solution for a particular value of  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Symbol" pitchFamily="18" charset="2"/>
              </a:rPr>
              <a:t>m</a:t>
            </a:r>
            <a:r>
              <a:rPr lang="en-US" sz="2000" baseline="-25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  <a:p>
            <a:pPr marL="1009650" lvl="1" indent="-609600">
              <a:lnSpc>
                <a:spcPct val="90000"/>
              </a:lnSpc>
              <a:buFontTx/>
              <a:buAutoNum type="arabicPeriod" startAt="2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Repeat Steps 1 &amp; 2, modifying 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Symbol" pitchFamily="18" charset="2"/>
              </a:rPr>
              <a:t>m</a:t>
            </a:r>
            <a:r>
              <a:rPr lang="en-US" sz="2000" baseline="-25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to get the NEXT even moment as well.</a:t>
            </a:r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endParaRPr lang="en-US" sz="20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They say this works up to about S</a:t>
            </a:r>
            <a:r>
              <a:rPr lang="en-US" sz="2000" baseline="-25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20</a:t>
            </a:r>
            <a:endParaRPr lang="en-US" sz="20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1009650" lvl="1" indent="-609600">
              <a:lnSpc>
                <a:spcPct val="9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Book only goes to S</a:t>
            </a:r>
            <a:r>
              <a:rPr lang="en-US" sz="2000" baseline="-25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16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See Table 4-1 in text.	</a:t>
            </a:r>
          </a:p>
        </p:txBody>
      </p:sp>
      <p:graphicFrame>
        <p:nvGraphicFramePr>
          <p:cNvPr id="19461" name="Object 4"/>
          <p:cNvGraphicFramePr>
            <a:graphicFrameLocks noChangeAspect="1"/>
          </p:cNvGraphicFramePr>
          <p:nvPr/>
        </p:nvGraphicFramePr>
        <p:xfrm>
          <a:off x="1955800" y="2386013"/>
          <a:ext cx="4268788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name="Equation" r:id="rId3" imgW="2501900" imgH="482600" progId="Equation.DSMT4">
                  <p:embed/>
                </p:oleObj>
              </mc:Choice>
              <mc:Fallback>
                <p:oleObj name="Equation" r:id="rId3" imgW="2501900" imgH="482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2386013"/>
                        <a:ext cx="4268788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EAD23C86-AF78-4CFF-9442-9057592A0EE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 smtClean="0"/>
          </a:p>
        </p:txBody>
      </p:sp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Cartesian difference equations</a:t>
            </a:r>
          </a:p>
        </p:txBody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963" y="1824038"/>
            <a:ext cx="7772400" cy="469582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smtClean="0"/>
              <a:t>The spatial differencing for (x,y) geometry is a straight-forward extension of what we did in slab.</a:t>
            </a:r>
          </a:p>
          <a:p>
            <a:pPr>
              <a:lnSpc>
                <a:spcPct val="90000"/>
              </a:lnSpc>
              <a:defRPr/>
            </a:pPr>
            <a:r>
              <a:rPr lang="en-US" sz="2800" smtClean="0"/>
              <a:t>Integration of the continuous space equation over a rectangular cell:</a:t>
            </a:r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	gives us: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</p:txBody>
      </p:sp>
      <p:grpSp>
        <p:nvGrpSpPr>
          <p:cNvPr id="20485" name="Group 17"/>
          <p:cNvGrpSpPr>
            <a:grpSpLocks/>
          </p:cNvGrpSpPr>
          <p:nvPr/>
        </p:nvGrpSpPr>
        <p:grpSpPr bwMode="auto">
          <a:xfrm>
            <a:off x="2943225" y="4100513"/>
            <a:ext cx="2278063" cy="2063750"/>
            <a:chOff x="1854" y="2583"/>
            <a:chExt cx="1435" cy="1300"/>
          </a:xfrm>
        </p:grpSpPr>
        <p:sp>
          <p:nvSpPr>
            <p:cNvPr id="20486" name="Line 5"/>
            <p:cNvSpPr>
              <a:spLocks noChangeShapeType="1"/>
            </p:cNvSpPr>
            <p:nvPr/>
          </p:nvSpPr>
          <p:spPr bwMode="auto">
            <a:xfrm rot="5400000" flipV="1">
              <a:off x="2784" y="2336"/>
              <a:ext cx="1" cy="10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7" name="Line 6"/>
            <p:cNvSpPr>
              <a:spLocks noChangeShapeType="1"/>
            </p:cNvSpPr>
            <p:nvPr/>
          </p:nvSpPr>
          <p:spPr bwMode="auto">
            <a:xfrm rot="5400000" flipV="1">
              <a:off x="2784" y="2864"/>
              <a:ext cx="1" cy="10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8" name="Line 7"/>
            <p:cNvSpPr>
              <a:spLocks noChangeShapeType="1"/>
            </p:cNvSpPr>
            <p:nvPr/>
          </p:nvSpPr>
          <p:spPr bwMode="auto">
            <a:xfrm flipV="1">
              <a:off x="2559" y="2583"/>
              <a:ext cx="1" cy="10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9" name="Line 8"/>
            <p:cNvSpPr>
              <a:spLocks noChangeShapeType="1"/>
            </p:cNvSpPr>
            <p:nvPr/>
          </p:nvSpPr>
          <p:spPr bwMode="auto">
            <a:xfrm flipV="1">
              <a:off x="3087" y="2583"/>
              <a:ext cx="1" cy="10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0" name="Rectangle 9" descr="Wide upward diagonal"/>
            <p:cNvSpPr>
              <a:spLocks noChangeArrowheads="1"/>
            </p:cNvSpPr>
            <p:nvPr/>
          </p:nvSpPr>
          <p:spPr bwMode="auto">
            <a:xfrm>
              <a:off x="2560" y="2840"/>
              <a:ext cx="528" cy="528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grpSp>
          <p:nvGrpSpPr>
            <p:cNvPr id="20491" name="Group 10"/>
            <p:cNvGrpSpPr>
              <a:grpSpLocks/>
            </p:cNvGrpSpPr>
            <p:nvPr/>
          </p:nvGrpSpPr>
          <p:grpSpPr bwMode="auto">
            <a:xfrm>
              <a:off x="2579" y="2959"/>
              <a:ext cx="509" cy="250"/>
              <a:chOff x="3395" y="2951"/>
              <a:chExt cx="509" cy="250"/>
            </a:xfrm>
          </p:grpSpPr>
          <p:sp>
            <p:nvSpPr>
              <p:cNvPr id="20496" name="Rectangle 11"/>
              <p:cNvSpPr>
                <a:spLocks noChangeArrowheads="1"/>
              </p:cNvSpPr>
              <p:nvPr/>
            </p:nvSpPr>
            <p:spPr bwMode="auto">
              <a:xfrm>
                <a:off x="3448" y="3008"/>
                <a:ext cx="408" cy="17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75000"/>
                  <a:buChar char="•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ä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ä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Monotype Sorts" pitchFamily="2" charset="2"/>
                  <a:buChar char="ä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Monotype Sorts" pitchFamily="2" charset="2"/>
                  <a:buChar char="ä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Monotype Sorts" pitchFamily="2" charset="2"/>
                  <a:buChar char="ä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Monotype Sorts" pitchFamily="2" charset="2"/>
                  <a:buChar char="ä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600">
                  <a:solidFill>
                    <a:schemeClr val="tx2"/>
                  </a:solidFill>
                </a:endParaRPr>
              </a:p>
            </p:txBody>
          </p:sp>
          <p:sp>
            <p:nvSpPr>
              <p:cNvPr id="359436" name="Text Box 12"/>
              <p:cNvSpPr txBox="1">
                <a:spLocks noChangeArrowheads="1"/>
              </p:cNvSpPr>
              <p:nvPr/>
            </p:nvSpPr>
            <p:spPr bwMode="auto">
              <a:xfrm>
                <a:off x="3395" y="2951"/>
                <a:ext cx="509" cy="25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2000"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Cell ij</a:t>
                </a:r>
              </a:p>
            </p:txBody>
          </p:sp>
        </p:grpSp>
        <p:graphicFrame>
          <p:nvGraphicFramePr>
            <p:cNvPr id="20492" name="Object 13"/>
            <p:cNvGraphicFramePr>
              <a:graphicFrameLocks noChangeAspect="1"/>
            </p:cNvGraphicFramePr>
            <p:nvPr/>
          </p:nvGraphicFramePr>
          <p:xfrm>
            <a:off x="2419" y="3637"/>
            <a:ext cx="355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2" name="Equation" r:id="rId3" imgW="330200" imgH="228600" progId="Equation.3">
                    <p:embed/>
                  </p:oleObj>
                </mc:Choice>
                <mc:Fallback>
                  <p:oleObj name="Equation" r:id="rId3" imgW="330200" imgH="22860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19" y="3637"/>
                          <a:ext cx="355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493" name="Object 14"/>
            <p:cNvGraphicFramePr>
              <a:graphicFrameLocks noChangeAspect="1"/>
            </p:cNvGraphicFramePr>
            <p:nvPr/>
          </p:nvGraphicFramePr>
          <p:xfrm>
            <a:off x="2923" y="3637"/>
            <a:ext cx="355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3" name="Equation" r:id="rId5" imgW="330200" imgH="228600" progId="Equation.3">
                    <p:embed/>
                  </p:oleObj>
                </mc:Choice>
                <mc:Fallback>
                  <p:oleObj name="Equation" r:id="rId5" imgW="330200" imgH="228600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3" y="3637"/>
                          <a:ext cx="355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494" name="Object 15"/>
            <p:cNvGraphicFramePr>
              <a:graphicFrameLocks noChangeAspect="1"/>
            </p:cNvGraphicFramePr>
            <p:nvPr/>
          </p:nvGraphicFramePr>
          <p:xfrm>
            <a:off x="1878" y="3246"/>
            <a:ext cx="382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4" name="Equation" r:id="rId7" imgW="355446" imgH="241195" progId="Equation.3">
                    <p:embed/>
                  </p:oleObj>
                </mc:Choice>
                <mc:Fallback>
                  <p:oleObj name="Equation" r:id="rId7" imgW="355446" imgH="241195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8" y="3246"/>
                          <a:ext cx="382" cy="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495" name="Object 16"/>
            <p:cNvGraphicFramePr>
              <a:graphicFrameLocks noChangeAspect="1"/>
            </p:cNvGraphicFramePr>
            <p:nvPr/>
          </p:nvGraphicFramePr>
          <p:xfrm>
            <a:off x="1854" y="2694"/>
            <a:ext cx="382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5" name="Equation" r:id="rId9" imgW="355446" imgH="241195" progId="Equation.3">
                    <p:embed/>
                  </p:oleObj>
                </mc:Choice>
                <mc:Fallback>
                  <p:oleObj name="Equation" r:id="rId9" imgW="355446" imgH="241195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4" y="2694"/>
                          <a:ext cx="382" cy="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EA943B6B-FF6D-41AD-A9AA-3F80CC27FA5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 smtClean="0"/>
          </a:p>
        </p:txBody>
      </p:sp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Cartesian difference equations (2)</a:t>
            </a:r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4063" y="3284538"/>
            <a:ext cx="7772400" cy="1050925"/>
          </a:xfrm>
        </p:spPr>
        <p:txBody>
          <a:bodyPr/>
          <a:lstStyle/>
          <a:p>
            <a:pPr>
              <a:defRPr/>
            </a:pPr>
            <a:endParaRPr lang="en-US" sz="2000" smtClean="0"/>
          </a:p>
          <a:p>
            <a:pPr>
              <a:defRPr/>
            </a:pPr>
            <a:r>
              <a:rPr lang="en-US" sz="2000" smtClean="0"/>
              <a:t>Again invoking the cell edge fluxes (this time 4 of them):</a:t>
            </a:r>
          </a:p>
        </p:txBody>
      </p:sp>
      <p:graphicFrame>
        <p:nvGraphicFramePr>
          <p:cNvPr id="2150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306945"/>
              </p:ext>
            </p:extLst>
          </p:nvPr>
        </p:nvGraphicFramePr>
        <p:xfrm>
          <a:off x="1209675" y="1544638"/>
          <a:ext cx="6742113" cy="173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8" name="Equation" r:id="rId3" imgW="3949560" imgH="1015920" progId="Equation.DSMT4">
                  <p:embed/>
                </p:oleObj>
              </mc:Choice>
              <mc:Fallback>
                <p:oleObj name="Equation" r:id="rId3" imgW="3949560" imgH="10159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9675" y="1544638"/>
                        <a:ext cx="6742113" cy="173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510" name="Group 16"/>
          <p:cNvGrpSpPr>
            <a:grpSpLocks/>
          </p:cNvGrpSpPr>
          <p:nvPr/>
        </p:nvGrpSpPr>
        <p:grpSpPr bwMode="auto">
          <a:xfrm>
            <a:off x="2587625" y="4425950"/>
            <a:ext cx="3503613" cy="2432050"/>
            <a:chOff x="1598" y="2406"/>
            <a:chExt cx="2207" cy="1532"/>
          </a:xfrm>
        </p:grpSpPr>
        <p:sp>
          <p:nvSpPr>
            <p:cNvPr id="21511" name="Rectangle 5" descr="Wide upward diagonal"/>
            <p:cNvSpPr>
              <a:spLocks noChangeArrowheads="1"/>
            </p:cNvSpPr>
            <p:nvPr/>
          </p:nvSpPr>
          <p:spPr bwMode="auto">
            <a:xfrm>
              <a:off x="2392" y="2792"/>
              <a:ext cx="672" cy="66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graphicFrame>
          <p:nvGraphicFramePr>
            <p:cNvPr id="21512" name="Object 6"/>
            <p:cNvGraphicFramePr>
              <a:graphicFrameLocks noChangeAspect="1"/>
            </p:cNvGraphicFramePr>
            <p:nvPr/>
          </p:nvGraphicFramePr>
          <p:xfrm>
            <a:off x="2454" y="2406"/>
            <a:ext cx="559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59" name="Equation" r:id="rId5" imgW="520474" imgH="241195" progId="Equation.3">
                    <p:embed/>
                  </p:oleObj>
                </mc:Choice>
                <mc:Fallback>
                  <p:oleObj name="Equation" r:id="rId5" imgW="520474" imgH="241195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54" y="2406"/>
                          <a:ext cx="559" cy="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3" name="Object 7"/>
            <p:cNvGraphicFramePr>
              <a:graphicFrameLocks noChangeAspect="1"/>
            </p:cNvGraphicFramePr>
            <p:nvPr/>
          </p:nvGraphicFramePr>
          <p:xfrm>
            <a:off x="3246" y="2782"/>
            <a:ext cx="559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60" name="Equation" r:id="rId7" imgW="520474" imgH="241195" progId="Equation.3">
                    <p:embed/>
                  </p:oleObj>
                </mc:Choice>
                <mc:Fallback>
                  <p:oleObj name="Equation" r:id="rId7" imgW="520474" imgH="241195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6" y="2782"/>
                          <a:ext cx="559" cy="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4" name="Object 8"/>
            <p:cNvGraphicFramePr>
              <a:graphicFrameLocks noChangeAspect="1"/>
            </p:cNvGraphicFramePr>
            <p:nvPr/>
          </p:nvGraphicFramePr>
          <p:xfrm>
            <a:off x="1598" y="2926"/>
            <a:ext cx="559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61" name="Equation" r:id="rId9" imgW="520474" imgH="241195" progId="Equation.3">
                    <p:embed/>
                  </p:oleObj>
                </mc:Choice>
                <mc:Fallback>
                  <p:oleObj name="Equation" r:id="rId9" imgW="520474" imgH="241195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8" y="2926"/>
                          <a:ext cx="559" cy="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5" name="Object 9"/>
            <p:cNvGraphicFramePr>
              <a:graphicFrameLocks noChangeAspect="1"/>
            </p:cNvGraphicFramePr>
            <p:nvPr/>
          </p:nvGraphicFramePr>
          <p:xfrm>
            <a:off x="2486" y="3678"/>
            <a:ext cx="559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62" name="Equation" r:id="rId11" imgW="520474" imgH="241195" progId="Equation.3">
                    <p:embed/>
                  </p:oleObj>
                </mc:Choice>
                <mc:Fallback>
                  <p:oleObj name="Equation" r:id="rId11" imgW="520474" imgH="241195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6" y="3678"/>
                          <a:ext cx="559" cy="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16" name="Line 10"/>
            <p:cNvSpPr>
              <a:spLocks noChangeShapeType="1"/>
            </p:cNvSpPr>
            <p:nvPr/>
          </p:nvSpPr>
          <p:spPr bwMode="auto">
            <a:xfrm flipV="1">
              <a:off x="2280" y="3104"/>
              <a:ext cx="112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7" name="Line 11"/>
            <p:cNvSpPr>
              <a:spLocks noChangeShapeType="1"/>
            </p:cNvSpPr>
            <p:nvPr/>
          </p:nvSpPr>
          <p:spPr bwMode="auto">
            <a:xfrm flipV="1">
              <a:off x="2672" y="2664"/>
              <a:ext cx="112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8" name="Line 12"/>
            <p:cNvSpPr>
              <a:spLocks noChangeShapeType="1"/>
            </p:cNvSpPr>
            <p:nvPr/>
          </p:nvSpPr>
          <p:spPr bwMode="auto">
            <a:xfrm flipV="1">
              <a:off x="3080" y="3000"/>
              <a:ext cx="112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9" name="Line 13"/>
            <p:cNvSpPr>
              <a:spLocks noChangeShapeType="1"/>
            </p:cNvSpPr>
            <p:nvPr/>
          </p:nvSpPr>
          <p:spPr bwMode="auto">
            <a:xfrm flipV="1">
              <a:off x="2704" y="3048"/>
              <a:ext cx="112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0" name="Line 14"/>
            <p:cNvSpPr>
              <a:spLocks noChangeShapeType="1"/>
            </p:cNvSpPr>
            <p:nvPr/>
          </p:nvSpPr>
          <p:spPr bwMode="auto">
            <a:xfrm flipV="1">
              <a:off x="2616" y="3472"/>
              <a:ext cx="112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1521" name="Object 15"/>
            <p:cNvGraphicFramePr>
              <a:graphicFrameLocks noChangeAspect="1"/>
            </p:cNvGraphicFramePr>
            <p:nvPr/>
          </p:nvGraphicFramePr>
          <p:xfrm>
            <a:off x="2574" y="3174"/>
            <a:ext cx="286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63" name="Equation" r:id="rId13" imgW="266469" imgH="241091" progId="Equation.3">
                    <p:embed/>
                  </p:oleObj>
                </mc:Choice>
                <mc:Fallback>
                  <p:oleObj name="Equation" r:id="rId13" imgW="266469" imgH="241091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4" y="3174"/>
                          <a:ext cx="286" cy="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F1C8E807-0D42-4967-AE2E-CAC587EBEA1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 smtClean="0"/>
          </a:p>
        </p:txBody>
      </p:sp>
      <p:sp>
        <p:nvSpPr>
          <p:cNvPr id="348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MultiD quadratures</a:t>
            </a:r>
          </a:p>
        </p:txBody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1366838"/>
            <a:ext cx="7772400" cy="4695825"/>
          </a:xfrm>
        </p:spPr>
        <p:txBody>
          <a:bodyPr/>
          <a:lstStyle/>
          <a:p>
            <a:pPr>
              <a:defRPr/>
            </a:pPr>
            <a:r>
              <a:rPr lang="en-US" sz="2400" smtClean="0"/>
              <a:t>In contrast to the one direction cosine we considered in Chapter 3, multidimensional D.O. use all 3:</a:t>
            </a:r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r>
              <a:rPr lang="en-US" sz="2400" smtClean="0"/>
              <a:t>In terms of the eight octants of unit directional sphere:</a:t>
            </a:r>
          </a:p>
          <a:p>
            <a:pPr>
              <a:buFontTx/>
              <a:buNone/>
              <a:defRPr/>
            </a:pPr>
            <a:endParaRPr lang="en-US" sz="2400" smtClean="0"/>
          </a:p>
          <a:p>
            <a:pPr>
              <a:buFontTx/>
              <a:buNone/>
              <a:defRPr/>
            </a:pPr>
            <a:endParaRPr lang="en-US" sz="2400" smtClean="0"/>
          </a:p>
        </p:txBody>
      </p:sp>
      <p:graphicFrame>
        <p:nvGraphicFramePr>
          <p:cNvPr id="4101" name="Object 1024"/>
          <p:cNvGraphicFramePr>
            <a:graphicFrameLocks noChangeAspect="1"/>
          </p:cNvGraphicFramePr>
          <p:nvPr/>
        </p:nvGraphicFramePr>
        <p:xfrm>
          <a:off x="2770188" y="2157413"/>
          <a:ext cx="3076575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2" name="Equation" r:id="rId3" imgW="1651000" imgH="482600" progId="Equation.3">
                  <p:embed/>
                </p:oleObj>
              </mc:Choice>
              <mc:Fallback>
                <p:oleObj name="Equation" r:id="rId3" imgW="1651000" imgH="48260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188" y="2157413"/>
                        <a:ext cx="3076575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165" name="Group 5"/>
          <p:cNvGraphicFramePr>
            <a:graphicFrameLocks noGrp="1"/>
          </p:cNvGraphicFramePr>
          <p:nvPr/>
        </p:nvGraphicFramePr>
        <p:xfrm>
          <a:off x="2451100" y="3659188"/>
          <a:ext cx="3987800" cy="3017835"/>
        </p:xfrm>
        <a:graphic>
          <a:graphicData uri="http://schemas.openxmlformats.org/drawingml/2006/table">
            <a:tbl>
              <a:tblPr/>
              <a:tblGrid>
                <a:gridCol w="996950"/>
                <a:gridCol w="996950"/>
                <a:gridCol w="996950"/>
                <a:gridCol w="996950"/>
              </a:tblGrid>
              <a:tr h="3353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Octant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x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+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+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+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+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+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3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+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+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+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+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+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6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+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7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8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+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54" name="Rectangle 57"/>
          <p:cNvSpPr>
            <a:spLocks noChangeArrowheads="1"/>
          </p:cNvSpPr>
          <p:nvPr/>
        </p:nvSpPr>
        <p:spPr bwMode="auto">
          <a:xfrm>
            <a:off x="2730500" y="2184400"/>
            <a:ext cx="3073400" cy="825500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4155" name="Rectangle 58"/>
          <p:cNvSpPr>
            <a:spLocks noChangeArrowheads="1"/>
          </p:cNvSpPr>
          <p:nvPr/>
        </p:nvSpPr>
        <p:spPr bwMode="auto">
          <a:xfrm>
            <a:off x="2425700" y="3632200"/>
            <a:ext cx="3454400" cy="3035300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860EE71B-8B5F-4E11-A0A0-7E29CA356A2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en-US" sz="1400" smtClean="0"/>
          </a:p>
        </p:txBody>
      </p:sp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Cartesian difference equations (3)</a:t>
            </a:r>
          </a:p>
        </p:txBody>
      </p:sp>
      <p:graphicFrame>
        <p:nvGraphicFramePr>
          <p:cNvPr id="22532" name="Object 3"/>
          <p:cNvGraphicFramePr>
            <a:graphicFrameLocks noChangeAspect="1"/>
          </p:cNvGraphicFramePr>
          <p:nvPr/>
        </p:nvGraphicFramePr>
        <p:xfrm>
          <a:off x="1046163" y="1878013"/>
          <a:ext cx="7640637" cy="497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0" name="Equation" r:id="rId3" imgW="3937000" imgH="2667000" progId="Equation.3">
                  <p:embed/>
                </p:oleObj>
              </mc:Choice>
              <mc:Fallback>
                <p:oleObj name="Equation" r:id="rId3" imgW="3937000" imgH="2667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3" y="1878013"/>
                        <a:ext cx="7640637" cy="4979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14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28663" y="1285875"/>
            <a:ext cx="7772400" cy="4695825"/>
          </a:xfrm>
        </p:spPr>
        <p:txBody>
          <a:bodyPr/>
          <a:lstStyle/>
          <a:p>
            <a:pPr>
              <a:defRPr/>
            </a:pPr>
            <a:r>
              <a:rPr lang="en-US" sz="2400" smtClean="0"/>
              <a:t>Dividing by the cell volume </a:t>
            </a:r>
            <a:r>
              <a:rPr lang="en-US" sz="2400" smtClean="0">
                <a:latin typeface="Symbol" pitchFamily="18" charset="2"/>
              </a:rPr>
              <a:t>D</a:t>
            </a:r>
            <a:r>
              <a:rPr lang="en-US" sz="2400" smtClean="0"/>
              <a:t>x</a:t>
            </a:r>
            <a:r>
              <a:rPr lang="en-US" sz="2400" smtClean="0">
                <a:latin typeface="Symbol" pitchFamily="18" charset="2"/>
              </a:rPr>
              <a:t>D</a:t>
            </a:r>
            <a:r>
              <a:rPr lang="en-US" sz="2400" smtClean="0"/>
              <a:t>y</a:t>
            </a:r>
            <a:r>
              <a:rPr lang="en-US" sz="2400" smtClean="0">
                <a:latin typeface="Symbol" pitchFamily="18" charset="2"/>
              </a:rPr>
              <a:t>D</a:t>
            </a:r>
            <a:r>
              <a:rPr lang="en-US" sz="2400" smtClean="0"/>
              <a:t>z gives: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0FD8F4FE-4F0D-4EBA-AB20-8BBBE8EECA7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 smtClean="0"/>
          </a:p>
        </p:txBody>
      </p:sp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Cartesian difference equations (4)</a:t>
            </a:r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8663" y="1285875"/>
            <a:ext cx="7772400" cy="5292725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This gives us 5 unknown fluxes with only 1 equation, which we attack as we did for the slab equation: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400" smtClean="0"/>
              <a:t>Two of the fluxes are known from previous cells that have been calculated; and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400" smtClean="0"/>
              <a:t>Two of the fluxes are found from the introduction of auxiliary equations.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The most common auxiliary equations are the 2D equivalents of step, diamond-difference, weighted diamond difference, and characteristic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We will work with diamond difference to show you how the math goes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956E45C5-5E27-41A6-B897-6D844B94F03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 smtClean="0"/>
          </a:p>
        </p:txBody>
      </p:sp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Cartesian difference equations (5)</a:t>
            </a:r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1298575"/>
            <a:ext cx="7772400" cy="4695825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smtClean="0"/>
              <a:t>Again, average flux from incoming and outgoing.  </a:t>
            </a:r>
          </a:p>
          <a:p>
            <a:pPr marL="990600" lvl="1" indent="-533400">
              <a:defRPr/>
            </a:pPr>
            <a:r>
              <a:rPr lang="en-US" sz="2000" smtClean="0"/>
              <a:t>This time we can do it in both dimensions:</a:t>
            </a:r>
          </a:p>
          <a:p>
            <a:pPr marL="990600" lvl="1" indent="-533400">
              <a:defRPr/>
            </a:pPr>
            <a:endParaRPr lang="en-US" sz="2000" smtClean="0"/>
          </a:p>
          <a:p>
            <a:pPr marL="990600" lvl="1" indent="-533400">
              <a:defRPr/>
            </a:pPr>
            <a:endParaRPr lang="en-US" sz="2000" smtClean="0"/>
          </a:p>
          <a:p>
            <a:pPr marL="990600" lvl="1" indent="-533400">
              <a:defRPr/>
            </a:pPr>
            <a:endParaRPr lang="en-US" sz="2000" smtClean="0"/>
          </a:p>
          <a:p>
            <a:pPr marL="990600" lvl="1" indent="-533400">
              <a:buFontTx/>
              <a:buNone/>
              <a:defRPr/>
            </a:pPr>
            <a:r>
              <a:rPr lang="en-US" sz="2000" smtClean="0"/>
              <a:t>	which can be rearranged to give:</a:t>
            </a:r>
          </a:p>
          <a:p>
            <a:pPr marL="990600" lvl="1" indent="-533400">
              <a:defRPr/>
            </a:pPr>
            <a:endParaRPr lang="en-US" sz="2000" smtClean="0"/>
          </a:p>
          <a:p>
            <a:pPr marL="990600" lvl="1" indent="-533400">
              <a:defRPr/>
            </a:pPr>
            <a:endParaRPr lang="en-US" sz="2000" smtClean="0"/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r>
              <a:rPr lang="en-US" sz="2400" smtClean="0"/>
              <a:t>Substitution gives us:</a:t>
            </a:r>
          </a:p>
        </p:txBody>
      </p:sp>
      <p:graphicFrame>
        <p:nvGraphicFramePr>
          <p:cNvPr id="24581" name="Object 4"/>
          <p:cNvGraphicFramePr>
            <a:graphicFrameLocks noChangeAspect="1"/>
          </p:cNvGraphicFramePr>
          <p:nvPr/>
        </p:nvGraphicFramePr>
        <p:xfrm>
          <a:off x="1941513" y="2259013"/>
          <a:ext cx="4848225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2" name="Equation" r:id="rId3" imgW="2844800" imgH="419100" progId="Equation.3">
                  <p:embed/>
                </p:oleObj>
              </mc:Choice>
              <mc:Fallback>
                <p:oleObj name="Equation" r:id="rId3" imgW="2844800" imgH="419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1513" y="2259013"/>
                        <a:ext cx="4848225" cy="715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5"/>
          <p:cNvGraphicFramePr>
            <a:graphicFrameLocks noChangeAspect="1"/>
          </p:cNvGraphicFramePr>
          <p:nvPr/>
        </p:nvGraphicFramePr>
        <p:xfrm>
          <a:off x="2760663" y="3614738"/>
          <a:ext cx="2727325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3" name="Equation" r:id="rId5" imgW="1600200" imgH="482600" progId="Equation.3">
                  <p:embed/>
                </p:oleObj>
              </mc:Choice>
              <mc:Fallback>
                <p:oleObj name="Equation" r:id="rId5" imgW="1600200" imgH="482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0663" y="3614738"/>
                        <a:ext cx="2727325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3" name="Object 6"/>
          <p:cNvGraphicFramePr>
            <a:graphicFrameLocks noChangeAspect="1"/>
          </p:cNvGraphicFramePr>
          <p:nvPr/>
        </p:nvGraphicFramePr>
        <p:xfrm>
          <a:off x="1982788" y="5197475"/>
          <a:ext cx="4929187" cy="166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4" name="Equation" r:id="rId7" imgW="2540000" imgH="889000" progId="Equation.3">
                  <p:embed/>
                </p:oleObj>
              </mc:Choice>
              <mc:Fallback>
                <p:oleObj name="Equation" r:id="rId7" imgW="2540000" imgH="889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2788" y="5197475"/>
                        <a:ext cx="4929187" cy="166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B0CAE410-8BA9-442F-BC48-8039FDD8F60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400" smtClean="0"/>
          </a:p>
        </p:txBody>
      </p:sp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Cartesian solution strategies</a:t>
            </a:r>
          </a:p>
        </p:txBody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963" y="1824038"/>
            <a:ext cx="7772400" cy="4695825"/>
          </a:xfrm>
        </p:spPr>
        <p:txBody>
          <a:bodyPr/>
          <a:lstStyle/>
          <a:p>
            <a:pPr>
              <a:defRPr/>
            </a:pPr>
            <a:r>
              <a:rPr lang="en-US" sz="2400" smtClean="0"/>
              <a:t>As for 1D, the solution “sweep” strategy consists of beginning at a known boundary and following the particles across the cell</a:t>
            </a:r>
          </a:p>
          <a:p>
            <a:pPr>
              <a:defRPr/>
            </a:pPr>
            <a:r>
              <a:rPr lang="en-US" sz="2400" smtClean="0"/>
              <a:t>This time there are 4 variations (one for each corner):</a:t>
            </a:r>
          </a:p>
          <a:p>
            <a:pPr>
              <a:buFontTx/>
              <a:buNone/>
              <a:defRPr/>
            </a:pPr>
            <a:endParaRPr lang="en-US" sz="2400" smtClean="0"/>
          </a:p>
        </p:txBody>
      </p:sp>
      <p:grpSp>
        <p:nvGrpSpPr>
          <p:cNvPr id="25605" name="Group 4"/>
          <p:cNvGrpSpPr>
            <a:grpSpLocks/>
          </p:cNvGrpSpPr>
          <p:nvPr/>
        </p:nvGrpSpPr>
        <p:grpSpPr bwMode="auto">
          <a:xfrm>
            <a:off x="3246438" y="4038600"/>
            <a:ext cx="1574800" cy="1574800"/>
            <a:chOff x="2045" y="2544"/>
            <a:chExt cx="992" cy="992"/>
          </a:xfrm>
        </p:grpSpPr>
        <p:grpSp>
          <p:nvGrpSpPr>
            <p:cNvPr id="25622" name="Group 5"/>
            <p:cNvGrpSpPr>
              <a:grpSpLocks/>
            </p:cNvGrpSpPr>
            <p:nvPr/>
          </p:nvGrpSpPr>
          <p:grpSpPr bwMode="auto">
            <a:xfrm>
              <a:off x="2048" y="2544"/>
              <a:ext cx="976" cy="992"/>
              <a:chOff x="1480" y="2720"/>
              <a:chExt cx="976" cy="992"/>
            </a:xfrm>
          </p:grpSpPr>
          <p:sp>
            <p:nvSpPr>
              <p:cNvPr id="25629" name="Line 6"/>
              <p:cNvSpPr>
                <a:spLocks noChangeShapeType="1"/>
              </p:cNvSpPr>
              <p:nvPr/>
            </p:nvSpPr>
            <p:spPr bwMode="auto">
              <a:xfrm flipV="1">
                <a:off x="1480" y="2720"/>
                <a:ext cx="0" cy="9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0" name="Line 7"/>
              <p:cNvSpPr>
                <a:spLocks noChangeShapeType="1"/>
              </p:cNvSpPr>
              <p:nvPr/>
            </p:nvSpPr>
            <p:spPr bwMode="auto">
              <a:xfrm flipV="1">
                <a:off x="1724" y="2720"/>
                <a:ext cx="0" cy="9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1" name="Line 8"/>
              <p:cNvSpPr>
                <a:spLocks noChangeShapeType="1"/>
              </p:cNvSpPr>
              <p:nvPr/>
            </p:nvSpPr>
            <p:spPr bwMode="auto">
              <a:xfrm flipV="1">
                <a:off x="1968" y="2720"/>
                <a:ext cx="0" cy="9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2" name="Line 9"/>
              <p:cNvSpPr>
                <a:spLocks noChangeShapeType="1"/>
              </p:cNvSpPr>
              <p:nvPr/>
            </p:nvSpPr>
            <p:spPr bwMode="auto">
              <a:xfrm flipV="1">
                <a:off x="2212" y="2720"/>
                <a:ext cx="0" cy="9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3" name="Line 10"/>
              <p:cNvSpPr>
                <a:spLocks noChangeShapeType="1"/>
              </p:cNvSpPr>
              <p:nvPr/>
            </p:nvSpPr>
            <p:spPr bwMode="auto">
              <a:xfrm flipV="1">
                <a:off x="2456" y="2720"/>
                <a:ext cx="0" cy="9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5623" name="Group 11"/>
            <p:cNvGrpSpPr>
              <a:grpSpLocks/>
            </p:cNvGrpSpPr>
            <p:nvPr/>
          </p:nvGrpSpPr>
          <p:grpSpPr bwMode="auto">
            <a:xfrm rot="5386145">
              <a:off x="2053" y="2541"/>
              <a:ext cx="976" cy="992"/>
              <a:chOff x="1480" y="2720"/>
              <a:chExt cx="976" cy="992"/>
            </a:xfrm>
          </p:grpSpPr>
          <p:sp>
            <p:nvSpPr>
              <p:cNvPr id="25624" name="Line 12"/>
              <p:cNvSpPr>
                <a:spLocks noChangeShapeType="1"/>
              </p:cNvSpPr>
              <p:nvPr/>
            </p:nvSpPr>
            <p:spPr bwMode="auto">
              <a:xfrm flipV="1">
                <a:off x="1480" y="2720"/>
                <a:ext cx="0" cy="9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5" name="Line 13"/>
              <p:cNvSpPr>
                <a:spLocks noChangeShapeType="1"/>
              </p:cNvSpPr>
              <p:nvPr/>
            </p:nvSpPr>
            <p:spPr bwMode="auto">
              <a:xfrm flipV="1">
                <a:off x="1724" y="2720"/>
                <a:ext cx="0" cy="9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6" name="Line 14"/>
              <p:cNvSpPr>
                <a:spLocks noChangeShapeType="1"/>
              </p:cNvSpPr>
              <p:nvPr/>
            </p:nvSpPr>
            <p:spPr bwMode="auto">
              <a:xfrm flipV="1">
                <a:off x="1968" y="2720"/>
                <a:ext cx="0" cy="9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7" name="Line 15"/>
              <p:cNvSpPr>
                <a:spLocks noChangeShapeType="1"/>
              </p:cNvSpPr>
              <p:nvPr/>
            </p:nvSpPr>
            <p:spPr bwMode="auto">
              <a:xfrm flipV="1">
                <a:off x="2212" y="2720"/>
                <a:ext cx="0" cy="9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8" name="Line 16"/>
              <p:cNvSpPr>
                <a:spLocks noChangeShapeType="1"/>
              </p:cNvSpPr>
              <p:nvPr/>
            </p:nvSpPr>
            <p:spPr bwMode="auto">
              <a:xfrm flipV="1">
                <a:off x="2456" y="2720"/>
                <a:ext cx="0" cy="9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5606" name="Group 17"/>
          <p:cNvGrpSpPr>
            <a:grpSpLocks/>
          </p:cNvGrpSpPr>
          <p:nvPr/>
        </p:nvGrpSpPr>
        <p:grpSpPr bwMode="auto">
          <a:xfrm>
            <a:off x="3187700" y="5357813"/>
            <a:ext cx="355600" cy="369887"/>
            <a:chOff x="1960" y="3431"/>
            <a:chExt cx="224" cy="233"/>
          </a:xfrm>
        </p:grpSpPr>
        <p:sp>
          <p:nvSpPr>
            <p:cNvPr id="25620" name="Line 18"/>
            <p:cNvSpPr>
              <a:spLocks noChangeShapeType="1"/>
            </p:cNvSpPr>
            <p:nvPr/>
          </p:nvSpPr>
          <p:spPr bwMode="auto">
            <a:xfrm>
              <a:off x="1960" y="3664"/>
              <a:ext cx="22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1" name="Line 19"/>
            <p:cNvSpPr>
              <a:spLocks noChangeShapeType="1"/>
            </p:cNvSpPr>
            <p:nvPr/>
          </p:nvSpPr>
          <p:spPr bwMode="auto">
            <a:xfrm rot="-5400000">
              <a:off x="1852" y="3542"/>
              <a:ext cx="224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607" name="Group 20"/>
          <p:cNvGrpSpPr>
            <a:grpSpLocks/>
          </p:cNvGrpSpPr>
          <p:nvPr/>
        </p:nvGrpSpPr>
        <p:grpSpPr bwMode="auto">
          <a:xfrm rot="-5400000">
            <a:off x="4520407" y="5345906"/>
            <a:ext cx="355600" cy="369887"/>
            <a:chOff x="1960" y="3431"/>
            <a:chExt cx="224" cy="233"/>
          </a:xfrm>
        </p:grpSpPr>
        <p:sp>
          <p:nvSpPr>
            <p:cNvPr id="25618" name="Line 21"/>
            <p:cNvSpPr>
              <a:spLocks noChangeShapeType="1"/>
            </p:cNvSpPr>
            <p:nvPr/>
          </p:nvSpPr>
          <p:spPr bwMode="auto">
            <a:xfrm>
              <a:off x="1960" y="3664"/>
              <a:ext cx="22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9" name="Line 22"/>
            <p:cNvSpPr>
              <a:spLocks noChangeShapeType="1"/>
            </p:cNvSpPr>
            <p:nvPr/>
          </p:nvSpPr>
          <p:spPr bwMode="auto">
            <a:xfrm rot="-5400000">
              <a:off x="1852" y="3542"/>
              <a:ext cx="224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608" name="Group 23"/>
          <p:cNvGrpSpPr>
            <a:grpSpLocks/>
          </p:cNvGrpSpPr>
          <p:nvPr/>
        </p:nvGrpSpPr>
        <p:grpSpPr bwMode="auto">
          <a:xfrm rot="-10726084">
            <a:off x="4556125" y="3929063"/>
            <a:ext cx="355600" cy="369887"/>
            <a:chOff x="1960" y="3431"/>
            <a:chExt cx="224" cy="233"/>
          </a:xfrm>
        </p:grpSpPr>
        <p:sp>
          <p:nvSpPr>
            <p:cNvPr id="25616" name="Line 24"/>
            <p:cNvSpPr>
              <a:spLocks noChangeShapeType="1"/>
            </p:cNvSpPr>
            <p:nvPr/>
          </p:nvSpPr>
          <p:spPr bwMode="auto">
            <a:xfrm>
              <a:off x="1960" y="3664"/>
              <a:ext cx="22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7" name="Line 25"/>
            <p:cNvSpPr>
              <a:spLocks noChangeShapeType="1"/>
            </p:cNvSpPr>
            <p:nvPr/>
          </p:nvSpPr>
          <p:spPr bwMode="auto">
            <a:xfrm rot="-5400000">
              <a:off x="1852" y="3542"/>
              <a:ext cx="224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609" name="Group 26"/>
          <p:cNvGrpSpPr>
            <a:grpSpLocks/>
          </p:cNvGrpSpPr>
          <p:nvPr/>
        </p:nvGrpSpPr>
        <p:grpSpPr bwMode="auto">
          <a:xfrm rot="5413880">
            <a:off x="3183732" y="3929856"/>
            <a:ext cx="355600" cy="369887"/>
            <a:chOff x="1960" y="3431"/>
            <a:chExt cx="224" cy="233"/>
          </a:xfrm>
        </p:grpSpPr>
        <p:sp>
          <p:nvSpPr>
            <p:cNvPr id="25614" name="Line 27"/>
            <p:cNvSpPr>
              <a:spLocks noChangeShapeType="1"/>
            </p:cNvSpPr>
            <p:nvPr/>
          </p:nvSpPr>
          <p:spPr bwMode="auto">
            <a:xfrm>
              <a:off x="1960" y="3664"/>
              <a:ext cx="22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5" name="Line 28"/>
            <p:cNvSpPr>
              <a:spLocks noChangeShapeType="1"/>
            </p:cNvSpPr>
            <p:nvPr/>
          </p:nvSpPr>
          <p:spPr bwMode="auto">
            <a:xfrm rot="-5400000">
              <a:off x="1852" y="3542"/>
              <a:ext cx="224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5610" name="Object 0"/>
          <p:cNvGraphicFramePr>
            <a:graphicFrameLocks noChangeAspect="1"/>
          </p:cNvGraphicFramePr>
          <p:nvPr/>
        </p:nvGraphicFramePr>
        <p:xfrm>
          <a:off x="2363788" y="5795963"/>
          <a:ext cx="917575" cy="258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8" name="Equation" r:id="rId3" imgW="723586" imgH="203112" progId="Equation.3">
                  <p:embed/>
                </p:oleObj>
              </mc:Choice>
              <mc:Fallback>
                <p:oleObj name="Equation" r:id="rId3" imgW="723586" imgH="203112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3788" y="5795963"/>
                        <a:ext cx="917575" cy="258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1" name="Object 1"/>
          <p:cNvGraphicFramePr>
            <a:graphicFrameLocks noChangeAspect="1"/>
          </p:cNvGraphicFramePr>
          <p:nvPr/>
        </p:nvGraphicFramePr>
        <p:xfrm>
          <a:off x="4840288" y="5757863"/>
          <a:ext cx="917575" cy="258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9" name="Equation" r:id="rId5" imgW="723586" imgH="203112" progId="Equation.3">
                  <p:embed/>
                </p:oleObj>
              </mc:Choice>
              <mc:Fallback>
                <p:oleObj name="Equation" r:id="rId5" imgW="723586" imgH="203112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0288" y="5757863"/>
                        <a:ext cx="917575" cy="258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2" name="Object 2"/>
          <p:cNvGraphicFramePr>
            <a:graphicFrameLocks noChangeAspect="1"/>
          </p:cNvGraphicFramePr>
          <p:nvPr/>
        </p:nvGraphicFramePr>
        <p:xfrm>
          <a:off x="5056188" y="3814763"/>
          <a:ext cx="917575" cy="258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0" name="Equation" r:id="rId7" imgW="723586" imgH="203112" progId="Equation.3">
                  <p:embed/>
                </p:oleObj>
              </mc:Choice>
              <mc:Fallback>
                <p:oleObj name="Equation" r:id="rId7" imgW="723586" imgH="203112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6188" y="3814763"/>
                        <a:ext cx="917575" cy="258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3" name="Object 3"/>
          <p:cNvGraphicFramePr>
            <a:graphicFrameLocks noChangeAspect="1"/>
          </p:cNvGraphicFramePr>
          <p:nvPr/>
        </p:nvGraphicFramePr>
        <p:xfrm>
          <a:off x="2198688" y="3814763"/>
          <a:ext cx="917575" cy="258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1" name="Equation" r:id="rId9" imgW="723586" imgH="203112" progId="Equation.3">
                  <p:embed/>
                </p:oleObj>
              </mc:Choice>
              <mc:Fallback>
                <p:oleObj name="Equation" r:id="rId9" imgW="723586" imgH="203112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8688" y="3814763"/>
                        <a:ext cx="917575" cy="258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91438A03-BEAC-4D4D-8CD9-AC7C18BAD11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 smtClean="0"/>
          </a:p>
        </p:txBody>
      </p:sp>
      <p:sp>
        <p:nvSpPr>
          <p:cNvPr id="451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3914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Non-Cartesian Equations/Solution Strategies</a:t>
            </a:r>
          </a:p>
        </p:txBody>
      </p:sp>
      <p:sp>
        <p:nvSpPr>
          <p:cNvPr id="451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3538" y="1262063"/>
            <a:ext cx="7772400" cy="4695825"/>
          </a:xfrm>
        </p:spPr>
        <p:txBody>
          <a:bodyPr/>
          <a:lstStyle/>
          <a:p>
            <a:pPr>
              <a:defRPr/>
            </a:pPr>
            <a:r>
              <a:rPr lang="en-US" sz="2400" smtClean="0"/>
              <a:t>For curvilinear geometries, we can develop a set of equations that is discretized in direction and space, like we saw in 1D spherical.  The resulting relationships are too esoteric for me to force you through.</a:t>
            </a:r>
          </a:p>
          <a:p>
            <a:pPr>
              <a:defRPr/>
            </a:pPr>
            <a:r>
              <a:rPr lang="en-US" sz="2400" smtClean="0"/>
              <a:t>Basic characteristics you should know are:</a:t>
            </a:r>
          </a:p>
        </p:txBody>
      </p:sp>
      <p:sp>
        <p:nvSpPr>
          <p:cNvPr id="451588" name="Rectangle 4"/>
          <p:cNvSpPr>
            <a:spLocks noChangeArrowheads="1"/>
          </p:cNvSpPr>
          <p:nvPr/>
        </p:nvSpPr>
        <p:spPr bwMode="auto">
          <a:xfrm>
            <a:off x="417513" y="3646488"/>
            <a:ext cx="7772400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AutoNum type="arabicPeriod"/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flux in any direction has an additional “linkage” to fluxes in “neighboring” directions.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AutoNum type="arabicPeriod"/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only exception to the above is a direction (1 per “eta level”) that has 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m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=0.  (See 10-6 again; they are plotted as 1, 4, and 9.)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AutoNum type="arabicPeriod"/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Therefore, this “backward” direction must be added to the </a:t>
            </a:r>
            <a:r>
              <a:rPr lang="en-U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quadrature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(with weight=0) and calculated FIRST to “jump-start” the process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AutoNum type="arabicPeriod"/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Many general S</a:t>
            </a:r>
            <a:r>
              <a:rPr lang="en-US" sz="2000" baseline="-25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quadratures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keep these “zero-weight” angles and use them even for Cartesian geometries.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AF566F03-A240-4602-A97F-E8991F25C70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400" smtClean="0"/>
          </a:p>
        </p:txBody>
      </p:sp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tx1"/>
                </a:solidFill>
              </a:rPr>
              <a:t>Ray effects</a:t>
            </a:r>
          </a:p>
        </p:txBody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963" y="1481138"/>
            <a:ext cx="7772400" cy="4695825"/>
          </a:xfrm>
        </p:spPr>
        <p:txBody>
          <a:bodyPr/>
          <a:lstStyle/>
          <a:p>
            <a:pPr>
              <a:defRPr/>
            </a:pPr>
            <a:r>
              <a:rPr lang="en-US" sz="2800" smtClean="0"/>
              <a:t>The principal shortcoming of multiD discrete ordinates is the existence of ray effects in some problem flux solutions.</a:t>
            </a:r>
          </a:p>
          <a:p>
            <a:pPr>
              <a:defRPr/>
            </a:pPr>
            <a:r>
              <a:rPr lang="en-US" sz="2800" smtClean="0"/>
              <a:t>Ray effects show up as non-physical oscillation “waves” in fluxes for regions far away from source regions:</a:t>
            </a:r>
          </a:p>
        </p:txBody>
      </p:sp>
      <p:grpSp>
        <p:nvGrpSpPr>
          <p:cNvPr id="27653" name="Group 9"/>
          <p:cNvGrpSpPr>
            <a:grpSpLocks/>
          </p:cNvGrpSpPr>
          <p:nvPr/>
        </p:nvGrpSpPr>
        <p:grpSpPr bwMode="auto">
          <a:xfrm>
            <a:off x="3352800" y="4572000"/>
            <a:ext cx="2654300" cy="2095500"/>
            <a:chOff x="1776" y="2896"/>
            <a:chExt cx="1672" cy="1320"/>
          </a:xfrm>
        </p:grpSpPr>
        <p:sp>
          <p:nvSpPr>
            <p:cNvPr id="27654" name="Rectangle 4"/>
            <p:cNvSpPr>
              <a:spLocks noChangeArrowheads="1"/>
            </p:cNvSpPr>
            <p:nvPr/>
          </p:nvSpPr>
          <p:spPr bwMode="auto">
            <a:xfrm>
              <a:off x="1776" y="2896"/>
              <a:ext cx="1672" cy="132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27655" name="Rectangle 5"/>
            <p:cNvSpPr>
              <a:spLocks noChangeArrowheads="1"/>
            </p:cNvSpPr>
            <p:nvPr/>
          </p:nvSpPr>
          <p:spPr bwMode="auto">
            <a:xfrm>
              <a:off x="1776" y="4064"/>
              <a:ext cx="136" cy="15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365574" name="Text Box 6"/>
            <p:cNvSpPr txBox="1">
              <a:spLocks noChangeArrowheads="1"/>
            </p:cNvSpPr>
            <p:nvPr/>
          </p:nvSpPr>
          <p:spPr bwMode="auto">
            <a:xfrm>
              <a:off x="2067" y="3685"/>
              <a:ext cx="962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2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“Source in a corner”</a:t>
              </a:r>
            </a:p>
          </p:txBody>
        </p:sp>
        <p:sp>
          <p:nvSpPr>
            <p:cNvPr id="27657" name="Line 7"/>
            <p:cNvSpPr>
              <a:spLocks noChangeShapeType="1"/>
            </p:cNvSpPr>
            <p:nvPr/>
          </p:nvSpPr>
          <p:spPr bwMode="auto">
            <a:xfrm flipV="1">
              <a:off x="1920" y="3760"/>
              <a:ext cx="112" cy="3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8" name="Line 8"/>
            <p:cNvSpPr>
              <a:spLocks noChangeShapeType="1"/>
            </p:cNvSpPr>
            <p:nvPr/>
          </p:nvSpPr>
          <p:spPr bwMode="auto">
            <a:xfrm flipV="1">
              <a:off x="1936" y="3984"/>
              <a:ext cx="24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E469E0EE-D559-40B1-8E34-3109BBD0E5B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US" altLang="en-US" sz="1400" smtClean="0"/>
          </a:p>
        </p:txBody>
      </p:sp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Ray effects (2)</a:t>
            </a:r>
          </a:p>
        </p:txBody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3263" y="1570038"/>
            <a:ext cx="7772400" cy="5287962"/>
          </a:xfrm>
        </p:spPr>
        <p:txBody>
          <a:bodyPr/>
          <a:lstStyle/>
          <a:p>
            <a:pPr marL="609600" indent="-609600">
              <a:defRPr/>
            </a:pPr>
            <a:r>
              <a:rPr lang="en-US" sz="2000" dirty="0" smtClean="0"/>
              <a:t>The problem arises, NOT from numerical errors, but from the basic discrete ordinates representation of angular fluxes discretely.</a:t>
            </a:r>
          </a:p>
          <a:p>
            <a:pPr marL="609600" indent="-609600">
              <a:defRPr/>
            </a:pPr>
            <a:r>
              <a:rPr lang="en-US" sz="2000" dirty="0" smtClean="0"/>
              <a:t>Ray effect “solutions” generally fall into three categories: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1800" dirty="0" smtClean="0"/>
              <a:t>Increase the angular representation in problem directions.  This either takes the form of increasing the number of directions or by “biasing” the directions in toward the problem directions.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1800" dirty="0" smtClean="0"/>
              <a:t>Get away from discrete ordinates by using a continuous representation of direction (Spherical Harmonics methods)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1800" dirty="0" smtClean="0"/>
              <a:t>Couple the problem with a first collision source estimator.</a:t>
            </a:r>
          </a:p>
          <a:p>
            <a:pPr marL="609600" indent="-609600">
              <a:defRPr/>
            </a:pPr>
            <a:r>
              <a:rPr lang="en-US" sz="2000" dirty="0" smtClean="0"/>
              <a:t>The last solution consists of </a:t>
            </a:r>
            <a:r>
              <a:rPr lang="en-US" sz="2000" dirty="0" err="1" smtClean="0"/>
              <a:t>precalculating</a:t>
            </a:r>
            <a:r>
              <a:rPr lang="en-US" sz="2000" dirty="0" smtClean="0"/>
              <a:t> (i.e., before the DO solution) the </a:t>
            </a:r>
            <a:r>
              <a:rPr lang="en-US" sz="2000" dirty="0" err="1" smtClean="0"/>
              <a:t>uncollided</a:t>
            </a:r>
            <a:r>
              <a:rPr lang="en-US" sz="2000" dirty="0" smtClean="0"/>
              <a:t> contribution to the response and the spatial, energy, and angle distribution of particles emerging from their FIRST collision.</a:t>
            </a:r>
          </a:p>
          <a:p>
            <a:pPr marL="609600" indent="-609600">
              <a:defRPr/>
            </a:pPr>
            <a:r>
              <a:rPr lang="en-US" sz="2000" dirty="0" smtClean="0"/>
              <a:t>Then the DO solution uses the (more evenly distributed) first collision source as its external source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9-</a:t>
            </a:r>
            <a:fld id="{9E5305F7-CF99-4E85-BE1B-D3218D2C66F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en-US" sz="1400" smtClean="0"/>
          </a:p>
        </p:txBody>
      </p:sp>
      <p:sp>
        <p:nvSpPr>
          <p:cNvPr id="346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Homework 10-1 (in class exercise)</a:t>
            </a:r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4950" y="1665288"/>
            <a:ext cx="8661400" cy="4646612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dirty="0" smtClean="0"/>
              <a:t>Reproduce the S</a:t>
            </a:r>
            <a:r>
              <a:rPr lang="en-US" sz="2400" baseline="-25000" dirty="0"/>
              <a:t>6</a:t>
            </a:r>
            <a:r>
              <a:rPr lang="en-US" sz="2400" dirty="0" smtClean="0"/>
              <a:t> quadrature from Table 4-1. (Take the </a:t>
            </a:r>
            <a:r>
              <a:rPr lang="en-US" sz="2400" dirty="0" smtClean="0">
                <a:latin typeface="Symbol" panose="05050102010706020507" pitchFamily="18" charset="2"/>
              </a:rPr>
              <a:t>m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as given and compute the other values and weights.)</a:t>
            </a:r>
          </a:p>
        </p:txBody>
      </p:sp>
    </p:spTree>
    <p:extLst>
      <p:ext uri="{BB962C8B-B14F-4D97-AF65-F5344CB8AC3E}">
        <p14:creationId xmlns:p14="http://schemas.microsoft.com/office/powerpoint/2010/main" val="739623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24A2EFC0-1607-49AE-AFDB-45E588F7B34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 smtClean="0"/>
          </a:p>
        </p:txBody>
      </p:sp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MultiD quadratures (2)</a:t>
            </a:r>
          </a:p>
        </p:txBody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1544638"/>
            <a:ext cx="7772400" cy="4695825"/>
          </a:xfrm>
        </p:spPr>
        <p:txBody>
          <a:bodyPr/>
          <a:lstStyle/>
          <a:p>
            <a:pPr>
              <a:defRPr/>
            </a:pPr>
            <a:r>
              <a:rPr lang="en-US" sz="2800" smtClean="0"/>
              <a:t>We have the following relationships between geometry type and octants that must be calculated:</a:t>
            </a:r>
          </a:p>
          <a:p>
            <a:pPr>
              <a:buFontTx/>
              <a:buNone/>
              <a:defRPr/>
            </a:pPr>
            <a:endParaRPr lang="en-US" sz="2800" smtClean="0"/>
          </a:p>
        </p:txBody>
      </p:sp>
      <p:graphicFrame>
        <p:nvGraphicFramePr>
          <p:cNvPr id="349217" name="Group 33"/>
          <p:cNvGraphicFramePr>
            <a:graphicFrameLocks noGrp="1"/>
          </p:cNvGraphicFramePr>
          <p:nvPr/>
        </p:nvGraphicFramePr>
        <p:xfrm>
          <a:off x="266700" y="3652838"/>
          <a:ext cx="8699500" cy="3028951"/>
        </p:xfrm>
        <a:graphic>
          <a:graphicData uri="http://schemas.openxmlformats.org/drawingml/2006/table">
            <a:tbl>
              <a:tblPr/>
              <a:tblGrid>
                <a:gridCol w="2900363"/>
                <a:gridCol w="2898775"/>
                <a:gridCol w="2900362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Geometry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Unique octants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Reason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1D slab/spherical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1,2 (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m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 only)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54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1D cylindrical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1,2 (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m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 &amp;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h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(same)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2D geometries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1,2,3,4(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m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 &amp;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h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3D geometries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All 8 (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m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h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x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No symmetry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151" name="Object 1024"/>
          <p:cNvGraphicFramePr>
            <a:graphicFrameLocks noChangeAspect="1"/>
          </p:cNvGraphicFramePr>
          <p:nvPr/>
        </p:nvGraphicFramePr>
        <p:xfrm>
          <a:off x="6127750" y="4298950"/>
          <a:ext cx="2492375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" name="Equation" r:id="rId3" imgW="1459866" imgH="215806" progId="Equation.3">
                  <p:embed/>
                </p:oleObj>
              </mc:Choice>
              <mc:Fallback>
                <p:oleObj name="Equation" r:id="rId3" imgW="1459866" imgH="215806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0" y="4298950"/>
                        <a:ext cx="2492375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52" name="Object 1025"/>
          <p:cNvGraphicFramePr>
            <a:graphicFrameLocks noChangeAspect="1"/>
          </p:cNvGraphicFramePr>
          <p:nvPr/>
        </p:nvGraphicFramePr>
        <p:xfrm>
          <a:off x="6307138" y="5429250"/>
          <a:ext cx="2362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name="Equation" r:id="rId5" imgW="1383699" imgH="215806" progId="Equation.3">
                  <p:embed/>
                </p:oleObj>
              </mc:Choice>
              <mc:Fallback>
                <p:oleObj name="Equation" r:id="rId5" imgW="1383699" imgH="215806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7138" y="5429250"/>
                        <a:ext cx="23622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E37D473D-D256-4924-A62D-A58E5CAF3FC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 smtClean="0"/>
          </a:p>
        </p:txBody>
      </p:sp>
      <p:sp>
        <p:nvSpPr>
          <p:cNvPr id="350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MultiD quadratures (3)</a:t>
            </a:r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1544638"/>
            <a:ext cx="7772400" cy="4695825"/>
          </a:xfrm>
        </p:spPr>
        <p:txBody>
          <a:bodyPr/>
          <a:lstStyle/>
          <a:p>
            <a:pPr>
              <a:defRPr/>
            </a:pPr>
            <a:r>
              <a:rPr lang="en-US" sz="2400" smtClean="0"/>
              <a:t>Note that 1D cylindrical has an angular dependence like 2D because there is no rotational symmetry about the (one) spatial axis</a:t>
            </a:r>
          </a:p>
          <a:p>
            <a:pPr>
              <a:defRPr/>
            </a:pPr>
            <a:r>
              <a:rPr lang="en-US" sz="2400" smtClean="0"/>
              <a:t>Again, we will be handling the directional flux dependence with a QUADRATURE: Calculating the angular flux only in particular directions and find the flux moments as weighted sums of these “discrete ordinates”:</a:t>
            </a:r>
          </a:p>
        </p:txBody>
      </p:sp>
      <p:graphicFrame>
        <p:nvGraphicFramePr>
          <p:cNvPr id="6149" name="Object 1024"/>
          <p:cNvGraphicFramePr>
            <a:graphicFrameLocks noChangeAspect="1"/>
          </p:cNvGraphicFramePr>
          <p:nvPr/>
        </p:nvGraphicFramePr>
        <p:xfrm>
          <a:off x="2343150" y="4633913"/>
          <a:ext cx="3905250" cy="186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Equation" r:id="rId3" imgW="2095500" imgH="1003300" progId="Equation.3">
                  <p:embed/>
                </p:oleObj>
              </mc:Choice>
              <mc:Fallback>
                <p:oleObj name="Equation" r:id="rId3" imgW="2095500" imgH="100330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150" y="4633913"/>
                        <a:ext cx="3905250" cy="186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F57BE8C1-BB12-4F2E-9DA0-9540E1154E5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 smtClean="0"/>
          </a:p>
        </p:txBody>
      </p:sp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MultiD quadratures (4)</a:t>
            </a:r>
          </a:p>
        </p:txBody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1544638"/>
            <a:ext cx="7772400" cy="515302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smtClean="0"/>
              <a:t>Let’s see how quadratures are laid out.  First of all, we will assume the quadrature has </a:t>
            </a:r>
            <a:r>
              <a:rPr lang="en-US" sz="2800" u="sng" smtClean="0"/>
              <a:t>reflection</a:t>
            </a:r>
            <a:r>
              <a:rPr lang="en-US" sz="2800" smtClean="0"/>
              <a:t> symmetry</a:t>
            </a:r>
          </a:p>
          <a:p>
            <a:pPr>
              <a:lnSpc>
                <a:spcPct val="90000"/>
              </a:lnSpc>
              <a:defRPr/>
            </a:pPr>
            <a:r>
              <a:rPr lang="en-US" sz="2800" smtClean="0"/>
              <a:t>If Octant 1 has a direction            , then: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smtClean="0"/>
              <a:t>Octant 2 has the direction 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smtClean="0"/>
              <a:t>Octant 3 has the direction                  , etc.</a:t>
            </a:r>
          </a:p>
          <a:p>
            <a:pPr>
              <a:lnSpc>
                <a:spcPct val="90000"/>
              </a:lnSpc>
              <a:defRPr/>
            </a:pPr>
            <a:r>
              <a:rPr lang="en-US" sz="2800" smtClean="0"/>
              <a:t>This is NOT required, but it gives us all the angles needed for reflection B.C.’s and keeps things balanced</a:t>
            </a:r>
          </a:p>
          <a:p>
            <a:pPr>
              <a:lnSpc>
                <a:spcPct val="90000"/>
              </a:lnSpc>
              <a:defRPr/>
            </a:pPr>
            <a:r>
              <a:rPr lang="en-US" sz="2800" smtClean="0"/>
              <a:t>It is COMMON for shielding problems to use biased quadratures that have more quadrature directions pointing in a direction of interest</a:t>
            </a:r>
          </a:p>
        </p:txBody>
      </p:sp>
      <p:graphicFrame>
        <p:nvGraphicFramePr>
          <p:cNvPr id="7173" name="Object 1024"/>
          <p:cNvGraphicFramePr>
            <a:graphicFrameLocks noChangeAspect="1"/>
          </p:cNvGraphicFramePr>
          <p:nvPr/>
        </p:nvGraphicFramePr>
        <p:xfrm>
          <a:off x="5365750" y="2836863"/>
          <a:ext cx="846138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Equation" r:id="rId3" imgW="494870" imgH="215713" progId="Equation.3">
                  <p:embed/>
                </p:oleObj>
              </mc:Choice>
              <mc:Fallback>
                <p:oleObj name="Equation" r:id="rId3" imgW="494870" imgH="215713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2836863"/>
                        <a:ext cx="846138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1025"/>
          <p:cNvGraphicFramePr>
            <a:graphicFrameLocks noChangeAspect="1"/>
          </p:cNvGraphicFramePr>
          <p:nvPr/>
        </p:nvGraphicFramePr>
        <p:xfrm>
          <a:off x="5056188" y="3252788"/>
          <a:ext cx="1019175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Equation" r:id="rId5" imgW="596641" imgH="215806" progId="Equation.3">
                  <p:embed/>
                </p:oleObj>
              </mc:Choice>
              <mc:Fallback>
                <p:oleObj name="Equation" r:id="rId5" imgW="596641" imgH="215806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6188" y="3252788"/>
                        <a:ext cx="1019175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1026"/>
          <p:cNvGraphicFramePr>
            <a:graphicFrameLocks noChangeAspect="1"/>
          </p:cNvGraphicFramePr>
          <p:nvPr/>
        </p:nvGraphicFramePr>
        <p:xfrm>
          <a:off x="5187950" y="3709988"/>
          <a:ext cx="976313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Equation" r:id="rId7" imgW="571252" imgH="190417" progId="Equation.3">
                  <p:embed/>
                </p:oleObj>
              </mc:Choice>
              <mc:Fallback>
                <p:oleObj name="Equation" r:id="rId7" imgW="571252" imgH="190417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7950" y="3709988"/>
                        <a:ext cx="976313" cy="32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F70A0E46-AA1A-4BB2-A9E7-BB3E07761B8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 smtClean="0"/>
          </a:p>
        </p:txBody>
      </p:sp>
      <p:sp>
        <p:nvSpPr>
          <p:cNvPr id="45056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MultiD quadratures (5)</a:t>
            </a:r>
          </a:p>
        </p:txBody>
      </p:sp>
      <p:sp>
        <p:nvSpPr>
          <p:cNvPr id="450596" name="Text Box 36"/>
          <p:cNvSpPr txBox="1">
            <a:spLocks noGrp="1" noChangeArrowheads="1"/>
          </p:cNvSpPr>
          <p:nvPr>
            <p:ph type="body" idx="1"/>
          </p:nvPr>
        </p:nvSpPr>
        <p:spPr>
          <a:xfrm>
            <a:off x="665163" y="1544638"/>
            <a:ext cx="7772400" cy="5127625"/>
          </a:xfrm>
        </p:spPr>
        <p:txBody>
          <a:bodyPr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sz="2400" smtClean="0"/>
              <a:t>3D quadrature—S?</a:t>
            </a:r>
          </a:p>
        </p:txBody>
      </p:sp>
      <p:pic>
        <p:nvPicPr>
          <p:cNvPr id="8197" name="Picture 38" descr="qu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300" y="1608138"/>
            <a:ext cx="4800600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DB9DE9B6-FA36-496F-8D35-5814ACC278E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 smtClean="0"/>
          </a:p>
        </p:txBody>
      </p:sp>
      <p:sp>
        <p:nvSpPr>
          <p:cNvPr id="352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1325" y="1223963"/>
            <a:ext cx="7772400" cy="5838825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2800" smtClean="0"/>
              <a:t>The normal way of laying out quadratures is the Level Symmetric Quadratures:</a:t>
            </a:r>
          </a:p>
          <a:p>
            <a:pPr>
              <a:lnSpc>
                <a:spcPct val="80000"/>
              </a:lnSpc>
              <a:defRPr/>
            </a:pPr>
            <a:endParaRPr lang="en-US" sz="2800" smtClean="0"/>
          </a:p>
          <a:p>
            <a:pPr>
              <a:lnSpc>
                <a:spcPct val="80000"/>
              </a:lnSpc>
              <a:defRPr/>
            </a:pPr>
            <a:endParaRPr lang="en-US" sz="2800" smtClean="0"/>
          </a:p>
          <a:p>
            <a:pPr>
              <a:lnSpc>
                <a:spcPct val="80000"/>
              </a:lnSpc>
              <a:defRPr/>
            </a:pPr>
            <a:endParaRPr lang="en-US" sz="2800" smtClean="0"/>
          </a:p>
          <a:p>
            <a:pPr>
              <a:lnSpc>
                <a:spcPct val="80000"/>
              </a:lnSpc>
              <a:defRPr/>
            </a:pPr>
            <a:endParaRPr lang="en-US" sz="2800" smtClean="0"/>
          </a:p>
          <a:p>
            <a:pPr>
              <a:lnSpc>
                <a:spcPct val="80000"/>
              </a:lnSpc>
              <a:defRPr/>
            </a:pPr>
            <a:endParaRPr lang="en-US" sz="2800" smtClean="0"/>
          </a:p>
          <a:p>
            <a:pPr>
              <a:lnSpc>
                <a:spcPct val="80000"/>
              </a:lnSpc>
              <a:defRPr/>
            </a:pPr>
            <a:endParaRPr lang="en-US" sz="2800" smtClean="0"/>
          </a:p>
          <a:p>
            <a:pPr>
              <a:lnSpc>
                <a:spcPct val="80000"/>
              </a:lnSpc>
              <a:defRPr/>
            </a:pPr>
            <a:endParaRPr lang="en-US" sz="2800" smtClean="0"/>
          </a:p>
          <a:p>
            <a:pPr>
              <a:lnSpc>
                <a:spcPct val="80000"/>
              </a:lnSpc>
              <a:defRPr/>
            </a:pPr>
            <a:r>
              <a:rPr lang="en-US" sz="2800" smtClean="0"/>
              <a:t>Note that the </a:t>
            </a:r>
            <a:r>
              <a:rPr lang="en-US" sz="2800" smtClean="0">
                <a:latin typeface="Symbol" pitchFamily="18" charset="2"/>
              </a:rPr>
              <a:t>x</a:t>
            </a:r>
            <a:r>
              <a:rPr lang="en-US" sz="2800" smtClean="0"/>
              <a:t>-directions are not drawn, but you should be able to “see” them</a:t>
            </a:r>
          </a:p>
          <a:p>
            <a:pPr>
              <a:lnSpc>
                <a:spcPct val="80000"/>
              </a:lnSpc>
              <a:defRPr/>
            </a:pPr>
            <a:r>
              <a:rPr lang="en-US" sz="2800" smtClean="0"/>
              <a:t>Be sure to keep the confusing subscripts straight (I started over with 1 even though we would normally call it </a:t>
            </a:r>
            <a:r>
              <a:rPr lang="en-US" sz="2800" smtClean="0">
                <a:latin typeface="Symbol" pitchFamily="18" charset="2"/>
              </a:rPr>
              <a:t>m</a:t>
            </a:r>
            <a:r>
              <a:rPr lang="en-US" sz="2800" baseline="-25000" smtClean="0"/>
              <a:t>5</a:t>
            </a:r>
            <a:r>
              <a:rPr lang="en-US" sz="2800" smtClean="0"/>
              <a:t>).</a:t>
            </a:r>
          </a:p>
        </p:txBody>
      </p:sp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MultiD quadratures (5)</a:t>
            </a:r>
          </a:p>
        </p:txBody>
      </p:sp>
      <p:grpSp>
        <p:nvGrpSpPr>
          <p:cNvPr id="9221" name="Group 35"/>
          <p:cNvGrpSpPr>
            <a:grpSpLocks/>
          </p:cNvGrpSpPr>
          <p:nvPr/>
        </p:nvGrpSpPr>
        <p:grpSpPr bwMode="auto">
          <a:xfrm>
            <a:off x="2863850" y="2054225"/>
            <a:ext cx="3282950" cy="2906713"/>
            <a:chOff x="1804" y="1600"/>
            <a:chExt cx="2068" cy="1831"/>
          </a:xfrm>
        </p:grpSpPr>
        <p:sp>
          <p:nvSpPr>
            <p:cNvPr id="9224" name="Line 4"/>
            <p:cNvSpPr>
              <a:spLocks noChangeShapeType="1"/>
            </p:cNvSpPr>
            <p:nvPr/>
          </p:nvSpPr>
          <p:spPr bwMode="auto">
            <a:xfrm>
              <a:off x="2112" y="3192"/>
              <a:ext cx="17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5" name="Line 5"/>
            <p:cNvSpPr>
              <a:spLocks noChangeShapeType="1"/>
            </p:cNvSpPr>
            <p:nvPr/>
          </p:nvSpPr>
          <p:spPr bwMode="auto">
            <a:xfrm flipV="1">
              <a:off x="2112" y="1600"/>
              <a:ext cx="0" cy="15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6" name="Arc 6"/>
            <p:cNvSpPr>
              <a:spLocks/>
            </p:cNvSpPr>
            <p:nvPr/>
          </p:nvSpPr>
          <p:spPr bwMode="auto">
            <a:xfrm>
              <a:off x="2112" y="1760"/>
              <a:ext cx="1456" cy="144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7" name="Line 7"/>
            <p:cNvSpPr>
              <a:spLocks noChangeShapeType="1"/>
            </p:cNvSpPr>
            <p:nvPr/>
          </p:nvSpPr>
          <p:spPr bwMode="auto">
            <a:xfrm>
              <a:off x="2096" y="2824"/>
              <a:ext cx="1416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8" name="Line 8"/>
            <p:cNvSpPr>
              <a:spLocks noChangeShapeType="1"/>
            </p:cNvSpPr>
            <p:nvPr/>
          </p:nvSpPr>
          <p:spPr bwMode="auto">
            <a:xfrm>
              <a:off x="2112" y="2504"/>
              <a:ext cx="1280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9" name="Line 9"/>
            <p:cNvSpPr>
              <a:spLocks noChangeShapeType="1"/>
            </p:cNvSpPr>
            <p:nvPr/>
          </p:nvSpPr>
          <p:spPr bwMode="auto">
            <a:xfrm flipV="1">
              <a:off x="2112" y="2168"/>
              <a:ext cx="1000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0" name="Line 10"/>
            <p:cNvSpPr>
              <a:spLocks noChangeShapeType="1"/>
            </p:cNvSpPr>
            <p:nvPr/>
          </p:nvSpPr>
          <p:spPr bwMode="auto">
            <a:xfrm flipV="1">
              <a:off x="2104" y="1880"/>
              <a:ext cx="536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1" name="Line 11"/>
            <p:cNvSpPr>
              <a:spLocks noChangeShapeType="1"/>
            </p:cNvSpPr>
            <p:nvPr/>
          </p:nvSpPr>
          <p:spPr bwMode="auto">
            <a:xfrm rot="5400000" flipH="1">
              <a:off x="1767" y="2463"/>
              <a:ext cx="1416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2" name="Line 12"/>
            <p:cNvSpPr>
              <a:spLocks noChangeShapeType="1"/>
            </p:cNvSpPr>
            <p:nvPr/>
          </p:nvSpPr>
          <p:spPr bwMode="auto">
            <a:xfrm rot="5400000" flipH="1">
              <a:off x="2215" y="2559"/>
              <a:ext cx="1224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3" name="Line 13"/>
            <p:cNvSpPr>
              <a:spLocks noChangeShapeType="1"/>
            </p:cNvSpPr>
            <p:nvPr/>
          </p:nvSpPr>
          <p:spPr bwMode="auto">
            <a:xfrm rot="5400000" flipH="1" flipV="1">
              <a:off x="2659" y="2691"/>
              <a:ext cx="992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4" name="Line 14"/>
            <p:cNvSpPr>
              <a:spLocks noChangeShapeType="1"/>
            </p:cNvSpPr>
            <p:nvPr/>
          </p:nvSpPr>
          <p:spPr bwMode="auto">
            <a:xfrm rot="5400000" flipH="1" flipV="1">
              <a:off x="3119" y="2863"/>
              <a:ext cx="608" cy="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5" name="Oval 15"/>
            <p:cNvSpPr>
              <a:spLocks noChangeArrowheads="1"/>
            </p:cNvSpPr>
            <p:nvPr/>
          </p:nvSpPr>
          <p:spPr bwMode="auto">
            <a:xfrm>
              <a:off x="2440" y="2792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9236" name="Oval 16"/>
            <p:cNvSpPr>
              <a:spLocks noChangeArrowheads="1"/>
            </p:cNvSpPr>
            <p:nvPr/>
          </p:nvSpPr>
          <p:spPr bwMode="auto">
            <a:xfrm>
              <a:off x="2456" y="2464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9237" name="Oval 17"/>
            <p:cNvSpPr>
              <a:spLocks noChangeArrowheads="1"/>
            </p:cNvSpPr>
            <p:nvPr/>
          </p:nvSpPr>
          <p:spPr bwMode="auto">
            <a:xfrm>
              <a:off x="2440" y="2128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9238" name="Oval 18"/>
            <p:cNvSpPr>
              <a:spLocks noChangeArrowheads="1"/>
            </p:cNvSpPr>
            <p:nvPr/>
          </p:nvSpPr>
          <p:spPr bwMode="auto">
            <a:xfrm>
              <a:off x="2448" y="1840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9239" name="Oval 19"/>
            <p:cNvSpPr>
              <a:spLocks noChangeArrowheads="1"/>
            </p:cNvSpPr>
            <p:nvPr/>
          </p:nvSpPr>
          <p:spPr bwMode="auto">
            <a:xfrm>
              <a:off x="2792" y="2800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9240" name="Oval 20"/>
            <p:cNvSpPr>
              <a:spLocks noChangeArrowheads="1"/>
            </p:cNvSpPr>
            <p:nvPr/>
          </p:nvSpPr>
          <p:spPr bwMode="auto">
            <a:xfrm>
              <a:off x="2808" y="2480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9241" name="Oval 21"/>
            <p:cNvSpPr>
              <a:spLocks noChangeArrowheads="1"/>
            </p:cNvSpPr>
            <p:nvPr/>
          </p:nvSpPr>
          <p:spPr bwMode="auto">
            <a:xfrm>
              <a:off x="2808" y="2128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9242" name="Oval 22"/>
            <p:cNvSpPr>
              <a:spLocks noChangeArrowheads="1"/>
            </p:cNvSpPr>
            <p:nvPr/>
          </p:nvSpPr>
          <p:spPr bwMode="auto">
            <a:xfrm>
              <a:off x="3128" y="2792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9243" name="Oval 23"/>
            <p:cNvSpPr>
              <a:spLocks noChangeArrowheads="1"/>
            </p:cNvSpPr>
            <p:nvPr/>
          </p:nvSpPr>
          <p:spPr bwMode="auto">
            <a:xfrm>
              <a:off x="3136" y="2488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9244" name="Oval 24"/>
            <p:cNvSpPr>
              <a:spLocks noChangeArrowheads="1"/>
            </p:cNvSpPr>
            <p:nvPr/>
          </p:nvSpPr>
          <p:spPr bwMode="auto">
            <a:xfrm>
              <a:off x="3392" y="2784"/>
              <a:ext cx="56" cy="5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352281" name="Text Box 25"/>
            <p:cNvSpPr txBox="1">
              <a:spLocks noChangeArrowheads="1"/>
            </p:cNvSpPr>
            <p:nvPr/>
          </p:nvSpPr>
          <p:spPr bwMode="auto">
            <a:xfrm>
              <a:off x="2350" y="3157"/>
              <a:ext cx="26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m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1</a:t>
              </a:r>
            </a:p>
          </p:txBody>
        </p:sp>
        <p:sp>
          <p:nvSpPr>
            <p:cNvPr id="352282" name="Text Box 26"/>
            <p:cNvSpPr txBox="1">
              <a:spLocks noChangeArrowheads="1"/>
            </p:cNvSpPr>
            <p:nvPr/>
          </p:nvSpPr>
          <p:spPr bwMode="auto">
            <a:xfrm>
              <a:off x="3046" y="3181"/>
              <a:ext cx="26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m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3</a:t>
              </a:r>
            </a:p>
          </p:txBody>
        </p:sp>
        <p:sp>
          <p:nvSpPr>
            <p:cNvPr id="352283" name="Text Box 27"/>
            <p:cNvSpPr txBox="1">
              <a:spLocks noChangeArrowheads="1"/>
            </p:cNvSpPr>
            <p:nvPr/>
          </p:nvSpPr>
          <p:spPr bwMode="auto">
            <a:xfrm>
              <a:off x="2718" y="3165"/>
              <a:ext cx="26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m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2</a:t>
              </a:r>
            </a:p>
          </p:txBody>
        </p:sp>
        <p:sp>
          <p:nvSpPr>
            <p:cNvPr id="352284" name="Text Box 28"/>
            <p:cNvSpPr txBox="1">
              <a:spLocks noChangeArrowheads="1"/>
            </p:cNvSpPr>
            <p:nvPr/>
          </p:nvSpPr>
          <p:spPr bwMode="auto">
            <a:xfrm>
              <a:off x="3310" y="3181"/>
              <a:ext cx="26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m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4</a:t>
              </a:r>
            </a:p>
          </p:txBody>
        </p:sp>
        <p:sp>
          <p:nvSpPr>
            <p:cNvPr id="352285" name="Text Box 29"/>
            <p:cNvSpPr txBox="1">
              <a:spLocks noChangeArrowheads="1"/>
            </p:cNvSpPr>
            <p:nvPr/>
          </p:nvSpPr>
          <p:spPr bwMode="auto">
            <a:xfrm>
              <a:off x="1804" y="2701"/>
              <a:ext cx="264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h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1</a:t>
              </a:r>
            </a:p>
          </p:txBody>
        </p:sp>
        <p:sp>
          <p:nvSpPr>
            <p:cNvPr id="352286" name="Text Box 30"/>
            <p:cNvSpPr txBox="1">
              <a:spLocks noChangeArrowheads="1"/>
            </p:cNvSpPr>
            <p:nvPr/>
          </p:nvSpPr>
          <p:spPr bwMode="auto">
            <a:xfrm>
              <a:off x="1804" y="2053"/>
              <a:ext cx="264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h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3</a:t>
              </a:r>
            </a:p>
          </p:txBody>
        </p:sp>
        <p:sp>
          <p:nvSpPr>
            <p:cNvPr id="352287" name="Text Box 31"/>
            <p:cNvSpPr txBox="1">
              <a:spLocks noChangeArrowheads="1"/>
            </p:cNvSpPr>
            <p:nvPr/>
          </p:nvSpPr>
          <p:spPr bwMode="auto">
            <a:xfrm>
              <a:off x="1804" y="1749"/>
              <a:ext cx="264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h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4</a:t>
              </a:r>
            </a:p>
          </p:txBody>
        </p:sp>
        <p:sp>
          <p:nvSpPr>
            <p:cNvPr id="352288" name="Text Box 32"/>
            <p:cNvSpPr txBox="1">
              <a:spLocks noChangeArrowheads="1"/>
            </p:cNvSpPr>
            <p:nvPr/>
          </p:nvSpPr>
          <p:spPr bwMode="auto">
            <a:xfrm>
              <a:off x="1812" y="2381"/>
              <a:ext cx="264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h</a:t>
              </a:r>
              <a:r>
                <a:rPr lang="en-US" sz="2000" baseline="-1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2</a:t>
              </a:r>
            </a:p>
          </p:txBody>
        </p:sp>
      </p:grpSp>
      <p:sp>
        <p:nvSpPr>
          <p:cNvPr id="352289" name="Text Box 33"/>
          <p:cNvSpPr txBox="1">
            <a:spLocks noChangeArrowheads="1"/>
          </p:cNvSpPr>
          <p:nvPr/>
        </p:nvSpPr>
        <p:spPr bwMode="auto">
          <a:xfrm>
            <a:off x="4970463" y="2197100"/>
            <a:ext cx="2628900" cy="5937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Note the </a:t>
            </a:r>
            <a:r>
              <a:rPr lang="en-US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m</a:t>
            </a:r>
            <a:r>
              <a:rPr lang="en-US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and </a:t>
            </a:r>
            <a:r>
              <a:rPr lang="en-US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h</a:t>
            </a:r>
            <a:r>
              <a:rPr lang="en-US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“levels”</a:t>
            </a:r>
          </a:p>
          <a:p>
            <a:pPr algn="ctr">
              <a:defRPr/>
            </a:pPr>
            <a:r>
              <a:rPr lang="en-US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(the </a:t>
            </a:r>
            <a:r>
              <a:rPr lang="en-US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x</a:t>
            </a:r>
            <a:r>
              <a:rPr lang="en-US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-levels are there, too)</a:t>
            </a:r>
          </a:p>
        </p:txBody>
      </p:sp>
      <p:sp>
        <p:nvSpPr>
          <p:cNvPr id="352290" name="Text Box 34"/>
          <p:cNvSpPr txBox="1">
            <a:spLocks noChangeArrowheads="1"/>
          </p:cNvSpPr>
          <p:nvPr/>
        </p:nvSpPr>
        <p:spPr bwMode="auto">
          <a:xfrm>
            <a:off x="685800" y="2693988"/>
            <a:ext cx="20605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</a:t>
            </a:r>
            <a:r>
              <a:rPr lang="en-US" sz="2400" baseline="-10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</a:t>
            </a: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quadrature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F5B61DAB-2C20-4BF8-9B10-329B4EA822A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 smtClean="0"/>
          </a:p>
        </p:txBody>
      </p:sp>
      <p:sp>
        <p:nvSpPr>
          <p:cNvPr id="353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MultiD quadratures (6)</a:t>
            </a:r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1544638"/>
            <a:ext cx="7772400" cy="4695825"/>
          </a:xfrm>
        </p:spPr>
        <p:txBody>
          <a:bodyPr/>
          <a:lstStyle/>
          <a:p>
            <a:pPr>
              <a:defRPr/>
            </a:pPr>
            <a:r>
              <a:rPr lang="en-US" sz="2400" smtClean="0"/>
              <a:t>For Level Symmetric Quadratures (LSQ), the symmetry is extended to include 90 degree rotations as well:</a:t>
            </a:r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r>
              <a:rPr lang="en-US" sz="2400" smtClean="0"/>
              <a:t>Somewhat surprisingly, there is only ONE degree of freedom in determining a LSQ: Once you choose the value of the first level, </a:t>
            </a:r>
            <a:r>
              <a:rPr lang="en-US" sz="2400" smtClean="0">
                <a:latin typeface="Symbol" pitchFamily="18" charset="2"/>
              </a:rPr>
              <a:t>m</a:t>
            </a:r>
            <a:r>
              <a:rPr lang="en-US" sz="2400" baseline="-10000" smtClean="0"/>
              <a:t>1</a:t>
            </a:r>
            <a:r>
              <a:rPr lang="en-US" sz="2400" smtClean="0"/>
              <a:t>, the rest of the quadrature falls out automatically.  Let’s see why.</a:t>
            </a:r>
          </a:p>
          <a:p>
            <a:pPr>
              <a:defRPr/>
            </a:pPr>
            <a:r>
              <a:rPr lang="en-US" sz="2400" smtClean="0"/>
              <a:t>Assuming that we have a direction that comprises the three levels i, j, and k, we must have:</a:t>
            </a:r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endParaRPr lang="en-US" sz="2800" smtClean="0"/>
          </a:p>
          <a:p>
            <a:pPr>
              <a:defRPr/>
            </a:pPr>
            <a:endParaRPr lang="en-US" sz="2800" smtClean="0"/>
          </a:p>
        </p:txBody>
      </p:sp>
      <p:graphicFrame>
        <p:nvGraphicFramePr>
          <p:cNvPr id="10245" name="Object 4"/>
          <p:cNvGraphicFramePr>
            <a:graphicFrameLocks noChangeAspect="1"/>
          </p:cNvGraphicFramePr>
          <p:nvPr/>
        </p:nvGraphicFramePr>
        <p:xfrm>
          <a:off x="2484438" y="2992438"/>
          <a:ext cx="3122612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Equation" r:id="rId3" imgW="1828800" imgH="228600" progId="Equation.3">
                  <p:embed/>
                </p:oleObj>
              </mc:Choice>
              <mc:Fallback>
                <p:oleObj name="Equation" r:id="rId3" imgW="18288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2992438"/>
                        <a:ext cx="3122612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5"/>
          <p:cNvGraphicFramePr>
            <a:graphicFrameLocks noChangeAspect="1"/>
          </p:cNvGraphicFramePr>
          <p:nvPr/>
        </p:nvGraphicFramePr>
        <p:xfrm>
          <a:off x="3240088" y="6192838"/>
          <a:ext cx="2058987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Equation" r:id="rId5" imgW="1104421" imgH="266584" progId="Equation.3">
                  <p:embed/>
                </p:oleObj>
              </mc:Choice>
              <mc:Fallback>
                <p:oleObj name="Equation" r:id="rId5" imgW="1104421" imgH="266584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0088" y="6192838"/>
                        <a:ext cx="2058987" cy="49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10-</a:t>
            </a:r>
            <a:fld id="{69BB8D81-CEA8-4D27-9307-E903412BD2C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 smtClean="0"/>
          </a:p>
        </p:txBody>
      </p:sp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MultiD quadratures (7)</a:t>
            </a:r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1544638"/>
            <a:ext cx="8178800" cy="5089525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2400" dirty="0" smtClean="0"/>
              <a:t>The key thing to “see” is that if we stay on a given </a:t>
            </a:r>
            <a:r>
              <a:rPr lang="en-US" sz="2400" dirty="0" smtClean="0">
                <a:latin typeface="Symbol" pitchFamily="18" charset="2"/>
              </a:rPr>
              <a:t>x</a:t>
            </a:r>
            <a:r>
              <a:rPr lang="en-US" sz="2400" dirty="0" smtClean="0"/>
              <a:t>-level symmetry and increase the mu-level by one, then the eta-level has to decrease by one:</a:t>
            </a:r>
          </a:p>
          <a:p>
            <a:pPr>
              <a:lnSpc>
                <a:spcPct val="80000"/>
              </a:lnSpc>
              <a:defRPr/>
            </a:pPr>
            <a:endParaRPr lang="en-US" sz="2400" dirty="0" smtClean="0"/>
          </a:p>
          <a:p>
            <a:pPr>
              <a:lnSpc>
                <a:spcPct val="80000"/>
              </a:lnSpc>
              <a:defRPr/>
            </a:pPr>
            <a:r>
              <a:rPr lang="en-US" sz="2400" dirty="0" smtClean="0"/>
              <a:t>If we subtract:</a:t>
            </a:r>
          </a:p>
          <a:p>
            <a:pPr>
              <a:lnSpc>
                <a:spcPct val="80000"/>
              </a:lnSpc>
              <a:defRPr/>
            </a:pPr>
            <a:endParaRPr lang="en-US" sz="2400" dirty="0" smtClean="0"/>
          </a:p>
          <a:p>
            <a:pPr>
              <a:lnSpc>
                <a:spcPct val="80000"/>
              </a:lnSpc>
              <a:defRPr/>
            </a:pPr>
            <a:endParaRPr lang="en-US" sz="2400" dirty="0" smtClean="0"/>
          </a:p>
          <a:p>
            <a:pPr>
              <a:lnSpc>
                <a:spcPct val="80000"/>
              </a:lnSpc>
              <a:defRPr/>
            </a:pPr>
            <a:r>
              <a:rPr lang="en-US" sz="2400" dirty="0" smtClean="0"/>
              <a:t>we get:</a:t>
            </a:r>
          </a:p>
          <a:p>
            <a:pPr>
              <a:lnSpc>
                <a:spcPct val="80000"/>
              </a:lnSpc>
              <a:defRPr/>
            </a:pPr>
            <a:endParaRPr lang="en-US" sz="2400" dirty="0" smtClean="0"/>
          </a:p>
          <a:p>
            <a:pPr>
              <a:lnSpc>
                <a:spcPct val="80000"/>
              </a:lnSpc>
              <a:defRPr/>
            </a:pPr>
            <a:r>
              <a:rPr lang="en-US" sz="2400" dirty="0" smtClean="0"/>
              <a:t>But, since the mu, eta, and </a:t>
            </a:r>
            <a:r>
              <a:rPr lang="en-US" sz="2400" dirty="0" err="1" smtClean="0"/>
              <a:t>xsi</a:t>
            </a:r>
            <a:r>
              <a:rPr lang="en-US" sz="2400" dirty="0" smtClean="0"/>
              <a:t> values are all the same:</a:t>
            </a:r>
          </a:p>
          <a:p>
            <a:pPr>
              <a:lnSpc>
                <a:spcPct val="80000"/>
              </a:lnSpc>
              <a:defRPr/>
            </a:pPr>
            <a:endParaRPr lang="en-US" sz="2400" dirty="0" smtClean="0"/>
          </a:p>
          <a:p>
            <a:pPr>
              <a:lnSpc>
                <a:spcPct val="80000"/>
              </a:lnSpc>
              <a:defRPr/>
            </a:pPr>
            <a:endParaRPr lang="en-US" sz="2400" dirty="0" smtClean="0"/>
          </a:p>
          <a:p>
            <a:pPr>
              <a:lnSpc>
                <a:spcPct val="80000"/>
              </a:lnSpc>
              <a:defRPr/>
            </a:pPr>
            <a:r>
              <a:rPr lang="en-US" sz="2400" dirty="0" smtClean="0"/>
              <a:t>This means that the differences of the squares of consecutive levels must be some constant, C, that is constant for the </a:t>
            </a:r>
            <a:r>
              <a:rPr lang="en-US" sz="2400" dirty="0" err="1" smtClean="0"/>
              <a:t>quadrature</a:t>
            </a:r>
            <a:endParaRPr lang="en-US" sz="2400" dirty="0" smtClean="0"/>
          </a:p>
        </p:txBody>
      </p:sp>
      <p:graphicFrame>
        <p:nvGraphicFramePr>
          <p:cNvPr id="11269" name="Object 4"/>
          <p:cNvGraphicFramePr>
            <a:graphicFrameLocks noChangeAspect="1"/>
          </p:cNvGraphicFramePr>
          <p:nvPr/>
        </p:nvGraphicFramePr>
        <p:xfrm>
          <a:off x="2562225" y="4230688"/>
          <a:ext cx="2579688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7" name="Equation" r:id="rId3" imgW="1384300" imgH="254000" progId="Equation.DSMT4">
                  <p:embed/>
                </p:oleObj>
              </mc:Choice>
              <mc:Fallback>
                <p:oleObj name="Equation" r:id="rId3" imgW="1384300" imgH="254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2225" y="4230688"/>
                        <a:ext cx="2579688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5"/>
          <p:cNvGraphicFramePr>
            <a:graphicFrameLocks noChangeAspect="1"/>
          </p:cNvGraphicFramePr>
          <p:nvPr/>
        </p:nvGraphicFramePr>
        <p:xfrm>
          <a:off x="2911475" y="2486025"/>
          <a:ext cx="2390775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8" name="Equation" r:id="rId5" imgW="1282700" imgH="266700" progId="Equation.3">
                  <p:embed/>
                </p:oleObj>
              </mc:Choice>
              <mc:Fallback>
                <p:oleObj name="Equation" r:id="rId5" imgW="1282700" imgH="266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1475" y="2486025"/>
                        <a:ext cx="2390775" cy="496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2895600" y="3408363"/>
          <a:ext cx="2058988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9" name="Equation" r:id="rId7" imgW="1104421" imgH="266584" progId="Equation.3">
                  <p:embed/>
                </p:oleObj>
              </mc:Choice>
              <mc:Fallback>
                <p:oleObj name="Equation" r:id="rId7" imgW="1104421" imgH="266584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408363"/>
                        <a:ext cx="2058988" cy="49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2413000" y="5167313"/>
          <a:ext cx="314642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0" name="Equation" r:id="rId9" imgW="1688367" imgH="253890" progId="Equation.DSMT4">
                  <p:embed/>
                </p:oleObj>
              </mc:Choice>
              <mc:Fallback>
                <p:oleObj name="Equation" r:id="rId9" imgW="1688367" imgH="25389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0" y="5167313"/>
                        <a:ext cx="3146425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3470" dir="2700000" algn="ctr" rotWithShape="0">
            <a:schemeClr val="bg2"/>
          </a:outerShdw>
        </a:effec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3470" dir="2700000" algn="ctr" rotWithShape="0">
            <a:schemeClr val="bg2"/>
          </a:outerShdw>
        </a:effec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2585</TotalTime>
  <Words>1698</Words>
  <Application>Microsoft Office PowerPoint</Application>
  <PresentationFormat>On-screen Show (4:3)</PresentationFormat>
  <Paragraphs>309</Paragraphs>
  <Slides>27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Sparkle</vt:lpstr>
      <vt:lpstr>Equation</vt:lpstr>
      <vt:lpstr>Lesson 10 Objectives</vt:lpstr>
      <vt:lpstr>MultiD quadratures</vt:lpstr>
      <vt:lpstr>MultiD quadratures (2)</vt:lpstr>
      <vt:lpstr>MultiD quadratures (3)</vt:lpstr>
      <vt:lpstr>MultiD quadratures (4)</vt:lpstr>
      <vt:lpstr>MultiD quadratures (5)</vt:lpstr>
      <vt:lpstr>MultiD quadratures (5)</vt:lpstr>
      <vt:lpstr>MultiD quadratures (6)</vt:lpstr>
      <vt:lpstr>MultiD quadratures (7)</vt:lpstr>
      <vt:lpstr>MultiD quadratures (8)</vt:lpstr>
      <vt:lpstr>MultiD quadratures (9)</vt:lpstr>
      <vt:lpstr>MultiD quadratures (10)</vt:lpstr>
      <vt:lpstr>MultiD quadratures (11)</vt:lpstr>
      <vt:lpstr>MultiD quadratures (12)</vt:lpstr>
      <vt:lpstr>MultiD quadratures (13)</vt:lpstr>
      <vt:lpstr>Find the equal weights</vt:lpstr>
      <vt:lpstr>Find the equal weights (2)</vt:lpstr>
      <vt:lpstr>Cartesian difference equations</vt:lpstr>
      <vt:lpstr>Cartesian difference equations (2)</vt:lpstr>
      <vt:lpstr>Cartesian difference equations (3)</vt:lpstr>
      <vt:lpstr>Cartesian difference equations (4)</vt:lpstr>
      <vt:lpstr>Cartesian difference equations (5)</vt:lpstr>
      <vt:lpstr>Cartesian solution strategies</vt:lpstr>
      <vt:lpstr>Non-Cartesian Equations/Solution Strategies</vt:lpstr>
      <vt:lpstr>Ray effects</vt:lpstr>
      <vt:lpstr>Ray effects (2)</vt:lpstr>
      <vt:lpstr>Homework 10-1 (in class exercise)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170</cp:revision>
  <cp:lastPrinted>1999-08-30T19:39:18Z</cp:lastPrinted>
  <dcterms:created xsi:type="dcterms:W3CDTF">1995-05-28T16:29:18Z</dcterms:created>
  <dcterms:modified xsi:type="dcterms:W3CDTF">2018-11-07T00:38:33Z</dcterms:modified>
</cp:coreProperties>
</file>