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605" r:id="rId2"/>
    <p:sldId id="606" r:id="rId3"/>
    <p:sldId id="607" r:id="rId4"/>
    <p:sldId id="608" r:id="rId5"/>
    <p:sldId id="609" r:id="rId6"/>
    <p:sldId id="610" r:id="rId7"/>
    <p:sldId id="611" r:id="rId8"/>
    <p:sldId id="612" r:id="rId9"/>
    <p:sldId id="613" r:id="rId10"/>
    <p:sldId id="614" r:id="rId11"/>
    <p:sldId id="615" r:id="rId12"/>
    <p:sldId id="616" r:id="rId13"/>
    <p:sldId id="617" r:id="rId14"/>
    <p:sldId id="628" r:id="rId15"/>
    <p:sldId id="629" r:id="rId16"/>
    <p:sldId id="618" r:id="rId17"/>
    <p:sldId id="619" r:id="rId18"/>
    <p:sldId id="620" r:id="rId19"/>
    <p:sldId id="621" r:id="rId20"/>
    <p:sldId id="622" r:id="rId21"/>
    <p:sldId id="623" r:id="rId22"/>
    <p:sldId id="624" r:id="rId23"/>
    <p:sldId id="625" r:id="rId24"/>
    <p:sldId id="626" r:id="rId25"/>
    <p:sldId id="627" r:id="rId2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2787"/>
    <p:restoredTop sz="90929"/>
  </p:normalViewPr>
  <p:slideViewPr>
    <p:cSldViewPr snapToGrid="0">
      <p:cViewPr varScale="1">
        <p:scale>
          <a:sx n="78" d="100"/>
          <a:sy n="78" d="100"/>
        </p:scale>
        <p:origin x="2006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3.wmf"/><Relationship Id="rId4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3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3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3.wmf"/><Relationship Id="rId4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fld id="{AFF1F9C5-E861-49CA-9E34-58534F4C50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2714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298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0790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altLang="en-US"/>
              <a:t>NE421 Nuclear Criticality Safety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882E483D-03D4-4ABE-BA85-05515663348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079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34BE87FE-068C-4A71-ADAB-8191B9FCD2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584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1D81561E-BAE2-4F41-8BF2-919861D269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775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A04FF080-2C30-449C-8992-B2CA905284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38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424AB7D8-DFA1-4E56-86DF-2FB517BE1B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42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E7372C03-89D1-49A4-A9C1-EC08076309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383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D724AA8C-1726-4E47-B909-226EA0D48B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5127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8E47154A-6345-4188-8305-DF67541EC7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13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C8CBFA28-F0E9-401F-8A17-16BEA301E2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15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7922510A-B979-4A5A-9482-B430500F28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851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13-</a:t>
            </a:r>
            <a:fld id="{11717655-3569-44D1-B9BB-3D50962579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58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	</a:t>
            </a:r>
          </a:p>
          <a:p>
            <a:pPr lvl="2"/>
            <a:r>
              <a:rPr lang="en-US" altLang="en-US" smtClean="0"/>
              <a:t>Third</a:t>
            </a:r>
          </a:p>
          <a:p>
            <a:pPr lvl="2"/>
            <a:endParaRPr lang="en-US" altLang="en-US" smtClean="0"/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altLang="en-US"/>
              <a:t>13-</a:t>
            </a:r>
            <a:fld id="{7DBC4F68-1C45-494F-B5A6-7E544BA8D1E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2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4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4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4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5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8.bin"/><Relationship Id="rId5" Type="http://schemas.openxmlformats.org/officeDocument/2006/relationships/image" Target="../media/image53.wmf"/><Relationship Id="rId4" Type="http://schemas.openxmlformats.org/officeDocument/2006/relationships/oleObject" Target="../embeddings/oleObject5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56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58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7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0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5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23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D92DD704-D7FE-4B05-9AE8-9AB73FBC70C6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Lesson </a:t>
            </a:r>
            <a:r>
              <a:rPr lang="en-US" altLang="en-US" smtClean="0"/>
              <a:t>11 </a:t>
            </a:r>
            <a:r>
              <a:rPr lang="en-US" altLang="en-US" dirty="0"/>
              <a:t>Objectives</a:t>
            </a:r>
          </a:p>
        </p:txBody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r>
              <a:rPr lang="en-US" altLang="en-US" dirty="0"/>
              <a:t>Begin Chapter 5: Integral Transport</a:t>
            </a:r>
          </a:p>
          <a:p>
            <a:r>
              <a:rPr lang="en-US" altLang="en-US" dirty="0"/>
              <a:t>Derivation of I.T. form of equation</a:t>
            </a:r>
          </a:p>
          <a:p>
            <a:r>
              <a:rPr lang="en-US" altLang="en-US" dirty="0"/>
              <a:t>Application to slab geometry</a:t>
            </a:r>
          </a:p>
          <a:p>
            <a:r>
              <a:rPr lang="en-US" altLang="en-US" dirty="0"/>
              <a:t>Collision probability formulation</a:t>
            </a:r>
          </a:p>
          <a:p>
            <a:r>
              <a:rPr lang="en-US" altLang="en-US" dirty="0"/>
              <a:t>Matrix solution methods</a:t>
            </a:r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E94516B5-EC6D-476C-B7C9-B2CAC78F445B}" type="slidenum">
              <a:rPr lang="en-US" altLang="en-US" smtClean="0"/>
              <a:pPr/>
              <a:t>10</a:t>
            </a:fld>
            <a:endParaRPr lang="en-US" altLang="en-US" dirty="0"/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(9)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4663" y="1379538"/>
            <a:ext cx="8432800" cy="5262562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altLang="en-US" sz="2000" dirty="0"/>
              <a:t>Some observations: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000" dirty="0"/>
              <a:t>This is a very intuitive equation (for anyone who has had NE406): Flux = Combination of fluxes generated by all sources (external, fission, scattering)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000" dirty="0"/>
              <a:t>We have eliminated the spatial derivatives, but at the expense of a broadened GLOBAL scope (compared to the D.O. equation, which had a LOCAL scope)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000" dirty="0"/>
              <a:t>Although we are limited to isotropic </a:t>
            </a:r>
            <a:r>
              <a:rPr lang="en-US" altLang="en-US" sz="2000" u="sng" dirty="0"/>
              <a:t>sources</a:t>
            </a:r>
            <a:r>
              <a:rPr lang="en-US" altLang="en-US" sz="2000" dirty="0"/>
              <a:t>, the flux is </a:t>
            </a:r>
            <a:r>
              <a:rPr lang="en-US" altLang="en-US" sz="2000" u="sng" dirty="0"/>
              <a:t>not</a:t>
            </a:r>
            <a:r>
              <a:rPr lang="en-US" altLang="en-US" sz="2000" dirty="0"/>
              <a:t> assumed to be isotropic—the angular detail is just hidden from us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000" dirty="0"/>
              <a:t>Although the equation formally integrates over all space, in reality we need only integrate over places where non-zero sources are: Problem geometry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000" dirty="0"/>
              <a:t>Boundary fluxes can be included by returning to non-infinite form of the equation (with the R term = distance to boundary)</a:t>
            </a:r>
          </a:p>
          <a:p>
            <a:pPr marL="609600" indent="-609600"/>
            <a:endParaRPr lang="en-US" altLang="en-US" sz="2000" dirty="0"/>
          </a:p>
        </p:txBody>
      </p:sp>
      <p:graphicFrame>
        <p:nvGraphicFramePr>
          <p:cNvPr id="405508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529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0EEA3644-7811-462E-A67F-2D3333249DA6}" type="slidenum">
              <a:rPr lang="en-US" altLang="en-US" smtClean="0"/>
              <a:pPr/>
              <a:t>11</a:t>
            </a:fld>
            <a:endParaRPr lang="en-US" altLang="en-US" dirty="0"/>
          </a:p>
        </p:txBody>
      </p:sp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Application to slab geometry</a:t>
            </a: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79538"/>
            <a:ext cx="7772400" cy="4695825"/>
          </a:xfrm>
          <a:ln/>
        </p:spPr>
        <p:txBody>
          <a:bodyPr/>
          <a:lstStyle/>
          <a:p>
            <a:r>
              <a:rPr lang="en-US" altLang="en-US" sz="2400" dirty="0"/>
              <a:t>If we consider slab geometry, we immediately have: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r>
              <a:rPr lang="en-US" altLang="en-US" sz="2400" dirty="0"/>
              <a:t>If we further define a cylindrical coordinate system with the x axis playing the role of the polar axis:</a:t>
            </a:r>
          </a:p>
          <a:p>
            <a:pPr>
              <a:buFontTx/>
              <a:buNone/>
            </a:pPr>
            <a:endParaRPr lang="en-US" altLang="en-US" sz="3600" dirty="0"/>
          </a:p>
        </p:txBody>
      </p:sp>
      <p:graphicFrame>
        <p:nvGraphicFramePr>
          <p:cNvPr id="406532" name="Object 4"/>
          <p:cNvGraphicFramePr>
            <a:graphicFrameLocks noChangeAspect="1"/>
          </p:cNvGraphicFramePr>
          <p:nvPr/>
        </p:nvGraphicFramePr>
        <p:xfrm>
          <a:off x="3514725" y="2019300"/>
          <a:ext cx="1397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687" name="Equation" r:id="rId3" imgW="698400" imgH="215640" progId="Equation.3">
                  <p:embed/>
                </p:oleObj>
              </mc:Choice>
              <mc:Fallback>
                <p:oleObj name="Equation" r:id="rId3" imgW="69840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725" y="2019300"/>
                        <a:ext cx="1397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6533" name="Object 5"/>
          <p:cNvGraphicFramePr>
            <a:graphicFrameLocks noChangeAspect="1"/>
          </p:cNvGraphicFramePr>
          <p:nvPr/>
        </p:nvGraphicFramePr>
        <p:xfrm>
          <a:off x="2295525" y="2505075"/>
          <a:ext cx="38703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688" name="Equation" r:id="rId5" imgW="1879560" imgH="228600" progId="Equation.3">
                  <p:embed/>
                </p:oleObj>
              </mc:Choice>
              <mc:Fallback>
                <p:oleObj name="Equation" r:id="rId5" imgW="187956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2505075"/>
                        <a:ext cx="3870325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6535" name="Line 7"/>
          <p:cNvSpPr>
            <a:spLocks noChangeShapeType="1"/>
          </p:cNvSpPr>
          <p:nvPr/>
        </p:nvSpPr>
        <p:spPr bwMode="auto">
          <a:xfrm>
            <a:off x="3084513" y="5664200"/>
            <a:ext cx="34782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36" name="Line 8"/>
          <p:cNvSpPr>
            <a:spLocks noChangeShapeType="1"/>
          </p:cNvSpPr>
          <p:nvPr/>
        </p:nvSpPr>
        <p:spPr bwMode="auto">
          <a:xfrm flipV="1">
            <a:off x="3084513" y="4394200"/>
            <a:ext cx="0" cy="1270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37" name="Line 9"/>
          <p:cNvSpPr>
            <a:spLocks noChangeShapeType="1"/>
          </p:cNvSpPr>
          <p:nvPr/>
        </p:nvSpPr>
        <p:spPr bwMode="auto">
          <a:xfrm flipH="1">
            <a:off x="2425700" y="5664200"/>
            <a:ext cx="658813" cy="62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38" name="Text Box 10"/>
          <p:cNvSpPr txBox="1">
            <a:spLocks noChangeArrowheads="1"/>
          </p:cNvSpPr>
          <p:nvPr/>
        </p:nvSpPr>
        <p:spPr bwMode="auto">
          <a:xfrm>
            <a:off x="6648450" y="55245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</a:p>
        </p:txBody>
      </p:sp>
      <p:sp>
        <p:nvSpPr>
          <p:cNvPr id="406539" name="Text Box 11"/>
          <p:cNvSpPr txBox="1">
            <a:spLocks noChangeArrowheads="1"/>
          </p:cNvSpPr>
          <p:nvPr/>
        </p:nvSpPr>
        <p:spPr bwMode="auto">
          <a:xfrm>
            <a:off x="2606675" y="41656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</a:t>
            </a:r>
          </a:p>
        </p:txBody>
      </p:sp>
      <p:sp>
        <p:nvSpPr>
          <p:cNvPr id="406540" name="Text Box 12"/>
          <p:cNvSpPr txBox="1">
            <a:spLocks noChangeArrowheads="1"/>
          </p:cNvSpPr>
          <p:nvPr/>
        </p:nvSpPr>
        <p:spPr bwMode="auto">
          <a:xfrm>
            <a:off x="1979613" y="61579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</a:t>
            </a:r>
          </a:p>
        </p:txBody>
      </p:sp>
      <p:sp>
        <p:nvSpPr>
          <p:cNvPr id="406541" name="Line 13"/>
          <p:cNvSpPr>
            <a:spLocks noChangeShapeType="1"/>
          </p:cNvSpPr>
          <p:nvPr/>
        </p:nvSpPr>
        <p:spPr bwMode="auto">
          <a:xfrm>
            <a:off x="2551113" y="4953000"/>
            <a:ext cx="329088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42" name="Line 14"/>
          <p:cNvSpPr>
            <a:spLocks noChangeShapeType="1"/>
          </p:cNvSpPr>
          <p:nvPr/>
        </p:nvSpPr>
        <p:spPr bwMode="auto">
          <a:xfrm>
            <a:off x="2551113" y="4953000"/>
            <a:ext cx="533400" cy="711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43" name="Line 15"/>
          <p:cNvSpPr>
            <a:spLocks noChangeShapeType="1"/>
          </p:cNvSpPr>
          <p:nvPr/>
        </p:nvSpPr>
        <p:spPr bwMode="auto">
          <a:xfrm>
            <a:off x="5780088" y="4953000"/>
            <a:ext cx="531812" cy="711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44" name="Line 16"/>
          <p:cNvSpPr>
            <a:spLocks noChangeShapeType="1"/>
          </p:cNvSpPr>
          <p:nvPr/>
        </p:nvSpPr>
        <p:spPr bwMode="auto">
          <a:xfrm flipV="1">
            <a:off x="2771775" y="5194300"/>
            <a:ext cx="77788" cy="63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sm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45" name="Line 17"/>
          <p:cNvSpPr>
            <a:spLocks noChangeShapeType="1"/>
          </p:cNvSpPr>
          <p:nvPr/>
        </p:nvSpPr>
        <p:spPr bwMode="auto">
          <a:xfrm flipV="1">
            <a:off x="2852738" y="5168900"/>
            <a:ext cx="109537" cy="2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46" name="Line 18"/>
          <p:cNvSpPr>
            <a:spLocks noChangeShapeType="1"/>
          </p:cNvSpPr>
          <p:nvPr/>
        </p:nvSpPr>
        <p:spPr bwMode="auto">
          <a:xfrm>
            <a:off x="2967038" y="5172075"/>
            <a:ext cx="112712" cy="15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47" name="Text Box 19"/>
          <p:cNvSpPr txBox="1">
            <a:spLocks noChangeArrowheads="1"/>
          </p:cNvSpPr>
          <p:nvPr/>
        </p:nvSpPr>
        <p:spPr bwMode="auto">
          <a:xfrm>
            <a:off x="2747963" y="4941888"/>
            <a:ext cx="2936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w</a:t>
            </a:r>
          </a:p>
        </p:txBody>
      </p:sp>
      <p:sp>
        <p:nvSpPr>
          <p:cNvPr id="406548" name="Text Box 20"/>
          <p:cNvSpPr txBox="1">
            <a:spLocks noChangeArrowheads="1"/>
          </p:cNvSpPr>
          <p:nvPr/>
        </p:nvSpPr>
        <p:spPr bwMode="auto">
          <a:xfrm>
            <a:off x="6170613" y="5662613"/>
            <a:ext cx="3127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x’</a:t>
            </a:r>
          </a:p>
        </p:txBody>
      </p:sp>
      <p:sp>
        <p:nvSpPr>
          <p:cNvPr id="406549" name="Text Box 21"/>
          <p:cNvSpPr txBox="1">
            <a:spLocks noChangeArrowheads="1"/>
          </p:cNvSpPr>
          <p:nvPr/>
        </p:nvSpPr>
        <p:spPr bwMode="auto">
          <a:xfrm>
            <a:off x="4732338" y="5700713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</a:p>
        </p:txBody>
      </p:sp>
      <p:sp>
        <p:nvSpPr>
          <p:cNvPr id="406550" name="Line 22"/>
          <p:cNvSpPr>
            <a:spLocks noChangeShapeType="1"/>
          </p:cNvSpPr>
          <p:nvPr/>
        </p:nvSpPr>
        <p:spPr bwMode="auto">
          <a:xfrm flipV="1">
            <a:off x="3084513" y="4965700"/>
            <a:ext cx="2695575" cy="698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06551" name="Object 23"/>
          <p:cNvGraphicFramePr>
            <a:graphicFrameLocks noChangeAspect="1"/>
          </p:cNvGraphicFramePr>
          <p:nvPr/>
        </p:nvGraphicFramePr>
        <p:xfrm>
          <a:off x="4129088" y="5089525"/>
          <a:ext cx="379412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689" name="Equation" r:id="rId7" imgW="164880" imgH="164880" progId="Equation.3">
                  <p:embed/>
                </p:oleObj>
              </mc:Choice>
              <mc:Fallback>
                <p:oleObj name="Equation" r:id="rId7" imgW="164880" imgH="1648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9088" y="5089525"/>
                        <a:ext cx="379412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6552" name="Object 24"/>
          <p:cNvGraphicFramePr>
            <a:graphicFrameLocks noChangeAspect="1"/>
          </p:cNvGraphicFramePr>
          <p:nvPr/>
        </p:nvGraphicFramePr>
        <p:xfrm>
          <a:off x="3997325" y="5683250"/>
          <a:ext cx="292100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690" name="Equation" r:id="rId9" imgW="126720" imgH="152280" progId="Equation.3">
                  <p:embed/>
                </p:oleObj>
              </mc:Choice>
              <mc:Fallback>
                <p:oleObj name="Equation" r:id="rId9" imgW="126720" imgH="152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325" y="5683250"/>
                        <a:ext cx="292100" cy="21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6553" name="Line 25"/>
          <p:cNvSpPr>
            <a:spLocks noChangeShapeType="1"/>
          </p:cNvSpPr>
          <p:nvPr/>
        </p:nvSpPr>
        <p:spPr bwMode="auto">
          <a:xfrm>
            <a:off x="3084513" y="5664200"/>
            <a:ext cx="17907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54" name="Text Box 26"/>
          <p:cNvSpPr txBox="1">
            <a:spLocks noChangeArrowheads="1"/>
          </p:cNvSpPr>
          <p:nvPr/>
        </p:nvSpPr>
        <p:spPr bwMode="auto">
          <a:xfrm>
            <a:off x="6050087" y="5056188"/>
            <a:ext cx="2696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r</a:t>
            </a:r>
          </a:p>
        </p:txBody>
      </p:sp>
      <p:sp>
        <p:nvSpPr>
          <p:cNvPr id="406555" name="Line 27"/>
          <p:cNvSpPr>
            <a:spLocks noChangeShapeType="1"/>
          </p:cNvSpPr>
          <p:nvPr/>
        </p:nvSpPr>
        <p:spPr bwMode="auto">
          <a:xfrm flipH="1">
            <a:off x="6064250" y="5535613"/>
            <a:ext cx="1508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56" name="Line 28"/>
          <p:cNvSpPr>
            <a:spLocks noChangeShapeType="1"/>
          </p:cNvSpPr>
          <p:nvPr/>
        </p:nvSpPr>
        <p:spPr bwMode="auto">
          <a:xfrm>
            <a:off x="6064250" y="5537200"/>
            <a:ext cx="92075" cy="123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57" name="Line 29"/>
          <p:cNvSpPr>
            <a:spLocks noChangeShapeType="1"/>
          </p:cNvSpPr>
          <p:nvPr/>
        </p:nvSpPr>
        <p:spPr bwMode="auto">
          <a:xfrm flipH="1">
            <a:off x="4854575" y="4978400"/>
            <a:ext cx="909638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06558" name="Object 30"/>
          <p:cNvGraphicFramePr>
            <a:graphicFrameLocks noChangeAspect="1"/>
          </p:cNvGraphicFramePr>
          <p:nvPr/>
        </p:nvGraphicFramePr>
        <p:xfrm>
          <a:off x="5038725" y="5229225"/>
          <a:ext cx="849313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691" name="Equation" r:id="rId11" imgW="368280" imgH="164880" progId="Equation.3">
                  <p:embed/>
                </p:oleObj>
              </mc:Choice>
              <mc:Fallback>
                <p:oleObj name="Equation" r:id="rId11" imgW="368280" imgH="1648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725" y="5229225"/>
                        <a:ext cx="849313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6560" name="Rectangle 32"/>
          <p:cNvSpPr>
            <a:spLocks noChangeArrowheads="1"/>
          </p:cNvSpPr>
          <p:nvPr/>
        </p:nvSpPr>
        <p:spPr bwMode="auto">
          <a:xfrm>
            <a:off x="5638800" y="4914900"/>
            <a:ext cx="231775" cy="165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61" name="Line 33"/>
          <p:cNvSpPr>
            <a:spLocks noChangeShapeType="1"/>
          </p:cNvSpPr>
          <p:nvPr/>
        </p:nvSpPr>
        <p:spPr bwMode="auto">
          <a:xfrm flipV="1">
            <a:off x="5638800" y="4848225"/>
            <a:ext cx="63500" cy="63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62" name="Line 34"/>
          <p:cNvSpPr>
            <a:spLocks noChangeShapeType="1"/>
          </p:cNvSpPr>
          <p:nvPr/>
        </p:nvSpPr>
        <p:spPr bwMode="auto">
          <a:xfrm flipV="1">
            <a:off x="5873750" y="4848225"/>
            <a:ext cx="63500" cy="63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63" name="Line 35"/>
          <p:cNvSpPr>
            <a:spLocks noChangeShapeType="1"/>
          </p:cNvSpPr>
          <p:nvPr/>
        </p:nvSpPr>
        <p:spPr bwMode="auto">
          <a:xfrm flipV="1">
            <a:off x="5873750" y="5010150"/>
            <a:ext cx="63500" cy="63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64" name="Rectangle 36"/>
          <p:cNvSpPr>
            <a:spLocks noChangeArrowheads="1"/>
          </p:cNvSpPr>
          <p:nvPr/>
        </p:nvSpPr>
        <p:spPr bwMode="auto">
          <a:xfrm>
            <a:off x="5705475" y="4845050"/>
            <a:ext cx="231775" cy="165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6565" name="Line 37"/>
          <p:cNvSpPr>
            <a:spLocks noChangeShapeType="1"/>
          </p:cNvSpPr>
          <p:nvPr/>
        </p:nvSpPr>
        <p:spPr bwMode="auto">
          <a:xfrm flipV="1">
            <a:off x="5641975" y="5006975"/>
            <a:ext cx="63500" cy="63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06566" name="Object 38"/>
          <p:cNvGraphicFramePr>
            <a:graphicFrameLocks noChangeAspect="1"/>
          </p:cNvGraphicFramePr>
          <p:nvPr/>
        </p:nvGraphicFramePr>
        <p:xfrm>
          <a:off x="5686425" y="4305300"/>
          <a:ext cx="205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6692" name="Equation" r:id="rId13" imgW="1028520" imgH="203040" progId="Equation.3">
                  <p:embed/>
                </p:oleObj>
              </mc:Choice>
              <mc:Fallback>
                <p:oleObj name="Equation" r:id="rId13" imgW="1028520" imgH="20304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6425" y="4305300"/>
                        <a:ext cx="205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AAEDCA20-F0C4-4BDF-B305-E1C4FE15B189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Application to slab geometry (2)</a:t>
            </a:r>
          </a:p>
        </p:txBody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79538"/>
            <a:ext cx="7772400" cy="4695825"/>
          </a:xfrm>
        </p:spPr>
        <p:txBody>
          <a:bodyPr/>
          <a:lstStyle/>
          <a:p>
            <a:r>
              <a:rPr lang="en-US" altLang="en-US" sz="2400"/>
              <a:t>Which gives us:</a:t>
            </a:r>
          </a:p>
          <a:p>
            <a:endParaRPr lang="en-US" altLang="en-US" sz="2400"/>
          </a:p>
          <a:p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If we define:</a:t>
            </a:r>
          </a:p>
          <a:p>
            <a:endParaRPr lang="en-US" altLang="en-US" sz="2400"/>
          </a:p>
          <a:p>
            <a:endParaRPr lang="en-US" altLang="en-US" sz="2400"/>
          </a:p>
          <a:p>
            <a:pPr>
              <a:buFontTx/>
              <a:buNone/>
            </a:pPr>
            <a:r>
              <a:rPr lang="en-US" altLang="en-US" sz="2400"/>
              <a:t>	we can see that:</a:t>
            </a:r>
          </a:p>
          <a:p>
            <a:pPr>
              <a:buFontTx/>
              <a:buNone/>
            </a:pPr>
            <a:endParaRPr lang="en-US" altLang="en-US" sz="3600"/>
          </a:p>
        </p:txBody>
      </p:sp>
      <p:grpSp>
        <p:nvGrpSpPr>
          <p:cNvPr id="407556" name="Group 4"/>
          <p:cNvGrpSpPr>
            <a:grpSpLocks/>
          </p:cNvGrpSpPr>
          <p:nvPr/>
        </p:nvGrpSpPr>
        <p:grpSpPr bwMode="auto">
          <a:xfrm>
            <a:off x="1892300" y="2044700"/>
            <a:ext cx="4127500" cy="939800"/>
            <a:chOff x="1280" y="1568"/>
            <a:chExt cx="2600" cy="592"/>
          </a:xfrm>
        </p:grpSpPr>
        <p:graphicFrame>
          <p:nvGraphicFramePr>
            <p:cNvPr id="407557" name="Object 5"/>
            <p:cNvGraphicFramePr>
              <a:graphicFrameLocks noChangeAspect="1"/>
            </p:cNvGraphicFramePr>
            <p:nvPr/>
          </p:nvGraphicFramePr>
          <p:xfrm>
            <a:off x="1298" y="1613"/>
            <a:ext cx="2562" cy="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7622" name="Equation" r:id="rId3" imgW="2349360" imgH="507960" progId="Equation.3">
                    <p:embed/>
                  </p:oleObj>
                </mc:Choice>
                <mc:Fallback>
                  <p:oleObj name="Equation" r:id="rId3" imgW="2349360" imgH="50796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8" y="1613"/>
                          <a:ext cx="2562" cy="5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7558" name="Rectangle 6"/>
            <p:cNvSpPr>
              <a:spLocks noChangeArrowheads="1"/>
            </p:cNvSpPr>
            <p:nvPr/>
          </p:nvSpPr>
          <p:spPr bwMode="auto">
            <a:xfrm>
              <a:off x="1280" y="1568"/>
              <a:ext cx="2600" cy="592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40755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222507"/>
              </p:ext>
            </p:extLst>
          </p:nvPr>
        </p:nvGraphicFramePr>
        <p:xfrm>
          <a:off x="2977243" y="3463699"/>
          <a:ext cx="13208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623" name="Equation" r:id="rId5" imgW="660240" imgH="469800" progId="Equation.3">
                  <p:embed/>
                </p:oleObj>
              </mc:Choice>
              <mc:Fallback>
                <p:oleObj name="Equation" r:id="rId5" imgW="660240" imgH="46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7243" y="3463699"/>
                        <a:ext cx="13208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7560" name="Object 8"/>
          <p:cNvGraphicFramePr>
            <a:graphicFrameLocks noChangeAspect="1"/>
          </p:cNvGraphicFramePr>
          <p:nvPr/>
        </p:nvGraphicFramePr>
        <p:xfrm>
          <a:off x="3444875" y="4664075"/>
          <a:ext cx="3000375" cy="192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7624" name="Equation" r:id="rId7" imgW="1485720" imgH="1143000" progId="Equation.3">
                  <p:embed/>
                </p:oleObj>
              </mc:Choice>
              <mc:Fallback>
                <p:oleObj name="Equation" r:id="rId7" imgW="1485720" imgH="1143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75" y="4664075"/>
                        <a:ext cx="3000375" cy="192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ECC4D104-A673-47DF-A810-007DEAB54A92}" type="slidenum">
              <a:rPr lang="en-US" altLang="en-US" smtClean="0"/>
              <a:pPr/>
              <a:t>13</a:t>
            </a:fld>
            <a:endParaRPr lang="en-US" altLang="en-US" dirty="0"/>
          </a:p>
        </p:txBody>
      </p:sp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Application to slab geometry (3)</a:t>
            </a:r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79538"/>
            <a:ext cx="7772400" cy="4695825"/>
          </a:xfrm>
        </p:spPr>
        <p:txBody>
          <a:bodyPr/>
          <a:lstStyle/>
          <a:p>
            <a:r>
              <a:rPr lang="en-US" altLang="en-US" sz="2400" dirty="0"/>
              <a:t>Substituting all this gives us: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r>
              <a:rPr lang="en-US" altLang="en-US" sz="2400" dirty="0"/>
              <a:t>Noting that from Appendix A, the EXPONENTIAL INTEGRAL is defined as: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r>
              <a:rPr lang="en-US" altLang="en-US" sz="2400" dirty="0"/>
              <a:t>we have the final form:</a:t>
            </a:r>
          </a:p>
          <a:p>
            <a:pPr>
              <a:buFontTx/>
              <a:buNone/>
            </a:pPr>
            <a:endParaRPr lang="en-US" altLang="en-US" sz="3600" dirty="0"/>
          </a:p>
        </p:txBody>
      </p:sp>
      <p:graphicFrame>
        <p:nvGraphicFramePr>
          <p:cNvPr id="4085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7370927"/>
              </p:ext>
            </p:extLst>
          </p:nvPr>
        </p:nvGraphicFramePr>
        <p:xfrm>
          <a:off x="258757" y="2020661"/>
          <a:ext cx="8724901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51" name="Equation" r:id="rId3" imgW="4584600" imgH="507960" progId="Equation.DSMT4">
                  <p:embed/>
                </p:oleObj>
              </mc:Choice>
              <mc:Fallback>
                <p:oleObj name="Equation" r:id="rId3" imgW="458460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57" y="2020661"/>
                        <a:ext cx="8724901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85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4520593"/>
              </p:ext>
            </p:extLst>
          </p:nvPr>
        </p:nvGraphicFramePr>
        <p:xfrm>
          <a:off x="3025775" y="3963988"/>
          <a:ext cx="193992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52" name="Equation" r:id="rId5" imgW="1091880" imgH="457200" progId="Equation.DSMT4">
                  <p:embed/>
                </p:oleObj>
              </mc:Choice>
              <mc:Fallback>
                <p:oleObj name="Equation" r:id="rId5" imgW="109188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5775" y="3963988"/>
                        <a:ext cx="193992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858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795228"/>
              </p:ext>
            </p:extLst>
          </p:nvPr>
        </p:nvGraphicFramePr>
        <p:xfrm>
          <a:off x="1890713" y="5499100"/>
          <a:ext cx="4395787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653" name="Equation" r:id="rId7" imgW="2082600" imgH="457200" progId="Equation.DSMT4">
                  <p:embed/>
                </p:oleObj>
              </mc:Choice>
              <mc:Fallback>
                <p:oleObj name="Equation" r:id="rId7" imgW="208260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0713" y="5499100"/>
                        <a:ext cx="4395787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8583" name="Rectangle 7"/>
          <p:cNvSpPr>
            <a:spLocks noChangeArrowheads="1"/>
          </p:cNvSpPr>
          <p:nvPr/>
        </p:nvSpPr>
        <p:spPr bwMode="auto">
          <a:xfrm>
            <a:off x="1752600" y="5499100"/>
            <a:ext cx="4638368" cy="990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smtClean="0"/>
              <a:t>13-</a:t>
            </a:r>
            <a:fld id="{C8CBFA28-F0E9-401F-8A17-16BEA301E2DF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423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05925" cy="711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910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smtClean="0"/>
              <a:t>13-</a:t>
            </a:r>
            <a:fld id="{C8CBFA28-F0E9-401F-8A17-16BEA301E2DF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424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980" y="1701120"/>
            <a:ext cx="5398325" cy="132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49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0" y="3025775"/>
            <a:ext cx="616267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82797" y="50079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dirty="0" smtClean="0"/>
              <a:t>From Abramowitz and </a:t>
            </a:r>
            <a:r>
              <a:rPr lang="en-US" altLang="en-US" dirty="0" err="1" smtClean="0"/>
              <a:t>Stegun</a:t>
            </a:r>
            <a:r>
              <a:rPr lang="en-US" altLang="en-US" smtClean="0"/>
              <a:t>: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2365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5847F0BA-5787-4145-A1A4-E8675B302AB4}" type="slidenum">
              <a:rPr lang="en-US" altLang="en-US" smtClean="0"/>
              <a:pPr/>
              <a:t>16</a:t>
            </a:fld>
            <a:endParaRPr lang="en-US" altLang="en-US" dirty="0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Collision probability formulation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430338"/>
            <a:ext cx="7772400" cy="4695825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Like every other method so far, we have to convert the continuous-variable form to a discrete form.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Using a spatial mesh as before: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/>
              <a:t>	where: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3600"/>
          </a:p>
        </p:txBody>
      </p:sp>
      <p:sp>
        <p:nvSpPr>
          <p:cNvPr id="409605" name="Line 5"/>
          <p:cNvSpPr>
            <a:spLocks noChangeShapeType="1"/>
          </p:cNvSpPr>
          <p:nvPr/>
        </p:nvSpPr>
        <p:spPr bwMode="auto">
          <a:xfrm>
            <a:off x="1333500" y="3157538"/>
            <a:ext cx="5803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06" name="Line 6"/>
          <p:cNvSpPr>
            <a:spLocks noChangeShapeType="1"/>
          </p:cNvSpPr>
          <p:nvPr/>
        </p:nvSpPr>
        <p:spPr bwMode="auto">
          <a:xfrm flipV="1">
            <a:off x="133826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07" name="Line 7"/>
          <p:cNvSpPr>
            <a:spLocks noChangeShapeType="1"/>
          </p:cNvSpPr>
          <p:nvPr/>
        </p:nvSpPr>
        <p:spPr bwMode="auto">
          <a:xfrm flipV="1">
            <a:off x="189071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08" name="Line 8"/>
          <p:cNvSpPr>
            <a:spLocks noChangeShapeType="1"/>
          </p:cNvSpPr>
          <p:nvPr/>
        </p:nvSpPr>
        <p:spPr bwMode="auto">
          <a:xfrm flipV="1">
            <a:off x="244316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09" name="Line 9"/>
          <p:cNvSpPr>
            <a:spLocks noChangeShapeType="1"/>
          </p:cNvSpPr>
          <p:nvPr/>
        </p:nvSpPr>
        <p:spPr bwMode="auto">
          <a:xfrm flipV="1">
            <a:off x="299561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0" name="Line 10"/>
          <p:cNvSpPr>
            <a:spLocks noChangeShapeType="1"/>
          </p:cNvSpPr>
          <p:nvPr/>
        </p:nvSpPr>
        <p:spPr bwMode="auto">
          <a:xfrm flipV="1">
            <a:off x="354806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1" name="Line 11"/>
          <p:cNvSpPr>
            <a:spLocks noChangeShapeType="1"/>
          </p:cNvSpPr>
          <p:nvPr/>
        </p:nvSpPr>
        <p:spPr bwMode="auto">
          <a:xfrm flipV="1">
            <a:off x="410051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2" name="Line 12"/>
          <p:cNvSpPr>
            <a:spLocks noChangeShapeType="1"/>
          </p:cNvSpPr>
          <p:nvPr/>
        </p:nvSpPr>
        <p:spPr bwMode="auto">
          <a:xfrm flipV="1">
            <a:off x="465296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3" name="Line 13"/>
          <p:cNvSpPr>
            <a:spLocks noChangeShapeType="1"/>
          </p:cNvSpPr>
          <p:nvPr/>
        </p:nvSpPr>
        <p:spPr bwMode="auto">
          <a:xfrm flipV="1">
            <a:off x="520541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4" name="Line 14"/>
          <p:cNvSpPr>
            <a:spLocks noChangeShapeType="1"/>
          </p:cNvSpPr>
          <p:nvPr/>
        </p:nvSpPr>
        <p:spPr bwMode="auto">
          <a:xfrm flipV="1">
            <a:off x="575786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5" name="Line 15"/>
          <p:cNvSpPr>
            <a:spLocks noChangeShapeType="1"/>
          </p:cNvSpPr>
          <p:nvPr/>
        </p:nvSpPr>
        <p:spPr bwMode="auto">
          <a:xfrm flipV="1">
            <a:off x="631031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6" name="Line 16"/>
          <p:cNvSpPr>
            <a:spLocks noChangeShapeType="1"/>
          </p:cNvSpPr>
          <p:nvPr/>
        </p:nvSpPr>
        <p:spPr bwMode="auto">
          <a:xfrm flipV="1">
            <a:off x="6862763" y="310832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17" name="Text Box 17"/>
          <p:cNvSpPr txBox="1">
            <a:spLocks noChangeArrowheads="1"/>
          </p:cNvSpPr>
          <p:nvPr/>
        </p:nvSpPr>
        <p:spPr bwMode="auto">
          <a:xfrm>
            <a:off x="1054100" y="3190875"/>
            <a:ext cx="4635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xleft</a:t>
            </a:r>
          </a:p>
        </p:txBody>
      </p:sp>
      <p:sp>
        <p:nvSpPr>
          <p:cNvPr id="409618" name="Text Box 18"/>
          <p:cNvSpPr txBox="1">
            <a:spLocks noChangeArrowheads="1"/>
          </p:cNvSpPr>
          <p:nvPr/>
        </p:nvSpPr>
        <p:spPr bwMode="auto">
          <a:xfrm>
            <a:off x="6618288" y="3143250"/>
            <a:ext cx="555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xright</a:t>
            </a:r>
          </a:p>
        </p:txBody>
      </p:sp>
      <p:sp>
        <p:nvSpPr>
          <p:cNvPr id="409619" name="Text Box 19"/>
          <p:cNvSpPr txBox="1">
            <a:spLocks noChangeArrowheads="1"/>
          </p:cNvSpPr>
          <p:nvPr/>
        </p:nvSpPr>
        <p:spPr bwMode="auto">
          <a:xfrm>
            <a:off x="1484313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0" name="Text Box 20"/>
          <p:cNvSpPr txBox="1">
            <a:spLocks noChangeArrowheads="1"/>
          </p:cNvSpPr>
          <p:nvPr/>
        </p:nvSpPr>
        <p:spPr bwMode="auto">
          <a:xfrm>
            <a:off x="2592388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1" name="Text Box 21"/>
          <p:cNvSpPr txBox="1">
            <a:spLocks noChangeArrowheads="1"/>
          </p:cNvSpPr>
          <p:nvPr/>
        </p:nvSpPr>
        <p:spPr bwMode="auto">
          <a:xfrm>
            <a:off x="3146425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2" name="Text Box 22"/>
          <p:cNvSpPr txBox="1">
            <a:spLocks noChangeArrowheads="1"/>
          </p:cNvSpPr>
          <p:nvPr/>
        </p:nvSpPr>
        <p:spPr bwMode="auto">
          <a:xfrm>
            <a:off x="3700463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3" name="Text Box 23"/>
          <p:cNvSpPr txBox="1">
            <a:spLocks noChangeArrowheads="1"/>
          </p:cNvSpPr>
          <p:nvPr/>
        </p:nvSpPr>
        <p:spPr bwMode="auto">
          <a:xfrm>
            <a:off x="4254500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4" name="Text Box 24"/>
          <p:cNvSpPr txBox="1">
            <a:spLocks noChangeArrowheads="1"/>
          </p:cNvSpPr>
          <p:nvPr/>
        </p:nvSpPr>
        <p:spPr bwMode="auto">
          <a:xfrm>
            <a:off x="4808538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5" name="Text Box 25"/>
          <p:cNvSpPr txBox="1">
            <a:spLocks noChangeArrowheads="1"/>
          </p:cNvSpPr>
          <p:nvPr/>
        </p:nvSpPr>
        <p:spPr bwMode="auto">
          <a:xfrm>
            <a:off x="5362575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6" name="Text Box 26"/>
          <p:cNvSpPr txBox="1">
            <a:spLocks noChangeArrowheads="1"/>
          </p:cNvSpPr>
          <p:nvPr/>
        </p:nvSpPr>
        <p:spPr bwMode="auto">
          <a:xfrm>
            <a:off x="5916613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7" name="Text Box 27"/>
          <p:cNvSpPr txBox="1">
            <a:spLocks noChangeArrowheads="1"/>
          </p:cNvSpPr>
          <p:nvPr/>
        </p:nvSpPr>
        <p:spPr bwMode="auto">
          <a:xfrm>
            <a:off x="6472238" y="3028950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8" name="Text Box 28"/>
          <p:cNvSpPr txBox="1">
            <a:spLocks noChangeArrowheads="1"/>
          </p:cNvSpPr>
          <p:nvPr/>
        </p:nvSpPr>
        <p:spPr bwMode="auto">
          <a:xfrm>
            <a:off x="2038350" y="3027363"/>
            <a:ext cx="247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0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409629" name="Text Box 29"/>
          <p:cNvSpPr txBox="1">
            <a:spLocks noChangeArrowheads="1"/>
          </p:cNvSpPr>
          <p:nvPr/>
        </p:nvSpPr>
        <p:spPr bwMode="auto">
          <a:xfrm>
            <a:off x="1193800" y="302101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endParaRPr lang="en-US" altLang="en-US" sz="32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630" name="Text Box 30"/>
          <p:cNvSpPr txBox="1">
            <a:spLocks noChangeArrowheads="1"/>
          </p:cNvSpPr>
          <p:nvPr/>
        </p:nvSpPr>
        <p:spPr bwMode="auto">
          <a:xfrm>
            <a:off x="1471613" y="2827338"/>
            <a:ext cx="3841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09631" name="Text Box 31"/>
          <p:cNvSpPr txBox="1">
            <a:spLocks noChangeArrowheads="1"/>
          </p:cNvSpPr>
          <p:nvPr/>
        </p:nvSpPr>
        <p:spPr bwMode="auto">
          <a:xfrm>
            <a:off x="2016125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9632" name="Text Box 32"/>
          <p:cNvSpPr txBox="1">
            <a:spLocks noChangeArrowheads="1"/>
          </p:cNvSpPr>
          <p:nvPr/>
        </p:nvSpPr>
        <p:spPr bwMode="auto">
          <a:xfrm>
            <a:off x="2565400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9633" name="Text Box 33"/>
          <p:cNvSpPr txBox="1">
            <a:spLocks noChangeArrowheads="1"/>
          </p:cNvSpPr>
          <p:nvPr/>
        </p:nvSpPr>
        <p:spPr bwMode="auto">
          <a:xfrm>
            <a:off x="3113088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9634" name="Text Box 34"/>
          <p:cNvSpPr txBox="1">
            <a:spLocks noChangeArrowheads="1"/>
          </p:cNvSpPr>
          <p:nvPr/>
        </p:nvSpPr>
        <p:spPr bwMode="auto">
          <a:xfrm>
            <a:off x="3662363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09635" name="Text Box 35"/>
          <p:cNvSpPr txBox="1">
            <a:spLocks noChangeArrowheads="1"/>
          </p:cNvSpPr>
          <p:nvPr/>
        </p:nvSpPr>
        <p:spPr bwMode="auto">
          <a:xfrm>
            <a:off x="4210050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09636" name="Text Box 36"/>
          <p:cNvSpPr txBox="1">
            <a:spLocks noChangeArrowheads="1"/>
          </p:cNvSpPr>
          <p:nvPr/>
        </p:nvSpPr>
        <p:spPr bwMode="auto">
          <a:xfrm>
            <a:off x="4759325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09637" name="Text Box 37"/>
          <p:cNvSpPr txBox="1">
            <a:spLocks noChangeArrowheads="1"/>
          </p:cNvSpPr>
          <p:nvPr/>
        </p:nvSpPr>
        <p:spPr bwMode="auto">
          <a:xfrm>
            <a:off x="5307013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09638" name="Text Box 38"/>
          <p:cNvSpPr txBox="1">
            <a:spLocks noChangeArrowheads="1"/>
          </p:cNvSpPr>
          <p:nvPr/>
        </p:nvSpPr>
        <p:spPr bwMode="auto">
          <a:xfrm>
            <a:off x="5856288" y="2824163"/>
            <a:ext cx="317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09639" name="Text Box 39"/>
          <p:cNvSpPr txBox="1">
            <a:spLocks noChangeArrowheads="1"/>
          </p:cNvSpPr>
          <p:nvPr/>
        </p:nvSpPr>
        <p:spPr bwMode="auto">
          <a:xfrm>
            <a:off x="6402388" y="2824163"/>
            <a:ext cx="3746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1200" baseline="-25000">
                <a:solidFill>
                  <a:schemeClr val="tx1"/>
                </a:solidFill>
              </a:rPr>
              <a:t>10</a:t>
            </a:r>
          </a:p>
        </p:txBody>
      </p:sp>
      <p:graphicFrame>
        <p:nvGraphicFramePr>
          <p:cNvPr id="409640" name="Object 40"/>
          <p:cNvGraphicFramePr>
            <a:graphicFrameLocks noChangeAspect="1"/>
          </p:cNvGraphicFramePr>
          <p:nvPr/>
        </p:nvGraphicFramePr>
        <p:xfrm>
          <a:off x="2395538" y="5981700"/>
          <a:ext cx="2408237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70" name="Equation" r:id="rId3" imgW="1028520" imgH="291960" progId="Equation.3">
                  <p:embed/>
                </p:oleObj>
              </mc:Choice>
              <mc:Fallback>
                <p:oleObj name="Equation" r:id="rId3" imgW="1028520" imgH="2919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5538" y="5981700"/>
                        <a:ext cx="2408237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2" name="Line 42"/>
          <p:cNvSpPr>
            <a:spLocks noChangeShapeType="1"/>
          </p:cNvSpPr>
          <p:nvPr/>
        </p:nvSpPr>
        <p:spPr bwMode="auto">
          <a:xfrm>
            <a:off x="3238500" y="4267200"/>
            <a:ext cx="1930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3" name="Line 43"/>
          <p:cNvSpPr>
            <a:spLocks noChangeShapeType="1"/>
          </p:cNvSpPr>
          <p:nvPr/>
        </p:nvSpPr>
        <p:spPr bwMode="auto">
          <a:xfrm flipV="1">
            <a:off x="5167313" y="3856038"/>
            <a:ext cx="0" cy="554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4" name="Line 44"/>
          <p:cNvSpPr>
            <a:spLocks noChangeShapeType="1"/>
          </p:cNvSpPr>
          <p:nvPr/>
        </p:nvSpPr>
        <p:spPr bwMode="auto">
          <a:xfrm flipH="1" flipV="1">
            <a:off x="3243263" y="3840163"/>
            <a:ext cx="0" cy="5683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5" name="Text Box 45"/>
          <p:cNvSpPr txBox="1">
            <a:spLocks noChangeArrowheads="1"/>
          </p:cNvSpPr>
          <p:nvPr/>
        </p:nvSpPr>
        <p:spPr bwMode="auto">
          <a:xfrm>
            <a:off x="2976563" y="4275138"/>
            <a:ext cx="6334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i-1/2</a:t>
            </a:r>
          </a:p>
        </p:txBody>
      </p:sp>
      <p:sp>
        <p:nvSpPr>
          <p:cNvPr id="409646" name="Text Box 46"/>
          <p:cNvSpPr txBox="1">
            <a:spLocks noChangeArrowheads="1"/>
          </p:cNvSpPr>
          <p:nvPr/>
        </p:nvSpPr>
        <p:spPr bwMode="auto">
          <a:xfrm>
            <a:off x="4837113" y="4279900"/>
            <a:ext cx="6746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i+1/2</a:t>
            </a:r>
          </a:p>
        </p:txBody>
      </p:sp>
      <p:sp>
        <p:nvSpPr>
          <p:cNvPr id="409647" name="Oval 47"/>
          <p:cNvSpPr>
            <a:spLocks noChangeArrowheads="1"/>
          </p:cNvSpPr>
          <p:nvPr/>
        </p:nvSpPr>
        <p:spPr bwMode="auto">
          <a:xfrm>
            <a:off x="4171950" y="4232275"/>
            <a:ext cx="88900" cy="88900"/>
          </a:xfrm>
          <a:prstGeom prst="ellipse">
            <a:avLst/>
          </a:prstGeom>
          <a:solidFill>
            <a:schemeClr val="bg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8" name="Text Box 48"/>
          <p:cNvSpPr txBox="1">
            <a:spLocks noChangeArrowheads="1"/>
          </p:cNvSpPr>
          <p:nvPr/>
        </p:nvSpPr>
        <p:spPr bwMode="auto">
          <a:xfrm>
            <a:off x="4060825" y="4241800"/>
            <a:ext cx="347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US" altLang="en-US" sz="2000" baseline="-25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</a:p>
        </p:txBody>
      </p:sp>
      <p:sp>
        <p:nvSpPr>
          <p:cNvPr id="409649" name="Text Box 49"/>
          <p:cNvSpPr txBox="1">
            <a:spLocks noChangeArrowheads="1"/>
          </p:cNvSpPr>
          <p:nvPr/>
        </p:nvSpPr>
        <p:spPr bwMode="auto">
          <a:xfrm>
            <a:off x="3665538" y="4556125"/>
            <a:ext cx="10874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Cell 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BC88970E-A5BE-4C39-BD98-FC12ADC850EB}" type="slidenum">
              <a:rPr lang="en-US" altLang="en-US" smtClean="0"/>
              <a:pPr/>
              <a:t>17</a:t>
            </a:fld>
            <a:endParaRPr lang="en-US" altLang="en-US" dirty="0"/>
          </a:p>
        </p:txBody>
      </p:sp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CP formulation (2)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430338"/>
            <a:ext cx="7772400" cy="4695825"/>
          </a:xfrm>
        </p:spPr>
        <p:txBody>
          <a:bodyPr/>
          <a:lstStyle/>
          <a:p>
            <a:r>
              <a:rPr lang="en-US" altLang="en-US" sz="2400"/>
              <a:t>If, as before, we define the average flux in the mesh cell as:</a:t>
            </a:r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3600"/>
          </a:p>
        </p:txBody>
      </p:sp>
      <p:graphicFrame>
        <p:nvGraphicFramePr>
          <p:cNvPr id="410628" name="Object 4"/>
          <p:cNvGraphicFramePr>
            <a:graphicFrameLocks noChangeAspect="1"/>
          </p:cNvGraphicFramePr>
          <p:nvPr/>
        </p:nvGraphicFramePr>
        <p:xfrm>
          <a:off x="2192338" y="2103438"/>
          <a:ext cx="3886200" cy="261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72" name="Equation" r:id="rId3" imgW="2184120" imgH="1485720" progId="Equation.3">
                  <p:embed/>
                </p:oleObj>
              </mc:Choice>
              <mc:Fallback>
                <p:oleObj name="Equation" r:id="rId3" imgW="2184120" imgH="14857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2338" y="2103438"/>
                        <a:ext cx="3886200" cy="261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29" name="Rectangle 5"/>
          <p:cNvSpPr>
            <a:spLocks noChangeArrowheads="1"/>
          </p:cNvSpPr>
          <p:nvPr/>
        </p:nvSpPr>
        <p:spPr bwMode="auto">
          <a:xfrm>
            <a:off x="500063" y="4935538"/>
            <a:ext cx="7772400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en-US" alt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Integral transport solutions traditionally solve for the COLLISION RATE in each mesh cell, defined as: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endParaRPr lang="en-US" alt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410630" name="Object 6"/>
          <p:cNvGraphicFramePr>
            <a:graphicFrameLocks noChangeAspect="1"/>
          </p:cNvGraphicFramePr>
          <p:nvPr/>
        </p:nvGraphicFramePr>
        <p:xfrm>
          <a:off x="3302000" y="6003925"/>
          <a:ext cx="1243013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73" name="Equation" r:id="rId5" imgW="698400" imgH="228600" progId="Equation.3">
                  <p:embed/>
                </p:oleObj>
              </mc:Choice>
              <mc:Fallback>
                <p:oleObj name="Equation" r:id="rId5" imgW="6984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6003925"/>
                        <a:ext cx="1243013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8AC76BA5-0457-456B-87CE-F59D3D4A1650}" type="slidenum">
              <a:rPr lang="en-US" altLang="en-US" smtClean="0"/>
              <a:pPr/>
              <a:t>18</a:t>
            </a:fld>
            <a:endParaRPr lang="en-US" altLang="en-US" dirty="0"/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CP formulation (3)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265238"/>
            <a:ext cx="7772400" cy="4695825"/>
          </a:xfrm>
        </p:spPr>
        <p:txBody>
          <a:bodyPr/>
          <a:lstStyle/>
          <a:p>
            <a:r>
              <a:rPr lang="en-US" altLang="en-US" sz="2400"/>
              <a:t>If we assume a spatially flat source within each cell</a:t>
            </a:r>
          </a:p>
          <a:p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Multiplying both sides of the equation on the previous slide by        and putting in the flat source gives us: </a:t>
            </a:r>
          </a:p>
          <a:p>
            <a:endParaRPr lang="en-US" altLang="en-US" sz="2400"/>
          </a:p>
          <a:p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r>
              <a:rPr lang="en-US" altLang="en-US" sz="2400"/>
              <a:t>	where I is the number of mesh cells and:</a:t>
            </a:r>
          </a:p>
          <a:p>
            <a:pPr>
              <a:buFontTx/>
              <a:buNone/>
            </a:pPr>
            <a:endParaRPr lang="en-US" altLang="en-US" sz="3600"/>
          </a:p>
        </p:txBody>
      </p:sp>
      <p:graphicFrame>
        <p:nvGraphicFramePr>
          <p:cNvPr id="411652" name="Object 4"/>
          <p:cNvGraphicFramePr>
            <a:graphicFrameLocks noChangeAspect="1"/>
          </p:cNvGraphicFramePr>
          <p:nvPr/>
        </p:nvGraphicFramePr>
        <p:xfrm>
          <a:off x="2871788" y="1901825"/>
          <a:ext cx="32670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36" name="Equation" r:id="rId3" imgW="1752480" imgH="291960" progId="Equation.3">
                  <p:embed/>
                </p:oleObj>
              </mc:Choice>
              <mc:Fallback>
                <p:oleObj name="Equation" r:id="rId3" imgW="1752480" imgH="291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1788" y="1901825"/>
                        <a:ext cx="32670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653" name="Object 5"/>
          <p:cNvGraphicFramePr>
            <a:graphicFrameLocks noChangeAspect="1"/>
          </p:cNvGraphicFramePr>
          <p:nvPr/>
        </p:nvGraphicFramePr>
        <p:xfrm>
          <a:off x="2190750" y="3019425"/>
          <a:ext cx="542925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37" name="Equation" r:id="rId5" imgW="304560" imgH="228600" progId="Equation.3">
                  <p:embed/>
                </p:oleObj>
              </mc:Choice>
              <mc:Fallback>
                <p:oleObj name="Equation" r:id="rId5" imgW="30456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0" y="3019425"/>
                        <a:ext cx="542925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654" name="Object 6"/>
          <p:cNvGraphicFramePr>
            <a:graphicFrameLocks noChangeAspect="1"/>
          </p:cNvGraphicFramePr>
          <p:nvPr/>
        </p:nvGraphicFramePr>
        <p:xfrm>
          <a:off x="2616200" y="3606800"/>
          <a:ext cx="3341688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38" name="Equation" r:id="rId7" imgW="1511280" imgH="431640" progId="Equation.3">
                  <p:embed/>
                </p:oleObj>
              </mc:Choice>
              <mc:Fallback>
                <p:oleObj name="Equation" r:id="rId7" imgW="151128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3606800"/>
                        <a:ext cx="3341688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2085344"/>
              </p:ext>
            </p:extLst>
          </p:nvPr>
        </p:nvGraphicFramePr>
        <p:xfrm>
          <a:off x="2138363" y="5410200"/>
          <a:ext cx="4733925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39" name="Equation" r:id="rId9" imgW="2095200" imgH="495000" progId="Equation.DSMT4">
                  <p:embed/>
                </p:oleObj>
              </mc:Choice>
              <mc:Fallback>
                <p:oleObj name="Equation" r:id="rId9" imgW="2095200" imgH="495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8363" y="5410200"/>
                        <a:ext cx="4733925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C12B9F36-9BF2-46B3-9F17-81C0B915BFA3}" type="slidenum">
              <a:rPr lang="en-US" altLang="en-US" smtClean="0"/>
              <a:pPr/>
              <a:t>19</a:t>
            </a:fld>
            <a:endParaRPr lang="en-US" altLang="en-US" dirty="0"/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CP formulation (4)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265238"/>
            <a:ext cx="7772400" cy="4695825"/>
          </a:xfrm>
        </p:spPr>
        <p:txBody>
          <a:bodyPr/>
          <a:lstStyle/>
          <a:p>
            <a:r>
              <a:rPr lang="en-US" altLang="en-US" sz="2400"/>
              <a:t>Notice that the Q source term includes external sources, fission sources, scattering from other groups, and within-group scattering</a:t>
            </a:r>
          </a:p>
          <a:p>
            <a:r>
              <a:rPr lang="en-US" altLang="en-US" sz="2400"/>
              <a:t>We can (at least) include the within-group scattering by separating it out from the others:</a:t>
            </a:r>
          </a:p>
          <a:p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And writing the equation as:</a:t>
            </a:r>
          </a:p>
          <a:p>
            <a:pPr>
              <a:buFontTx/>
              <a:buNone/>
            </a:pPr>
            <a:endParaRPr lang="en-US" altLang="en-US" sz="3600"/>
          </a:p>
        </p:txBody>
      </p:sp>
      <p:graphicFrame>
        <p:nvGraphicFramePr>
          <p:cNvPr id="412676" name="Object 4"/>
          <p:cNvGraphicFramePr>
            <a:graphicFrameLocks noChangeAspect="1"/>
          </p:cNvGraphicFramePr>
          <p:nvPr/>
        </p:nvGraphicFramePr>
        <p:xfrm>
          <a:off x="2667000" y="3403600"/>
          <a:ext cx="2627313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19" name="Equation" r:id="rId3" imgW="888840" imgH="228600" progId="Equation.3">
                  <p:embed/>
                </p:oleObj>
              </mc:Choice>
              <mc:Fallback>
                <p:oleObj name="Equation" r:id="rId3" imgW="88884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403600"/>
                        <a:ext cx="2627313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677" name="Object 5"/>
          <p:cNvGraphicFramePr>
            <a:graphicFrameLocks noChangeAspect="1"/>
          </p:cNvGraphicFramePr>
          <p:nvPr/>
        </p:nvGraphicFramePr>
        <p:xfrm>
          <a:off x="2317750" y="4775200"/>
          <a:ext cx="3633788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20" name="Equation" r:id="rId5" imgW="1955520" imgH="927000" progId="Equation.3">
                  <p:embed/>
                </p:oleObj>
              </mc:Choice>
              <mc:Fallback>
                <p:oleObj name="Equation" r:id="rId5" imgW="1955520" imgH="927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0" y="4775200"/>
                        <a:ext cx="3633788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678" name="Rectangle 6"/>
          <p:cNvSpPr>
            <a:spLocks noChangeArrowheads="1"/>
          </p:cNvSpPr>
          <p:nvPr/>
        </p:nvSpPr>
        <p:spPr bwMode="auto">
          <a:xfrm>
            <a:off x="2235200" y="5549900"/>
            <a:ext cx="3987800" cy="977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BEACBB79-8DE8-4DC4-B93F-2A0A37995665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form of equation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363" y="1328738"/>
            <a:ext cx="7950200" cy="5343525"/>
          </a:xfrm>
        </p:spPr>
        <p:txBody>
          <a:bodyPr/>
          <a:lstStyle/>
          <a:p>
            <a:r>
              <a:rPr lang="en-US" altLang="en-US" sz="2400"/>
              <a:t>We now switch our point of view to a different form of the Boltzmann Equation: The Integral Transport Equation</a:t>
            </a:r>
          </a:p>
          <a:p>
            <a:r>
              <a:rPr lang="en-US" altLang="en-US" sz="2400"/>
              <a:t>Differs 2 ways from Discrete Ordinates</a:t>
            </a:r>
          </a:p>
          <a:p>
            <a:pPr lvl="1">
              <a:buFontTx/>
              <a:buNone/>
            </a:pPr>
            <a:r>
              <a:rPr lang="en-US" altLang="en-US" sz="2400"/>
              <a:t>1. Uses the integral form of the equation: No derivative terms</a:t>
            </a:r>
          </a:p>
          <a:p>
            <a:pPr lvl="1">
              <a:buFontTx/>
              <a:buNone/>
            </a:pPr>
            <a:r>
              <a:rPr lang="en-US" altLang="en-US" sz="2400"/>
              <a:t>2. The angular variable is integrated out, so the basic unknown is NOT the angular flux,                  but its integral, the scalar flux:</a:t>
            </a:r>
            <a:r>
              <a:rPr lang="en-US" altLang="en-US" sz="2000"/>
              <a:t> </a:t>
            </a:r>
          </a:p>
          <a:p>
            <a:pPr lvl="1">
              <a:buFontTx/>
              <a:buNone/>
            </a:pPr>
            <a:endParaRPr lang="en-US" altLang="en-US" sz="2000"/>
          </a:p>
          <a:p>
            <a:pPr lvl="1">
              <a:buFontTx/>
              <a:buNone/>
            </a:pPr>
            <a:endParaRPr lang="en-US" altLang="en-US" sz="2000"/>
          </a:p>
          <a:p>
            <a:r>
              <a:rPr lang="en-US" altLang="en-US" sz="2400"/>
              <a:t>As in Chapters 3 and 4, we will assume that we are working within an energy group and ignore E</a:t>
            </a:r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</p:txBody>
      </p:sp>
      <p:graphicFrame>
        <p:nvGraphicFramePr>
          <p:cNvPr id="397316" name="Object 4"/>
          <p:cNvGraphicFramePr>
            <a:graphicFrameLocks noChangeAspect="1"/>
          </p:cNvGraphicFramePr>
          <p:nvPr/>
        </p:nvGraphicFramePr>
        <p:xfrm>
          <a:off x="6302375" y="4173538"/>
          <a:ext cx="815975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79" name="Equation" r:id="rId3" imgW="406080" imgH="215640" progId="Equation.3">
                  <p:embed/>
                </p:oleObj>
              </mc:Choice>
              <mc:Fallback>
                <p:oleObj name="Equation" r:id="rId3" imgW="40608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375" y="4173538"/>
                        <a:ext cx="815975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7317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80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7318" name="Object 6"/>
          <p:cNvGraphicFramePr>
            <a:graphicFrameLocks noChangeAspect="1"/>
          </p:cNvGraphicFramePr>
          <p:nvPr/>
        </p:nvGraphicFramePr>
        <p:xfrm>
          <a:off x="3335338" y="5000625"/>
          <a:ext cx="2006600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7381" name="Equation" r:id="rId7" imgW="1180800" imgH="380880" progId="Equation.3">
                  <p:embed/>
                </p:oleObj>
              </mc:Choice>
              <mc:Fallback>
                <p:oleObj name="Equation" r:id="rId7" imgW="1180800" imgH="3808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5338" y="5000625"/>
                        <a:ext cx="2006600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9A37C345-EFDC-46B0-89A3-CD3864C8D822}" type="slidenum">
              <a:rPr lang="en-US" altLang="en-US" smtClean="0"/>
              <a:pPr/>
              <a:t>20</a:t>
            </a:fld>
            <a:endParaRPr lang="en-US" altLang="en-US" dirty="0"/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CP formulation (5)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265238"/>
            <a:ext cx="7975600" cy="5318125"/>
          </a:xfrm>
        </p:spPr>
        <p:txBody>
          <a:bodyPr/>
          <a:lstStyle/>
          <a:p>
            <a:r>
              <a:rPr lang="en-US" altLang="en-US" sz="2400" dirty="0"/>
              <a:t>Given the recurrence relationships in Appendix A for the exponential integrals, it can be shown that the transfer coefficients are given by: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pPr>
              <a:buFontTx/>
              <a:buNone/>
            </a:pPr>
            <a:r>
              <a:rPr lang="en-US" altLang="en-US" sz="2400" dirty="0"/>
              <a:t>	and</a:t>
            </a:r>
          </a:p>
          <a:p>
            <a:pPr>
              <a:buFontTx/>
              <a:buNone/>
            </a:pPr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pPr>
              <a:buFontTx/>
              <a:buNone/>
            </a:pPr>
            <a:r>
              <a:rPr lang="en-US" altLang="en-US" sz="2400" dirty="0"/>
              <a:t>	for same-cell and different-cell transfers, respectively, where </a:t>
            </a:r>
          </a:p>
          <a:p>
            <a:pPr>
              <a:buFontTx/>
              <a:buNone/>
            </a:pPr>
            <a:endParaRPr lang="en-US" altLang="en-US" sz="3600" dirty="0"/>
          </a:p>
        </p:txBody>
      </p:sp>
      <p:graphicFrame>
        <p:nvGraphicFramePr>
          <p:cNvPr id="4137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967665"/>
              </p:ext>
            </p:extLst>
          </p:nvPr>
        </p:nvGraphicFramePr>
        <p:xfrm>
          <a:off x="1749425" y="2578100"/>
          <a:ext cx="4826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63" name="Equation" r:id="rId3" imgW="2400120" imgH="431640" progId="Equation.DSMT4">
                  <p:embed/>
                </p:oleObj>
              </mc:Choice>
              <mc:Fallback>
                <p:oleObj name="Equation" r:id="rId3" imgW="240012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425" y="2578100"/>
                        <a:ext cx="4826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37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509312"/>
              </p:ext>
            </p:extLst>
          </p:nvPr>
        </p:nvGraphicFramePr>
        <p:xfrm>
          <a:off x="-23813" y="3802063"/>
          <a:ext cx="8896351" cy="1141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64" name="Equation" r:id="rId5" imgW="4825800" imgH="634680" progId="Equation.DSMT4">
                  <p:embed/>
                </p:oleObj>
              </mc:Choice>
              <mc:Fallback>
                <p:oleObj name="Equation" r:id="rId5" imgW="4825800" imgH="634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3813" y="3802063"/>
                        <a:ext cx="8896351" cy="1141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3702" name="Object 6"/>
          <p:cNvGraphicFramePr>
            <a:graphicFrameLocks noChangeAspect="1"/>
          </p:cNvGraphicFramePr>
          <p:nvPr/>
        </p:nvGraphicFramePr>
        <p:xfrm>
          <a:off x="2768600" y="5845175"/>
          <a:ext cx="2438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65" name="Equation" r:id="rId7" imgW="1206360" imgH="380880" progId="Equation.3">
                  <p:embed/>
                </p:oleObj>
              </mc:Choice>
              <mc:Fallback>
                <p:oleObj name="Equation" r:id="rId7" imgW="1206360" imgH="3808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5845175"/>
                        <a:ext cx="24384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9A37C345-EFDC-46B0-89A3-CD3864C8D822}" type="slidenum">
              <a:rPr lang="en-US" altLang="en-US" smtClean="0"/>
              <a:pPr/>
              <a:t>21</a:t>
            </a:fld>
            <a:endParaRPr lang="en-US" altLang="en-US" dirty="0"/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External leakage formula</a:t>
            </a:r>
            <a:endParaRPr lang="en-US" altLang="en-US" dirty="0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265238"/>
            <a:ext cx="7975600" cy="5318125"/>
          </a:xfrm>
        </p:spPr>
        <p:txBody>
          <a:bodyPr/>
          <a:lstStyle/>
          <a:p>
            <a:r>
              <a:rPr lang="en-US" altLang="en-US" sz="2400" dirty="0" smtClean="0"/>
              <a:t>Starting with the equation for the internal flux, we can extend it to give us the external current on an external 1D slab boundary.</a:t>
            </a:r>
          </a:p>
          <a:p>
            <a:r>
              <a:rPr lang="en-US" altLang="en-US" sz="2400" dirty="0" smtClean="0"/>
              <a:t>Since flux at a point is given by:</a:t>
            </a:r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/>
          </a:p>
          <a:p>
            <a:r>
              <a:rPr lang="en-US" altLang="en-US" sz="2400" dirty="0" smtClean="0"/>
              <a:t>we can convert it to leakage at x=0 (assumed to be the left edge) by just multiplying by the direction cosine:</a:t>
            </a:r>
          </a:p>
          <a:p>
            <a:endParaRPr lang="en-US" altLang="en-US" sz="2400" dirty="0" smtClean="0"/>
          </a:p>
          <a:p>
            <a:endParaRPr lang="en-US" altLang="en-US" sz="2400" dirty="0" smtClean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238833"/>
              </p:ext>
            </p:extLst>
          </p:nvPr>
        </p:nvGraphicFramePr>
        <p:xfrm>
          <a:off x="2878818" y="3069999"/>
          <a:ext cx="3890963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48" name="Equation" r:id="rId3" imgW="2044440" imgH="457200" progId="Equation.DSMT4">
                  <p:embed/>
                </p:oleObj>
              </mc:Choice>
              <mc:Fallback>
                <p:oleObj name="Equation" r:id="rId3" imgW="204444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8818" y="3069999"/>
                        <a:ext cx="3890963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476004"/>
              </p:ext>
            </p:extLst>
          </p:nvPr>
        </p:nvGraphicFramePr>
        <p:xfrm>
          <a:off x="2376488" y="5127625"/>
          <a:ext cx="4183062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49" name="Equation" r:id="rId5" imgW="2197080" imgH="469800" progId="Equation.DSMT4">
                  <p:embed/>
                </p:oleObj>
              </mc:Choice>
              <mc:Fallback>
                <p:oleObj name="Equation" r:id="rId5" imgW="2197080" imgH="469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488" y="5127625"/>
                        <a:ext cx="4183062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7156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9A37C345-EFDC-46B0-89A3-CD3864C8D822}" type="slidenum">
              <a:rPr lang="en-US" altLang="en-US" smtClean="0"/>
              <a:pPr/>
              <a:t>22</a:t>
            </a:fld>
            <a:endParaRPr lang="en-US" altLang="en-US" dirty="0"/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External leakage formula (1)</a:t>
            </a:r>
            <a:endParaRPr lang="en-US" altLang="en-US" dirty="0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006" y="1265238"/>
            <a:ext cx="7975600" cy="5318125"/>
          </a:xfrm>
        </p:spPr>
        <p:txBody>
          <a:bodyPr/>
          <a:lstStyle/>
          <a:p>
            <a:r>
              <a:rPr lang="en-US" altLang="en-US" sz="2400" dirty="0" smtClean="0"/>
              <a:t>Again using the graph from slide 11:</a:t>
            </a:r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It is clear that:</a:t>
            </a:r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Giving us:</a:t>
            </a:r>
          </a:p>
        </p:txBody>
      </p:sp>
      <p:pic>
        <p:nvPicPr>
          <p:cNvPr id="420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740" y="1714498"/>
            <a:ext cx="5442312" cy="201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106950"/>
              </p:ext>
            </p:extLst>
          </p:nvPr>
        </p:nvGraphicFramePr>
        <p:xfrm>
          <a:off x="2944132" y="4131351"/>
          <a:ext cx="19050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93" name="Equation" r:id="rId4" imgW="952200" imgH="469800" progId="Equation.DSMT4">
                  <p:embed/>
                </p:oleObj>
              </mc:Choice>
              <mc:Fallback>
                <p:oleObj name="Equation" r:id="rId4" imgW="952200" imgH="469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132" y="4131351"/>
                        <a:ext cx="19050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635157"/>
              </p:ext>
            </p:extLst>
          </p:nvPr>
        </p:nvGraphicFramePr>
        <p:xfrm>
          <a:off x="822325" y="5692775"/>
          <a:ext cx="720725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94" name="Equation" r:id="rId6" imgW="3784320" imgH="469800" progId="Equation.DSMT4">
                  <p:embed/>
                </p:oleObj>
              </mc:Choice>
              <mc:Fallback>
                <p:oleObj name="Equation" r:id="rId6" imgW="3784320" imgH="469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5692775"/>
                        <a:ext cx="720725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739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9A37C345-EFDC-46B0-89A3-CD3864C8D822}" type="slidenum">
              <a:rPr lang="en-US" altLang="en-US" smtClean="0"/>
              <a:pPr/>
              <a:t>23</a:t>
            </a:fld>
            <a:endParaRPr lang="en-US" altLang="en-US" dirty="0"/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External leakage formula (2)</a:t>
            </a:r>
            <a:endParaRPr lang="en-US" altLang="en-US" dirty="0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006" y="1265238"/>
            <a:ext cx="7975600" cy="5318125"/>
          </a:xfrm>
        </p:spPr>
        <p:txBody>
          <a:bodyPr/>
          <a:lstStyle/>
          <a:p>
            <a:r>
              <a:rPr lang="en-US" altLang="en-US" sz="2400" dirty="0" smtClean="0"/>
              <a:t>Once again dividing the x-domain into discrete pieces with constant source in each, we get:</a:t>
            </a:r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/>
          </a:p>
          <a:p>
            <a:r>
              <a:rPr lang="en-US" altLang="en-US" sz="2400" dirty="0" smtClean="0"/>
              <a:t>With a change of variable </a:t>
            </a:r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/>
          </a:p>
          <a:p>
            <a:endParaRPr lang="en-US" altLang="en-US" sz="2400" dirty="0" smtClean="0"/>
          </a:p>
          <a:p>
            <a:endParaRPr lang="en-US" altLang="en-US" sz="2400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2444905"/>
              </p:ext>
            </p:extLst>
          </p:nvPr>
        </p:nvGraphicFramePr>
        <p:xfrm>
          <a:off x="2130425" y="2035175"/>
          <a:ext cx="42767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16" name="Equation" r:id="rId3" imgW="2247840" imgH="1676160" progId="Equation.DSMT4">
                  <p:embed/>
                </p:oleObj>
              </mc:Choice>
              <mc:Fallback>
                <p:oleObj name="Equation" r:id="rId3" imgW="2247840" imgH="1676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0425" y="2035175"/>
                        <a:ext cx="4276725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863500"/>
              </p:ext>
            </p:extLst>
          </p:nvPr>
        </p:nvGraphicFramePr>
        <p:xfrm>
          <a:off x="3386138" y="5740400"/>
          <a:ext cx="13779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17" name="Equation" r:id="rId5" imgW="723600" imgH="457200" progId="Equation.DSMT4">
                  <p:embed/>
                </p:oleObj>
              </mc:Choice>
              <mc:Fallback>
                <p:oleObj name="Equation" r:id="rId5" imgW="723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138" y="5740400"/>
                        <a:ext cx="137795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8583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9A37C345-EFDC-46B0-89A3-CD3864C8D822}" type="slidenum">
              <a:rPr lang="en-US" altLang="en-US" smtClean="0"/>
              <a:pPr/>
              <a:t>24</a:t>
            </a:fld>
            <a:endParaRPr lang="en-US" altLang="en-US" dirty="0"/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External leakage formula (3)</a:t>
            </a:r>
            <a:endParaRPr lang="en-US" altLang="en-US" dirty="0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006" y="1265238"/>
            <a:ext cx="7975600" cy="5318125"/>
          </a:xfrm>
        </p:spPr>
        <p:txBody>
          <a:bodyPr/>
          <a:lstStyle/>
          <a:p>
            <a:r>
              <a:rPr lang="en-US" altLang="en-US" sz="2400" dirty="0" smtClean="0">
                <a:effectLst/>
              </a:rPr>
              <a:t>This becomes our final form:</a:t>
            </a:r>
          </a:p>
          <a:p>
            <a:endParaRPr lang="en-US" altLang="en-US" sz="2400" dirty="0">
              <a:effectLst/>
            </a:endParaRPr>
          </a:p>
          <a:p>
            <a:endParaRPr lang="en-US" altLang="en-US" sz="2400" dirty="0" smtClean="0">
              <a:effectLst/>
            </a:endParaRPr>
          </a:p>
          <a:p>
            <a:endParaRPr lang="en-US" altLang="en-US" sz="2400" dirty="0">
              <a:effectLst/>
            </a:endParaRPr>
          </a:p>
          <a:p>
            <a:endParaRPr lang="en-US" altLang="en-US" sz="2400" dirty="0" smtClean="0">
              <a:effectLst/>
            </a:endParaRPr>
          </a:p>
          <a:p>
            <a:endParaRPr lang="en-US" altLang="en-US" sz="2400" dirty="0">
              <a:effectLst/>
            </a:endParaRPr>
          </a:p>
          <a:p>
            <a:endParaRPr lang="en-US" altLang="en-US" sz="2400" dirty="0" smtClean="0">
              <a:effectLst/>
            </a:endParaRPr>
          </a:p>
          <a:p>
            <a:endParaRPr lang="en-US" altLang="en-US" sz="2400" dirty="0">
              <a:effectLst/>
            </a:endParaRPr>
          </a:p>
          <a:p>
            <a:endParaRPr lang="en-US" altLang="en-US" sz="2400" dirty="0" smtClean="0">
              <a:effectLst/>
            </a:endParaRPr>
          </a:p>
          <a:p>
            <a:endParaRPr lang="en-US" altLang="en-US" sz="2400" dirty="0" smtClean="0">
              <a:effectLst/>
            </a:endParaRPr>
          </a:p>
          <a:p>
            <a:r>
              <a:rPr lang="en-US" altLang="en-US" sz="2400" dirty="0" smtClean="0">
                <a:effectLst/>
              </a:rPr>
              <a:t>This formula gives the right leakage coefficients if the </a:t>
            </a:r>
            <a:r>
              <a:rPr lang="en-US" altLang="en-US" sz="2400" dirty="0" err="1" smtClean="0">
                <a:effectLst/>
              </a:rPr>
              <a:t>taus</a:t>
            </a:r>
            <a:r>
              <a:rPr lang="en-US" altLang="en-US" sz="2400" dirty="0" smtClean="0">
                <a:effectLst/>
              </a:rPr>
              <a:t> are interpreted as </a:t>
            </a:r>
            <a:r>
              <a:rPr lang="en-US" altLang="en-US" sz="2400" dirty="0" err="1" smtClean="0">
                <a:effectLst/>
              </a:rPr>
              <a:t>mfp</a:t>
            </a:r>
            <a:r>
              <a:rPr lang="en-US" altLang="en-US" sz="2400" dirty="0" smtClean="0">
                <a:effectLst/>
              </a:rPr>
              <a:t> from right boundary to cell edges</a:t>
            </a:r>
            <a:endParaRPr lang="en-US" altLang="en-US" sz="2400" dirty="0">
              <a:effectLst/>
            </a:endParaRPr>
          </a:p>
          <a:p>
            <a:endParaRPr lang="en-US" altLang="en-US" sz="2400" dirty="0" smtClean="0"/>
          </a:p>
          <a:p>
            <a:endParaRPr lang="en-US" altLang="en-US" sz="2400" dirty="0"/>
          </a:p>
          <a:p>
            <a:endParaRPr lang="en-US" altLang="en-US" sz="2400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31410"/>
              </p:ext>
            </p:extLst>
          </p:nvPr>
        </p:nvGraphicFramePr>
        <p:xfrm>
          <a:off x="688975" y="2176463"/>
          <a:ext cx="7253288" cy="311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25" name="Equation" r:id="rId3" imgW="3809880" imgH="1663560" progId="Equation.DSMT4">
                  <p:embed/>
                </p:oleObj>
              </mc:Choice>
              <mc:Fallback>
                <p:oleObj name="Equation" r:id="rId3" imgW="3809880" imgH="1663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2176463"/>
                        <a:ext cx="7253288" cy="311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6932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9-</a:t>
            </a:r>
            <a:fld id="{30164BB2-7795-4E46-9155-62A142033F4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In class exercise: Write 1D slab 2 group</a:t>
            </a:r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3" y="5080000"/>
            <a:ext cx="6013450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343025"/>
            <a:ext cx="58388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EBD9593E-8FD1-436B-8B32-9C539F2F62EC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(2)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363" y="1328738"/>
            <a:ext cx="7950200" cy="5343525"/>
          </a:xfrm>
        </p:spPr>
        <p:txBody>
          <a:bodyPr/>
          <a:lstStyle/>
          <a:p>
            <a:r>
              <a:rPr lang="en-US" altLang="en-US" sz="2400" dirty="0"/>
              <a:t>The I.T. equation can be derived from first principles, but it is educational to derive it from the B.E.</a:t>
            </a:r>
          </a:p>
          <a:p>
            <a:r>
              <a:rPr lang="en-US" altLang="en-US" sz="2400" dirty="0"/>
              <a:t>Lately, we have been working with the following form of the B.E.: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r>
              <a:rPr lang="en-US" altLang="en-US" sz="2400" dirty="0"/>
              <a:t>But you will remember that we had an earlier form that followed the travel of the particle: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pPr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dirty="0" smtClean="0"/>
              <a:t>if we let </a:t>
            </a:r>
            <a:r>
              <a:rPr lang="en-US" altLang="en-US" sz="2400" dirty="0"/>
              <a:t>u </a:t>
            </a:r>
            <a:r>
              <a:rPr lang="en-US" altLang="en-US" sz="2400" dirty="0" smtClean="0"/>
              <a:t>be </a:t>
            </a:r>
            <a:r>
              <a:rPr lang="en-US" altLang="en-US" sz="2400" dirty="0"/>
              <a:t>distance traveled in the direction </a:t>
            </a:r>
          </a:p>
        </p:txBody>
      </p:sp>
      <p:graphicFrame>
        <p:nvGraphicFramePr>
          <p:cNvPr id="398340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424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8341" name="Object 5"/>
          <p:cNvGraphicFramePr>
            <a:graphicFrameLocks noChangeAspect="1"/>
          </p:cNvGraphicFramePr>
          <p:nvPr/>
        </p:nvGraphicFramePr>
        <p:xfrm>
          <a:off x="2244725" y="3154363"/>
          <a:ext cx="4191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425" name="Equation" r:id="rId5" imgW="2082600" imgH="241200" progId="Equation.3">
                  <p:embed/>
                </p:oleObj>
              </mc:Choice>
              <mc:Fallback>
                <p:oleObj name="Equation" r:id="rId5" imgW="2082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3154363"/>
                        <a:ext cx="4191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8342" name="Object 6"/>
          <p:cNvGraphicFramePr>
            <a:graphicFrameLocks noChangeAspect="1"/>
          </p:cNvGraphicFramePr>
          <p:nvPr/>
        </p:nvGraphicFramePr>
        <p:xfrm>
          <a:off x="1655763" y="4830763"/>
          <a:ext cx="61245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426" name="Equation" r:id="rId7" imgW="3187440" imgH="431640" progId="Equation.3">
                  <p:embed/>
                </p:oleObj>
              </mc:Choice>
              <mc:Fallback>
                <p:oleObj name="Equation" r:id="rId7" imgW="31874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4830763"/>
                        <a:ext cx="61245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8343" name="Object 7"/>
          <p:cNvGraphicFramePr>
            <a:graphicFrameLocks noChangeAspect="1"/>
          </p:cNvGraphicFramePr>
          <p:nvPr/>
        </p:nvGraphicFramePr>
        <p:xfrm>
          <a:off x="7412038" y="5884863"/>
          <a:ext cx="3317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427" name="Equation" r:id="rId9" imgW="164880" imgH="203040" progId="Equation.3">
                  <p:embed/>
                </p:oleObj>
              </mc:Choice>
              <mc:Fallback>
                <p:oleObj name="Equation" r:id="rId9" imgW="16488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2038" y="5884863"/>
                        <a:ext cx="3317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CF09C7B7-2028-4A5D-BFDA-FC33C7673BED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(3)</a:t>
            </a:r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363" y="1328738"/>
            <a:ext cx="7950200" cy="5343525"/>
          </a:xfrm>
        </p:spPr>
        <p:txBody>
          <a:bodyPr/>
          <a:lstStyle/>
          <a:p>
            <a:r>
              <a:rPr lang="en-US" altLang="en-US" sz="2400"/>
              <a:t>If we reverse the direction and look BACKWARDS along the path of the particle and define:</a:t>
            </a:r>
          </a:p>
          <a:p>
            <a:endParaRPr lang="en-US" altLang="en-US" sz="2400"/>
          </a:p>
          <a:p>
            <a:endParaRPr lang="en-US" altLang="en-US" sz="2400"/>
          </a:p>
          <a:p>
            <a:pPr>
              <a:buFontTx/>
              <a:buNone/>
            </a:pPr>
            <a:r>
              <a:rPr lang="en-US" altLang="en-US" sz="2400"/>
              <a:t>	the equation becomes:</a:t>
            </a:r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r>
              <a:rPr lang="en-US" altLang="en-US" sz="2400"/>
              <a:t>Using the integrating factor:</a:t>
            </a:r>
          </a:p>
          <a:p>
            <a:endParaRPr lang="en-US" altLang="en-US" sz="2400"/>
          </a:p>
          <a:p>
            <a:endParaRPr lang="en-US" altLang="en-US" sz="2400"/>
          </a:p>
        </p:txBody>
      </p:sp>
      <p:graphicFrame>
        <p:nvGraphicFramePr>
          <p:cNvPr id="399364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9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66" name="Object 6"/>
          <p:cNvGraphicFramePr>
            <a:graphicFrameLocks noChangeAspect="1"/>
          </p:cNvGraphicFramePr>
          <p:nvPr/>
        </p:nvGraphicFramePr>
        <p:xfrm>
          <a:off x="1282700" y="3725863"/>
          <a:ext cx="60515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0" name="Equation" r:id="rId5" imgW="3390840" imgH="431640" progId="Equation.3">
                  <p:embed/>
                </p:oleObj>
              </mc:Choice>
              <mc:Fallback>
                <p:oleObj name="Equation" r:id="rId5" imgW="33908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700" y="3725863"/>
                        <a:ext cx="60515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67" name="Object 7"/>
          <p:cNvGraphicFramePr>
            <a:graphicFrameLocks noChangeAspect="1"/>
          </p:cNvGraphicFramePr>
          <p:nvPr/>
        </p:nvGraphicFramePr>
        <p:xfrm>
          <a:off x="3900488" y="2362200"/>
          <a:ext cx="839787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1" name="Equation" r:id="rId7" imgW="469800" imgH="177480" progId="Equation.3">
                  <p:embed/>
                </p:oleObj>
              </mc:Choice>
              <mc:Fallback>
                <p:oleObj name="Equation" r:id="rId7" imgW="469800" imgH="177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0488" y="2362200"/>
                        <a:ext cx="839787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68" name="Object 8"/>
          <p:cNvGraphicFramePr>
            <a:graphicFrameLocks noChangeAspect="1"/>
          </p:cNvGraphicFramePr>
          <p:nvPr/>
        </p:nvGraphicFramePr>
        <p:xfrm>
          <a:off x="2616200" y="5284788"/>
          <a:ext cx="26304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2" name="Equation" r:id="rId9" imgW="1434960" imgH="507960" progId="Equation.3">
                  <p:embed/>
                </p:oleObj>
              </mc:Choice>
              <mc:Fallback>
                <p:oleObj name="Equation" r:id="rId9" imgW="1434960" imgH="5079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5284788"/>
                        <a:ext cx="263048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A841FA77-736B-442F-8823-43875FC16A2A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(4)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363" y="1328738"/>
            <a:ext cx="7950200" cy="53435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/>
              <a:t>	and noting that:</a:t>
            </a:r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r>
              <a:rPr lang="en-US" altLang="en-US" sz="2400"/>
              <a:t>	we get:</a:t>
            </a:r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pPr>
              <a:buFontTx/>
              <a:buNone/>
            </a:pPr>
            <a:endParaRPr lang="en-US" altLang="en-US" sz="2400"/>
          </a:p>
          <a:p>
            <a:r>
              <a:rPr lang="en-US" altLang="en-US" sz="2400"/>
              <a:t>If we integrate BACK along the direction of travel, we get:</a:t>
            </a:r>
          </a:p>
          <a:p>
            <a:pPr>
              <a:buFontTx/>
              <a:buNone/>
            </a:pPr>
            <a:endParaRPr lang="en-US" altLang="en-US" sz="2400"/>
          </a:p>
        </p:txBody>
      </p:sp>
      <p:graphicFrame>
        <p:nvGraphicFramePr>
          <p:cNvPr id="400388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51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389" name="Object 5"/>
          <p:cNvGraphicFramePr>
            <a:graphicFrameLocks noChangeAspect="1"/>
          </p:cNvGraphicFramePr>
          <p:nvPr/>
        </p:nvGraphicFramePr>
        <p:xfrm>
          <a:off x="1117600" y="1882775"/>
          <a:ext cx="641826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52" name="Equation" r:id="rId5" imgW="3886200" imgH="507960" progId="Equation.3">
                  <p:embed/>
                </p:oleObj>
              </mc:Choice>
              <mc:Fallback>
                <p:oleObj name="Equation" r:id="rId5" imgW="3886200" imgH="5079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600" y="1882775"/>
                        <a:ext cx="641826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390" name="Object 6"/>
          <p:cNvGraphicFramePr>
            <a:graphicFrameLocks noChangeAspect="1"/>
          </p:cNvGraphicFramePr>
          <p:nvPr/>
        </p:nvGraphicFramePr>
        <p:xfrm>
          <a:off x="1820863" y="3654425"/>
          <a:ext cx="4902200" cy="184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53" name="Equation" r:id="rId7" imgW="2717640" imgH="1041120" progId="Equation.3">
                  <p:embed/>
                </p:oleObj>
              </mc:Choice>
              <mc:Fallback>
                <p:oleObj name="Equation" r:id="rId7" imgW="2717640" imgH="10411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0863" y="3654425"/>
                        <a:ext cx="4902200" cy="184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B43BDBCA-1E0F-4A20-84D5-93ABF0B9E9C9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(5)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3360738"/>
            <a:ext cx="7950200" cy="34972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The integrals in the exponentials are line integrals of the total cross section along the direction of travel.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We refer to these as the OPTICAL DISTANCE between the two points      and               : 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Note that this corresponds to the number of mean free paths between the two points (and commutes) </a:t>
            </a:r>
          </a:p>
        </p:txBody>
      </p:sp>
      <p:graphicFrame>
        <p:nvGraphicFramePr>
          <p:cNvPr id="401412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517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413" name="Object 5"/>
          <p:cNvGraphicFramePr>
            <a:graphicFrameLocks noChangeAspect="1"/>
          </p:cNvGraphicFramePr>
          <p:nvPr/>
        </p:nvGraphicFramePr>
        <p:xfrm>
          <a:off x="1377950" y="1398588"/>
          <a:ext cx="5813425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518" name="Equation" r:id="rId5" imgW="3162240" imgH="1015920" progId="Equation.3">
                  <p:embed/>
                </p:oleObj>
              </mc:Choice>
              <mc:Fallback>
                <p:oleObj name="Equation" r:id="rId5" imgW="3162240" imgH="10159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7950" y="1398588"/>
                        <a:ext cx="5813425" cy="184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414" name="Object 6"/>
          <p:cNvGraphicFramePr>
            <a:graphicFrameLocks noChangeAspect="1"/>
          </p:cNvGraphicFramePr>
          <p:nvPr/>
        </p:nvGraphicFramePr>
        <p:xfrm>
          <a:off x="4168775" y="4445000"/>
          <a:ext cx="317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519" name="Equation" r:id="rId7" imgW="126720" imgH="152280" progId="Equation.3">
                  <p:embed/>
                </p:oleObj>
              </mc:Choice>
              <mc:Fallback>
                <p:oleObj name="Equation" r:id="rId7" imgW="126720" imgH="1522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8775" y="4445000"/>
                        <a:ext cx="317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415" name="Object 7"/>
          <p:cNvGraphicFramePr>
            <a:graphicFrameLocks noChangeAspect="1"/>
          </p:cNvGraphicFramePr>
          <p:nvPr/>
        </p:nvGraphicFramePr>
        <p:xfrm>
          <a:off x="5067300" y="4406900"/>
          <a:ext cx="11652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520" name="Equation" r:id="rId9" imgW="507960" imgH="203040" progId="Equation.3">
                  <p:embed/>
                </p:oleObj>
              </mc:Choice>
              <mc:Fallback>
                <p:oleObj name="Equation" r:id="rId9" imgW="50796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4406900"/>
                        <a:ext cx="11652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416" name="Object 8"/>
          <p:cNvGraphicFramePr>
            <a:graphicFrameLocks noChangeAspect="1"/>
          </p:cNvGraphicFramePr>
          <p:nvPr/>
        </p:nvGraphicFramePr>
        <p:xfrm>
          <a:off x="2260600" y="5041900"/>
          <a:ext cx="327977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521" name="Equation" r:id="rId11" imgW="1904760" imgH="482400" progId="Equation.3">
                  <p:embed/>
                </p:oleObj>
              </mc:Choice>
              <mc:Fallback>
                <p:oleObj name="Equation" r:id="rId11" imgW="1904760" imgH="482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5041900"/>
                        <a:ext cx="3279775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451F99F9-9B45-46A1-A36C-98955241F96C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(6)</a:t>
            </a: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43038"/>
            <a:ext cx="7950200" cy="5262562"/>
          </a:xfrm>
        </p:spPr>
        <p:txBody>
          <a:bodyPr/>
          <a:lstStyle/>
          <a:p>
            <a:r>
              <a:rPr lang="en-US" altLang="en-US" sz="2400"/>
              <a:t>We will also restrict ourselves to isotropic sources:</a:t>
            </a:r>
          </a:p>
          <a:p>
            <a:endParaRPr lang="en-US" altLang="en-US" sz="2400"/>
          </a:p>
          <a:p>
            <a:r>
              <a:rPr lang="en-US" altLang="en-US" sz="2400"/>
              <a:t>We can now substitute these two into the equation to get:</a:t>
            </a:r>
          </a:p>
          <a:p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The first term gives the contribution to the angular flux at r due to a source back along its path</a:t>
            </a:r>
          </a:p>
          <a:p>
            <a:r>
              <a:rPr lang="en-US" altLang="en-US" sz="2400"/>
              <a:t>The second term can be variously thought of as either:</a:t>
            </a:r>
          </a:p>
          <a:p>
            <a:pPr lvl="1">
              <a:buFontTx/>
              <a:buNone/>
            </a:pPr>
            <a:r>
              <a:rPr lang="en-US" altLang="en-US" sz="2400"/>
              <a:t>1. The angular flux at an external boundary;</a:t>
            </a:r>
          </a:p>
          <a:p>
            <a:pPr lvl="1">
              <a:buFontTx/>
              <a:buNone/>
            </a:pPr>
            <a:r>
              <a:rPr lang="en-US" altLang="en-US" sz="2400"/>
              <a:t>2. The angular flux at some internal boundary; or</a:t>
            </a:r>
          </a:p>
          <a:p>
            <a:pPr lvl="1">
              <a:buFontTx/>
              <a:buNone/>
            </a:pPr>
            <a:r>
              <a:rPr lang="en-US" altLang="en-US" sz="2400"/>
              <a:t>3. A term that will disappear if R is big enough.</a:t>
            </a:r>
          </a:p>
          <a:p>
            <a:endParaRPr lang="en-US" altLang="en-US" sz="2400"/>
          </a:p>
          <a:p>
            <a:endParaRPr lang="en-US" altLang="en-US" sz="2400"/>
          </a:p>
          <a:p>
            <a:endParaRPr lang="en-US" altLang="en-US" sz="2400"/>
          </a:p>
          <a:p>
            <a:endParaRPr lang="en-US" altLang="en-US" sz="2400"/>
          </a:p>
        </p:txBody>
      </p:sp>
      <p:graphicFrame>
        <p:nvGraphicFramePr>
          <p:cNvPr id="402436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0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37" name="Object 5"/>
          <p:cNvGraphicFramePr>
            <a:graphicFrameLocks noChangeAspect="1"/>
          </p:cNvGraphicFramePr>
          <p:nvPr/>
        </p:nvGraphicFramePr>
        <p:xfrm>
          <a:off x="3228975" y="1892300"/>
          <a:ext cx="1677988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1" name="Equation" r:id="rId5" imgW="850680" imgH="241200" progId="Equation.3">
                  <p:embed/>
                </p:oleObj>
              </mc:Choice>
              <mc:Fallback>
                <p:oleObj name="Equation" r:id="rId5" imgW="8506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8975" y="1892300"/>
                        <a:ext cx="1677988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38" name="Object 6"/>
          <p:cNvGraphicFramePr>
            <a:graphicFrameLocks noChangeAspect="1"/>
          </p:cNvGraphicFramePr>
          <p:nvPr/>
        </p:nvGraphicFramePr>
        <p:xfrm>
          <a:off x="1371600" y="2933700"/>
          <a:ext cx="6570663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02" name="Equation" r:id="rId7" imgW="3632040" imgH="482400" progId="Equation.3">
                  <p:embed/>
                </p:oleObj>
              </mc:Choice>
              <mc:Fallback>
                <p:oleObj name="Equation" r:id="rId7" imgW="3632040" imgH="482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933700"/>
                        <a:ext cx="6570663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39" name="Rectangle 7"/>
          <p:cNvSpPr>
            <a:spLocks noChangeArrowheads="1"/>
          </p:cNvSpPr>
          <p:nvPr/>
        </p:nvSpPr>
        <p:spPr bwMode="auto">
          <a:xfrm>
            <a:off x="1282700" y="3136900"/>
            <a:ext cx="6718300" cy="812800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6B9A7813-6AB1-4AAA-A7EA-03B1CF866B66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sp>
        <p:nvSpPr>
          <p:cNvPr id="403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(7)</a:t>
            </a:r>
          </a:p>
        </p:txBody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43038"/>
            <a:ext cx="7950200" cy="52625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If we let R go to infinity, the second term is not needed: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Since the source is isotropic, we only need the scalar flux to “feed” it (e.g., fission &amp; scattering sources), so it makes sense for us to integrate this equation over angle to get: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Notice that the COMBINATION of integrating over all DIRECTIONS and all DISTANCES away from any point = Integration over all space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</p:txBody>
      </p:sp>
      <p:graphicFrame>
        <p:nvGraphicFramePr>
          <p:cNvPr id="403460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25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3461" name="Object 5"/>
          <p:cNvGraphicFramePr>
            <a:graphicFrameLocks noChangeAspect="1"/>
          </p:cNvGraphicFramePr>
          <p:nvPr/>
        </p:nvGraphicFramePr>
        <p:xfrm>
          <a:off x="2241550" y="1855788"/>
          <a:ext cx="417988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26" name="Equation" r:id="rId5" imgW="2145960" imgH="482400" progId="Equation.3">
                  <p:embed/>
                </p:oleObj>
              </mc:Choice>
              <mc:Fallback>
                <p:oleObj name="Equation" r:id="rId5" imgW="214596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1550" y="1855788"/>
                        <a:ext cx="4179888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3463" name="Object 7"/>
          <p:cNvGraphicFramePr>
            <a:graphicFrameLocks noChangeAspect="1"/>
          </p:cNvGraphicFramePr>
          <p:nvPr/>
        </p:nvGraphicFramePr>
        <p:xfrm>
          <a:off x="2017713" y="4168775"/>
          <a:ext cx="4732337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3527" name="Equation" r:id="rId7" imgW="2247840" imgH="482400" progId="Equation.3">
                  <p:embed/>
                </p:oleObj>
              </mc:Choice>
              <mc:Fallback>
                <p:oleObj name="Equation" r:id="rId7" imgW="224784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713" y="4168775"/>
                        <a:ext cx="4732337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 smtClean="0"/>
              <a:t>11-</a:t>
            </a:r>
            <a:fld id="{9DF6F39B-31C2-4CCF-A394-62393CD6F562}" type="slidenum">
              <a:rPr lang="en-US" altLang="en-US" smtClean="0"/>
              <a:pPr/>
              <a:t>9</a:t>
            </a:fld>
            <a:endParaRPr lang="en-US" altLang="en-US" dirty="0"/>
          </a:p>
        </p:txBody>
      </p:sp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Derivation of I.T. (8)</a:t>
            </a:r>
          </a:p>
        </p:txBody>
      </p:sp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443038"/>
            <a:ext cx="7950200" cy="5262562"/>
          </a:xfrm>
        </p:spPr>
        <p:txBody>
          <a:bodyPr/>
          <a:lstStyle/>
          <a:p>
            <a:r>
              <a:rPr lang="en-US" altLang="en-US" sz="2400"/>
              <a:t>Note that:</a:t>
            </a:r>
          </a:p>
          <a:p>
            <a:endParaRPr lang="en-US" altLang="en-US" sz="2400"/>
          </a:p>
          <a:p>
            <a:r>
              <a:rPr lang="en-US" altLang="en-US" sz="2400"/>
              <a:t>Using a spherical coordinate system, we have:</a:t>
            </a:r>
          </a:p>
          <a:p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These two can be substituted into the previous equation to give us:</a:t>
            </a:r>
          </a:p>
          <a:p>
            <a:endParaRPr lang="en-US" altLang="en-US" sz="2400"/>
          </a:p>
          <a:p>
            <a:endParaRPr lang="en-US" altLang="en-US" sz="2400"/>
          </a:p>
          <a:p>
            <a:endParaRPr lang="en-US" altLang="en-US" sz="2400"/>
          </a:p>
          <a:p>
            <a:r>
              <a:rPr lang="en-US" altLang="en-US" sz="2400"/>
              <a:t>This is the general form of the Integral Transport Equation</a:t>
            </a:r>
          </a:p>
          <a:p>
            <a:endParaRPr lang="en-US" altLang="en-US" sz="2400"/>
          </a:p>
          <a:p>
            <a:endParaRPr lang="en-US" altLang="en-US" sz="2400"/>
          </a:p>
          <a:p>
            <a:endParaRPr lang="en-US" altLang="en-US" sz="2400"/>
          </a:p>
        </p:txBody>
      </p:sp>
      <p:graphicFrame>
        <p:nvGraphicFramePr>
          <p:cNvPr id="404484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69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4485" name="Object 5"/>
          <p:cNvGraphicFramePr>
            <a:graphicFrameLocks noChangeAspect="1"/>
          </p:cNvGraphicFramePr>
          <p:nvPr/>
        </p:nvGraphicFramePr>
        <p:xfrm>
          <a:off x="2346325" y="2951163"/>
          <a:ext cx="3003550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70" name="Equation" r:id="rId5" imgW="1168200" imgH="228600" progId="Equation.3">
                  <p:embed/>
                </p:oleObj>
              </mc:Choice>
              <mc:Fallback>
                <p:oleObj name="Equation" r:id="rId5" imgW="11682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325" y="2951163"/>
                        <a:ext cx="3003550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4486" name="Object 6"/>
          <p:cNvGraphicFramePr>
            <a:graphicFrameLocks noChangeAspect="1"/>
          </p:cNvGraphicFramePr>
          <p:nvPr/>
        </p:nvGraphicFramePr>
        <p:xfrm>
          <a:off x="2616200" y="1793875"/>
          <a:ext cx="2019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71" name="Equation" r:id="rId7" imgW="698400" imgH="253800" progId="Equation.3">
                  <p:embed/>
                </p:oleObj>
              </mc:Choice>
              <mc:Fallback>
                <p:oleObj name="Equation" r:id="rId7" imgW="69840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1793875"/>
                        <a:ext cx="2019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4487" name="Object 7"/>
          <p:cNvGraphicFramePr>
            <a:graphicFrameLocks noChangeAspect="1"/>
          </p:cNvGraphicFramePr>
          <p:nvPr/>
        </p:nvGraphicFramePr>
        <p:xfrm>
          <a:off x="2590800" y="4664075"/>
          <a:ext cx="3100388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72" name="Equation" r:id="rId9" imgW="1498320" imgH="495000" progId="Equation.3">
                  <p:embed/>
                </p:oleObj>
              </mc:Choice>
              <mc:Fallback>
                <p:oleObj name="Equation" r:id="rId9" imgW="1498320" imgH="495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664075"/>
                        <a:ext cx="3100388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3470" dir="2700000" algn="ctr" rotWithShape="0">
            <a:schemeClr val="bg2"/>
          </a:outerShdw>
        </a:effectLst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3470" dir="2700000" algn="ctr" rotWithShape="0">
            <a:schemeClr val="bg2"/>
          </a:outerShdw>
        </a:effectLst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2758</TotalTime>
  <Words>1109</Words>
  <Application>Microsoft Office PowerPoint</Application>
  <PresentationFormat>On-screen Show (4:3)</PresentationFormat>
  <Paragraphs>263</Paragraphs>
  <Slides>25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Monotype Sorts</vt:lpstr>
      <vt:lpstr>Symbol</vt:lpstr>
      <vt:lpstr>Times New Roman</vt:lpstr>
      <vt:lpstr>Sparkle</vt:lpstr>
      <vt:lpstr>Equation</vt:lpstr>
      <vt:lpstr>Lesson 11 Objectives</vt:lpstr>
      <vt:lpstr>Derivation of I.T. form of equation</vt:lpstr>
      <vt:lpstr>Derivation of I.T. (2)</vt:lpstr>
      <vt:lpstr>Derivation of I.T. (3)</vt:lpstr>
      <vt:lpstr>Derivation of I.T. (4)</vt:lpstr>
      <vt:lpstr>Derivation of I.T. (5)</vt:lpstr>
      <vt:lpstr>Derivation of I.T. (6)</vt:lpstr>
      <vt:lpstr>Derivation of I.T. (7)</vt:lpstr>
      <vt:lpstr>Derivation of I.T. (8)</vt:lpstr>
      <vt:lpstr>Derivation of I.T. (9)</vt:lpstr>
      <vt:lpstr>Application to slab geometry</vt:lpstr>
      <vt:lpstr>Application to slab geometry (2)</vt:lpstr>
      <vt:lpstr>Application to slab geometry (3)</vt:lpstr>
      <vt:lpstr>PowerPoint Presentation</vt:lpstr>
      <vt:lpstr>PowerPoint Presentation</vt:lpstr>
      <vt:lpstr>Collision probability formulation</vt:lpstr>
      <vt:lpstr>CP formulation (2)</vt:lpstr>
      <vt:lpstr>CP formulation (3)</vt:lpstr>
      <vt:lpstr>CP formulation (4)</vt:lpstr>
      <vt:lpstr>CP formulation (5)</vt:lpstr>
      <vt:lpstr>External leakage formula</vt:lpstr>
      <vt:lpstr>External leakage formula (1)</vt:lpstr>
      <vt:lpstr>External leakage formula (2)</vt:lpstr>
      <vt:lpstr>External leakage formula (3)</vt:lpstr>
      <vt:lpstr>In class exercise: Write 1D slab 2 group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Ronald Pevey</cp:lastModifiedBy>
  <cp:revision>150</cp:revision>
  <cp:lastPrinted>1999-08-30T19:39:18Z</cp:lastPrinted>
  <dcterms:created xsi:type="dcterms:W3CDTF">1995-05-28T16:29:18Z</dcterms:created>
  <dcterms:modified xsi:type="dcterms:W3CDTF">2017-11-14T22:53:03Z</dcterms:modified>
</cp:coreProperties>
</file>