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605" r:id="rId2"/>
    <p:sldId id="607" r:id="rId3"/>
    <p:sldId id="606" r:id="rId4"/>
    <p:sldId id="610" r:id="rId5"/>
    <p:sldId id="608" r:id="rId6"/>
    <p:sldId id="611" r:id="rId7"/>
    <p:sldId id="609" r:id="rId8"/>
    <p:sldId id="612" r:id="rId9"/>
    <p:sldId id="615" r:id="rId10"/>
    <p:sldId id="616" r:id="rId11"/>
    <p:sldId id="617" r:id="rId12"/>
    <p:sldId id="618" r:id="rId13"/>
    <p:sldId id="619" r:id="rId14"/>
    <p:sldId id="620" r:id="rId15"/>
    <p:sldId id="622" r:id="rId16"/>
    <p:sldId id="623" r:id="rId17"/>
    <p:sldId id="624" r:id="rId18"/>
    <p:sldId id="630" r:id="rId19"/>
    <p:sldId id="625" r:id="rId20"/>
    <p:sldId id="626" r:id="rId21"/>
    <p:sldId id="627" r:id="rId22"/>
    <p:sldId id="628" r:id="rId23"/>
    <p:sldId id="629" r:id="rId24"/>
  </p:sldIdLst>
  <p:sldSz cx="9144000" cy="6858000" type="screen4x3"/>
  <p:notesSz cx="6934200" cy="9220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6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-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5.wmf"/><Relationship Id="rId4" Type="http://schemas.openxmlformats.org/officeDocument/2006/relationships/image" Target="../media/image31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05448" cy="46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1" tIns="46151" rIns="92301" bIns="46151" numCol="1" anchor="t" anchorCtr="0" compatLnSpc="1">
            <a:prstTxWarp prst="textNoShape">
              <a:avLst/>
            </a:prstTxWarp>
          </a:bodyPr>
          <a:lstStyle>
            <a:lvl1pPr defTabSz="92310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8752" y="0"/>
            <a:ext cx="3005448" cy="46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1" tIns="46151" rIns="92301" bIns="46151" numCol="1" anchor="t" anchorCtr="0" compatLnSpc="1">
            <a:prstTxWarp prst="textNoShape">
              <a:avLst/>
            </a:prstTxWarp>
          </a:bodyPr>
          <a:lstStyle>
            <a:lvl1pPr algn="r" defTabSz="92310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8758876"/>
            <a:ext cx="3005448" cy="46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1" tIns="46151" rIns="92301" bIns="46151" numCol="1" anchor="b" anchorCtr="0" compatLnSpc="1">
            <a:prstTxWarp prst="textNoShape">
              <a:avLst/>
            </a:prstTxWarp>
          </a:bodyPr>
          <a:lstStyle>
            <a:lvl1pPr defTabSz="92310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8752" y="8758876"/>
            <a:ext cx="3005448" cy="46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1" tIns="46151" rIns="92301" bIns="46151" numCol="1" anchor="b" anchorCtr="0" compatLnSpc="1">
            <a:prstTxWarp prst="textNoShape">
              <a:avLst/>
            </a:prstTxWarp>
          </a:bodyPr>
          <a:lstStyle>
            <a:lvl1pPr algn="r" defTabSz="923103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B415EEA-74F6-40C3-AEFF-4B2C0E9CDD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26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8721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7084FDCC-3854-4402-AA33-C48FF8E857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9BD7A2C1-A75E-4E63-B95A-20B40131A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304C4D9D-6515-4F09-8F2C-C3CBF6EC35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4B226FB7-6382-431A-9C4C-8CC7821255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1CB4EDCE-9F30-4C11-801E-D137D1FDB8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6341496A-31DB-4F4A-A77F-41553172E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E23AAC1E-4F31-4F91-A2C9-67D1A7824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76A043ED-E5FB-4BF4-B0B3-1CB2FDBB0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B62171E3-9035-41D1-9793-049F86619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714DF789-E8A6-46D1-9867-24938D7BA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107FF5BF-0356-4B1E-8E44-9EEE59BFF7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	</a:t>
            </a:r>
          </a:p>
          <a:p>
            <a:pPr lvl="2"/>
            <a:r>
              <a:rPr lang="en-US" smtClean="0"/>
              <a:t>Third</a:t>
            </a:r>
          </a:p>
          <a:p>
            <a:pPr lvl="2"/>
            <a:endParaRPr lang="en-US" smtClean="0"/>
          </a:p>
        </p:txBody>
      </p:sp>
      <p:pic>
        <p:nvPicPr>
          <p:cNvPr id="20484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/>
              <a:t>12-</a:t>
            </a:r>
            <a:fld id="{9AD60C87-1343-4519-AFC0-15A7D34708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i="1" u="sng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4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1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4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7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1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31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3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DA6BCAC2-D2CC-4F94-9780-3526E529E9CC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Lesson 12 Objectives</a:t>
            </a:r>
          </a:p>
        </p:txBody>
      </p:sp>
      <p:sp>
        <p:nvSpPr>
          <p:cNvPr id="396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963" y="1824038"/>
            <a:ext cx="7772400" cy="46958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Time dependent solutions	</a:t>
            </a:r>
          </a:p>
          <a:p>
            <a:pPr>
              <a:defRPr/>
            </a:pPr>
            <a:r>
              <a:rPr lang="en-US" dirty="0" smtClean="0"/>
              <a:t>Derivation of point kinetics equation</a:t>
            </a:r>
          </a:p>
          <a:p>
            <a:pPr>
              <a:defRPr/>
            </a:pPr>
            <a:r>
              <a:rPr lang="en-US" dirty="0" smtClean="0"/>
              <a:t>Derivation of diffusion theory from transport theory (1D)</a:t>
            </a:r>
          </a:p>
          <a:p>
            <a:pPr>
              <a:defRPr/>
            </a:pPr>
            <a:r>
              <a:rPr lang="en-US" dirty="0" smtClean="0"/>
              <a:t>Simple view of 1</a:t>
            </a:r>
            <a:r>
              <a:rPr lang="en-US" baseline="30000" dirty="0" smtClean="0"/>
              <a:t>st</a:t>
            </a:r>
            <a:r>
              <a:rPr lang="en-US" dirty="0" smtClean="0"/>
              <a:t> order perturbation theory</a:t>
            </a:r>
          </a:p>
          <a:p>
            <a:pPr>
              <a:buFontTx/>
              <a:buNone/>
              <a:defRPr/>
            </a:pPr>
            <a:endParaRPr lang="en-US" dirty="0" smtClean="0"/>
          </a:p>
          <a:p>
            <a:pPr>
              <a:buFontTx/>
              <a:buNone/>
              <a:defRPr/>
            </a:pP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4F2E15EA-B689-4786-80AC-36CEB0FB71E1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point kinetics equation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transport equation can be reduced to the time (only) dependent point kinetics equation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457200" indent="-4572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equation itself can be solved implicitly or explicitly (or using fancier time-dependent solutions like </a:t>
            </a:r>
            <a:r>
              <a:rPr lang="en-US" sz="2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Runge-Kutta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 marL="457200" indent="-457200">
              <a:spcBef>
                <a:spcPct val="20000"/>
              </a:spcBef>
              <a:buClr>
                <a:schemeClr val="hlink"/>
              </a:buClr>
              <a:buFont typeface="Arial" panose="020B0604020202020204" pitchFamily="34" charset="0"/>
              <a:buChar char="•"/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It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 the DEFINITION of the parameters from the current flux that is of prime importance in this derivation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717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8388663"/>
              </p:ext>
            </p:extLst>
          </p:nvPr>
        </p:nvGraphicFramePr>
        <p:xfrm>
          <a:off x="1883002" y="2244045"/>
          <a:ext cx="5016500" cy="180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3" imgW="2349360" imgH="863280" progId="Equation.DSMT4">
                  <p:embed/>
                </p:oleObj>
              </mc:Choice>
              <mc:Fallback>
                <p:oleObj name="Equation" r:id="rId3" imgW="2349360" imgH="8632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3002" y="2244045"/>
                        <a:ext cx="5016500" cy="180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F40C7500-1F32-479A-8D0F-1A39CCB3CD80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point kinetics equation (2)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 get there, I am going to integrate the static and transient equations, returning to the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brack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-et notation for integration over all variables (except time):</a:t>
            </a:r>
          </a:p>
        </p:txBody>
      </p:sp>
      <p:graphicFrame>
        <p:nvGraphicFramePr>
          <p:cNvPr id="8194" name="Object 6"/>
          <p:cNvGraphicFramePr>
            <a:graphicFrameLocks noChangeAspect="1"/>
          </p:cNvGraphicFramePr>
          <p:nvPr/>
        </p:nvGraphicFramePr>
        <p:xfrm>
          <a:off x="201613" y="3265488"/>
          <a:ext cx="8942387" cy="314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Equation" r:id="rId3" imgW="5054400" imgH="1815840" progId="Equation.DSMT4">
                  <p:embed/>
                </p:oleObj>
              </mc:Choice>
              <mc:Fallback>
                <p:oleObj name="Equation" r:id="rId3" imgW="5054400" imgH="18158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613" y="3265488"/>
                        <a:ext cx="8942387" cy="314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03C30350-306A-46E5-BCB4-F5483A71F946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point kinetics equation (3)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Yielding: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(static)</a:t>
            </a: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(time-dependent)</a:t>
            </a: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9218" name="Object 6"/>
          <p:cNvGraphicFramePr>
            <a:graphicFrameLocks noChangeAspect="1"/>
          </p:cNvGraphicFramePr>
          <p:nvPr/>
        </p:nvGraphicFramePr>
        <p:xfrm>
          <a:off x="300038" y="4092575"/>
          <a:ext cx="8802687" cy="238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3" imgW="4698720" imgH="1295280" progId="Equation.DSMT4">
                  <p:embed/>
                </p:oleObj>
              </mc:Choice>
              <mc:Fallback>
                <p:oleObj name="Equation" r:id="rId3" imgW="4698720" imgH="12952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4092575"/>
                        <a:ext cx="8802687" cy="238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1274763" y="2111375"/>
          <a:ext cx="6948487" cy="1125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5" imgW="2997000" imgH="495000" progId="Equation.DSMT4">
                  <p:embed/>
                </p:oleObj>
              </mc:Choice>
              <mc:Fallback>
                <p:oleObj name="Equation" r:id="rId5" imgW="2997000" imgH="495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4763" y="2111375"/>
                        <a:ext cx="6948487" cy="1125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13C740C9-7268-4662-8677-D52C983F7700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point kinetics equation (4)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This can be cleaned up a bit.  The scattering terms can be reduced to:</a:t>
            </a:r>
          </a:p>
        </p:txBody>
      </p:sp>
      <p:graphicFrame>
        <p:nvGraphicFramePr>
          <p:cNvPr id="10242" name="Object 6"/>
          <p:cNvGraphicFramePr>
            <a:graphicFrameLocks noChangeAspect="1"/>
          </p:cNvGraphicFramePr>
          <p:nvPr/>
        </p:nvGraphicFramePr>
        <p:xfrm>
          <a:off x="504825" y="2295525"/>
          <a:ext cx="821848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9" name="Equation" r:id="rId3" imgW="4000320" imgH="2019240" progId="Equation.DSMT4">
                  <p:embed/>
                </p:oleObj>
              </mc:Choice>
              <mc:Fallback>
                <p:oleObj name="Equation" r:id="rId3" imgW="4000320" imgH="20192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" y="2295525"/>
                        <a:ext cx="8218488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57D17B81-C902-4F66-98F9-124CC2D0C265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point kinetics equation (5)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 the fission term can be reduced to:</a:t>
            </a:r>
          </a:p>
        </p:txBody>
      </p:sp>
      <p:graphicFrame>
        <p:nvGraphicFramePr>
          <p:cNvPr id="11266" name="Object 6"/>
          <p:cNvGraphicFramePr>
            <a:graphicFrameLocks noChangeAspect="1"/>
          </p:cNvGraphicFramePr>
          <p:nvPr/>
        </p:nvGraphicFramePr>
        <p:xfrm>
          <a:off x="504825" y="2219325"/>
          <a:ext cx="8218488" cy="421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3" imgW="4000320" imgH="2095200" progId="Equation.DSMT4">
                  <p:embed/>
                </p:oleObj>
              </mc:Choice>
              <mc:Fallback>
                <p:oleObj name="Equation" r:id="rId3" imgW="4000320" imgH="2095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825" y="2219325"/>
                        <a:ext cx="8218488" cy="421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D20E68BD-CC9E-4B24-8CFC-7828108BBF0A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point kinetics equation (6)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Leaving us with (slightly rearranged):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(static)</a:t>
            </a: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(time-dependent)</a:t>
            </a:r>
          </a:p>
          <a:p>
            <a:pPr marL="533400" indent="-533400" algn="ctr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2290" name="Object 6"/>
          <p:cNvGraphicFramePr>
            <a:graphicFrameLocks noChangeAspect="1"/>
          </p:cNvGraphicFramePr>
          <p:nvPr/>
        </p:nvGraphicFramePr>
        <p:xfrm>
          <a:off x="696913" y="3990975"/>
          <a:ext cx="7713662" cy="248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Equation" r:id="rId3" imgW="3949560" imgH="1295280" progId="Equation.DSMT4">
                  <p:embed/>
                </p:oleObj>
              </mc:Choice>
              <mc:Fallback>
                <p:oleObj name="Equation" r:id="rId3" imgW="3949560" imgH="12952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3990975"/>
                        <a:ext cx="7713662" cy="248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1838325" y="2081213"/>
          <a:ext cx="5211763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5" name="Equation" r:id="rId5" imgW="2247840" imgH="457200" progId="Equation.DSMT4">
                  <p:embed/>
                </p:oleObj>
              </mc:Choice>
              <mc:Fallback>
                <p:oleObj name="Equation" r:id="rId5" imgW="2247840" imgH="457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25" y="2081213"/>
                        <a:ext cx="5211763" cy="1038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6F7AC83F-1BA3-4BAB-BC83-1CE400230855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point kinetics equation (7)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Substituting the static into the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time-dependent (which involves an implicit assumption that space/direction/energy flux does not change),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latter becomes: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Finally, if we define: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331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8616658"/>
              </p:ext>
            </p:extLst>
          </p:nvPr>
        </p:nvGraphicFramePr>
        <p:xfrm>
          <a:off x="1472334" y="3298896"/>
          <a:ext cx="5605463" cy="2141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3" imgW="2869920" imgH="1117440" progId="Equation.DSMT4">
                  <p:embed/>
                </p:oleObj>
              </mc:Choice>
              <mc:Fallback>
                <p:oleObj name="Equation" r:id="rId3" imgW="2869920" imgH="11174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2334" y="3298896"/>
                        <a:ext cx="5605463" cy="2141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6939600"/>
              </p:ext>
            </p:extLst>
          </p:nvPr>
        </p:nvGraphicFramePr>
        <p:xfrm>
          <a:off x="839787" y="4933228"/>
          <a:ext cx="7415213" cy="201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9" name="Equation" r:id="rId5" imgW="3797280" imgH="1054080" progId="Equation.DSMT4">
                  <p:embed/>
                </p:oleObj>
              </mc:Choice>
              <mc:Fallback>
                <p:oleObj name="Equation" r:id="rId5" imgW="3797280" imgH="10540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787" y="4933228"/>
                        <a:ext cx="7415213" cy="201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774398EA-7A74-4E13-B8B6-E5165898B0C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point kinetics equation (8)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this becomes: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if we define reactivity as:</a:t>
            </a:r>
          </a:p>
        </p:txBody>
      </p:sp>
      <p:graphicFrame>
        <p:nvGraphicFramePr>
          <p:cNvPr id="14338" name="Object 6"/>
          <p:cNvGraphicFramePr>
            <a:graphicFrameLocks noChangeAspect="1"/>
          </p:cNvGraphicFramePr>
          <p:nvPr/>
        </p:nvGraphicFramePr>
        <p:xfrm>
          <a:off x="1651000" y="2228850"/>
          <a:ext cx="5016500" cy="180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Equation" r:id="rId3" imgW="2349360" imgH="863280" progId="Equation.DSMT4">
                  <p:embed/>
                </p:oleObj>
              </mc:Choice>
              <mc:Fallback>
                <p:oleObj name="Equation" r:id="rId3" imgW="2349360" imgH="86328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1000" y="2228850"/>
                        <a:ext cx="5016500" cy="180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5"/>
          <p:cNvGraphicFramePr>
            <a:graphicFrameLocks noChangeAspect="1"/>
          </p:cNvGraphicFramePr>
          <p:nvPr/>
        </p:nvGraphicFramePr>
        <p:xfrm>
          <a:off x="2949575" y="5273675"/>
          <a:ext cx="292735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3" name="Equation" r:id="rId5" imgW="1371600" imgH="469800" progId="Equation.DSMT4">
                  <p:embed/>
                </p:oleObj>
              </mc:Choice>
              <mc:Fallback>
                <p:oleObj name="Equation" r:id="rId5" imgW="1371600" imgH="469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9575" y="5273675"/>
                        <a:ext cx="2927350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774398EA-7A74-4E13-B8B6-E5165898B0CB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point kinetics equation (8)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Noti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ce the particular form of the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ymbol" panose="05050102010706020507" pitchFamily="18" charset="2"/>
              </a:rPr>
              <a:t>L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value. It can be considered to be the inverse of the average velocity times the fission production cross-section (which would be the average time between fission neutrons, i.e., the average lifetime of a fission neutron)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But to get there, you have to get the average velocity not by averaging the neutron velocities, but by taking the inverse of the average of inverse neutron velocities! Interesting…</a:t>
            </a: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709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A470AB32-B616-45B6-83F7-E3EB615E2A4B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diffusion theory (1D)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Avoiding the much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more complicated 3D form, we begin with the 1D slab BE with first order Legendre scattering: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First we integrate the entire equation using            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</p:txBody>
      </p:sp>
      <p:graphicFrame>
        <p:nvGraphicFramePr>
          <p:cNvPr id="15362" name="Object 1024"/>
          <p:cNvGraphicFramePr>
            <a:graphicFrameLocks noChangeAspect="1"/>
          </p:cNvGraphicFramePr>
          <p:nvPr/>
        </p:nvGraphicFramePr>
        <p:xfrm>
          <a:off x="52388" y="2835275"/>
          <a:ext cx="8990012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3" name="Equation" r:id="rId3" imgW="4190760" imgH="393480" progId="Equation.DSMT4">
                  <p:embed/>
                </p:oleObj>
              </mc:Choice>
              <mc:Fallback>
                <p:oleObj name="Equation" r:id="rId3" imgW="4190760" imgH="393480" progId="Equation.DSMT4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8" y="2835275"/>
                        <a:ext cx="8990012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5"/>
          <p:cNvGraphicFramePr>
            <a:graphicFrameLocks noChangeAspect="1"/>
          </p:cNvGraphicFramePr>
          <p:nvPr/>
        </p:nvGraphicFramePr>
        <p:xfrm>
          <a:off x="7569200" y="3497263"/>
          <a:ext cx="1101725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4" name="Equation" r:id="rId5" imgW="469800" imgH="469800" progId="Equation.DSMT4">
                  <p:embed/>
                </p:oleObj>
              </mc:Choice>
              <mc:Fallback>
                <p:oleObj name="Equation" r:id="rId5" imgW="469800" imgH="469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200" y="3497263"/>
                        <a:ext cx="1101725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4" name="Object 6"/>
          <p:cNvGraphicFramePr>
            <a:graphicFrameLocks noChangeAspect="1"/>
          </p:cNvGraphicFramePr>
          <p:nvPr/>
        </p:nvGraphicFramePr>
        <p:xfrm>
          <a:off x="377825" y="4592638"/>
          <a:ext cx="8615363" cy="208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Equation" r:id="rId7" imgW="4051080" imgH="1015920" progId="Equation.DSMT4">
                  <p:embed/>
                </p:oleObj>
              </mc:Choice>
              <mc:Fallback>
                <p:oleObj name="Equation" r:id="rId7" imgW="4051080" imgH="10159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25" y="4592638"/>
                        <a:ext cx="8615363" cy="208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7EAC5885-44DD-4339-B315-E4EE118EEEE7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Time dependent BE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Moving back to a previous slide (Lecture 2), the last time we had time dependence the BE looked like this: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Since I am too lazy to write all that, I will shorten it to:</a:t>
            </a: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203200" y="2898775"/>
          <a:ext cx="8651875" cy="267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3" imgW="4495680" imgH="1396800" progId="Equation.DSMT4">
                  <p:embed/>
                </p:oleObj>
              </mc:Choice>
              <mc:Fallback>
                <p:oleObj name="Equation" r:id="rId3" imgW="4495680" imgH="1396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200" y="2898775"/>
                        <a:ext cx="8651875" cy="2674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4B75CC86-04F0-4AF0-B5B7-0C95C9B378F7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diffusion theory (2) 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Or: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Next we integrate the entire equation using            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</p:txBody>
      </p:sp>
      <p:graphicFrame>
        <p:nvGraphicFramePr>
          <p:cNvPr id="16386" name="Object 1024"/>
          <p:cNvGraphicFramePr>
            <a:graphicFrameLocks noChangeAspect="1"/>
          </p:cNvGraphicFramePr>
          <p:nvPr/>
        </p:nvGraphicFramePr>
        <p:xfrm>
          <a:off x="7639050" y="2668588"/>
          <a:ext cx="1339850" cy="106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7" name="Equation" r:id="rId3" imgW="571320" imgH="469800" progId="Equation.DSMT4">
                  <p:embed/>
                </p:oleObj>
              </mc:Choice>
              <mc:Fallback>
                <p:oleObj name="Equation" r:id="rId3" imgW="571320" imgH="469800" progId="Equation.DSMT4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9050" y="2668588"/>
                        <a:ext cx="1339850" cy="106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4"/>
          <p:cNvGraphicFramePr>
            <a:graphicFrameLocks noChangeAspect="1"/>
          </p:cNvGraphicFramePr>
          <p:nvPr/>
        </p:nvGraphicFramePr>
        <p:xfrm>
          <a:off x="1692275" y="1920875"/>
          <a:ext cx="5780088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8" name="Equation" r:id="rId5" imgW="2717640" imgH="393480" progId="Equation.DSMT4">
                  <p:embed/>
                </p:oleObj>
              </mc:Choice>
              <mc:Fallback>
                <p:oleObj name="Equation" r:id="rId5" imgW="271764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920875"/>
                        <a:ext cx="5780088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5"/>
          <p:cNvGraphicFramePr>
            <a:graphicFrameLocks noChangeAspect="1"/>
          </p:cNvGraphicFramePr>
          <p:nvPr/>
        </p:nvGraphicFramePr>
        <p:xfrm>
          <a:off x="4763" y="3852863"/>
          <a:ext cx="9156700" cy="208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" name="Equation" r:id="rId7" imgW="4305240" imgH="1015920" progId="Equation.DSMT4">
                  <p:embed/>
                </p:oleObj>
              </mc:Choice>
              <mc:Fallback>
                <p:oleObj name="Equation" r:id="rId7" imgW="4305240" imgH="10159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3852863"/>
                        <a:ext cx="9156700" cy="208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DEB24E85-B812-48BB-86B7-688E1BD2F780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diffusion theory (3) 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To get: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 get rid of the remaining integral by assuming that the second LEGENDRE moment of the flux is zero: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</p:txBody>
      </p:sp>
      <p:graphicFrame>
        <p:nvGraphicFramePr>
          <p:cNvPr id="17410" name="Object 5"/>
          <p:cNvGraphicFramePr>
            <a:graphicFrameLocks noChangeAspect="1"/>
          </p:cNvGraphicFramePr>
          <p:nvPr/>
        </p:nvGraphicFramePr>
        <p:xfrm>
          <a:off x="1752600" y="1870075"/>
          <a:ext cx="564515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" name="Equation" r:id="rId3" imgW="2654280" imgH="507960" progId="Equation.DSMT4">
                  <p:embed/>
                </p:oleObj>
              </mc:Choice>
              <mc:Fallback>
                <p:oleObj name="Equation" r:id="rId3" imgW="2654280" imgH="5079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870075"/>
                        <a:ext cx="5645150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1" name="Object 6"/>
          <p:cNvGraphicFramePr>
            <a:graphicFrameLocks noChangeAspect="1"/>
          </p:cNvGraphicFramePr>
          <p:nvPr/>
        </p:nvGraphicFramePr>
        <p:xfrm>
          <a:off x="1574800" y="4171950"/>
          <a:ext cx="6594475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5" name="Equation" r:id="rId5" imgW="3429000" imgH="1447560" progId="Equation.DSMT4">
                  <p:embed/>
                </p:oleObj>
              </mc:Choice>
              <mc:Fallback>
                <p:oleObj name="Equation" r:id="rId5" imgW="3429000" imgH="14475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4800" y="4171950"/>
                        <a:ext cx="6594475" cy="268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4DEA9FC7-C70B-4496-8A2D-33CA4355F385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diffusion theory (4) 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Substituting this leaves us with the coupled equations: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second equation can be solved for           to get: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</p:txBody>
      </p:sp>
      <p:graphicFrame>
        <p:nvGraphicFramePr>
          <p:cNvPr id="18434" name="Object 4"/>
          <p:cNvGraphicFramePr>
            <a:graphicFrameLocks noChangeAspect="1"/>
          </p:cNvGraphicFramePr>
          <p:nvPr/>
        </p:nvGraphicFramePr>
        <p:xfrm>
          <a:off x="1619250" y="2254250"/>
          <a:ext cx="5780088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3" imgW="2717640" imgH="393480" progId="Equation.DSMT4">
                  <p:embed/>
                </p:oleObj>
              </mc:Choice>
              <mc:Fallback>
                <p:oleObj name="Equation" r:id="rId3" imgW="271764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2254250"/>
                        <a:ext cx="5780088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5"/>
          <p:cNvGraphicFramePr>
            <a:graphicFrameLocks noChangeAspect="1"/>
          </p:cNvGraphicFramePr>
          <p:nvPr/>
        </p:nvGraphicFramePr>
        <p:xfrm>
          <a:off x="1952625" y="3249613"/>
          <a:ext cx="4781550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5" imgW="2247840" imgH="393480" progId="Equation.DSMT4">
                  <p:embed/>
                </p:oleObj>
              </mc:Choice>
              <mc:Fallback>
                <p:oleObj name="Equation" r:id="rId5" imgW="2247840" imgH="39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2625" y="3249613"/>
                        <a:ext cx="4781550" cy="808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7"/>
          <p:cNvGraphicFramePr>
            <a:graphicFrameLocks noChangeAspect="1"/>
          </p:cNvGraphicFramePr>
          <p:nvPr/>
        </p:nvGraphicFramePr>
        <p:xfrm>
          <a:off x="1365250" y="5432425"/>
          <a:ext cx="6537325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7" imgW="3073320" imgH="444240" progId="Equation.DSMT4">
                  <p:embed/>
                </p:oleObj>
              </mc:Choice>
              <mc:Fallback>
                <p:oleObj name="Equation" r:id="rId7" imgW="3073320" imgH="4442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0" y="5432425"/>
                        <a:ext cx="6537325" cy="912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8"/>
          <p:cNvGraphicFramePr>
            <a:graphicFrameLocks noChangeAspect="1"/>
          </p:cNvGraphicFramePr>
          <p:nvPr/>
        </p:nvGraphicFramePr>
        <p:xfrm>
          <a:off x="7062788" y="4398963"/>
          <a:ext cx="730250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Equation" r:id="rId9" imgW="342720" imgH="228600" progId="Equation.DSMT4">
                  <p:embed/>
                </p:oleObj>
              </mc:Choice>
              <mc:Fallback>
                <p:oleObj name="Equation" r:id="rId9" imgW="342720" imgH="2286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2788" y="4398963"/>
                        <a:ext cx="730250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DF47C3A2-A06D-463D-83F6-32868D555B50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Derivation of diffusion theory (5) 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Substituting this into the first equation gives us the familiar diffusion equation: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</a:t>
            </a:r>
          </a:p>
        </p:txBody>
      </p:sp>
      <p:graphicFrame>
        <p:nvGraphicFramePr>
          <p:cNvPr id="1945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724807"/>
              </p:ext>
            </p:extLst>
          </p:nvPr>
        </p:nvGraphicFramePr>
        <p:xfrm>
          <a:off x="1837531" y="2935967"/>
          <a:ext cx="5419725" cy="2129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Equation" r:id="rId3" imgW="2184120" imgH="888840" progId="Equation.DSMT4">
                  <p:embed/>
                </p:oleObj>
              </mc:Choice>
              <mc:Fallback>
                <p:oleObj name="Equation" r:id="rId3" imgW="2184120" imgH="8888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7531" y="2935967"/>
                        <a:ext cx="5419725" cy="21297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F30D36E0-FEE7-462E-911E-E771271FD77F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Time dependent BE (2)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(I took out the fixed source since time-dependent problems usually involve reactors)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 will look at 3 techniques for attacking this equation (given that we can readily solve both the forward and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adjoint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STATIC BE)</a:t>
            </a:r>
          </a:p>
        </p:txBody>
      </p:sp>
      <p:graphicFrame>
        <p:nvGraphicFramePr>
          <p:cNvPr id="2050" name="Object 6"/>
          <p:cNvGraphicFramePr>
            <a:graphicFrameLocks noChangeAspect="1"/>
          </p:cNvGraphicFramePr>
          <p:nvPr/>
        </p:nvGraphicFramePr>
        <p:xfrm>
          <a:off x="654050" y="1530350"/>
          <a:ext cx="7618413" cy="148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Equation" r:id="rId3" imgW="3568680" imgH="711000" progId="Equation.DSMT4">
                  <p:embed/>
                </p:oleObj>
              </mc:Choice>
              <mc:Fallback>
                <p:oleObj name="Equation" r:id="rId3" imgW="3568680" imgH="711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" y="1530350"/>
                        <a:ext cx="7618413" cy="1489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/>
        </p:nvGraphicFramePr>
        <p:xfrm>
          <a:off x="3036888" y="3355975"/>
          <a:ext cx="1939925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5" imgW="914400" imgH="431640" progId="Equation.DSMT4">
                  <p:embed/>
                </p:oleObj>
              </mc:Choice>
              <mc:Fallback>
                <p:oleObj name="Equation" r:id="rId5" imgW="91440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6888" y="3355975"/>
                        <a:ext cx="1939925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02FC3295-0D52-498E-8BC7-66D6771FBC44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Time dependent BE (3)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It gets a little more complicated in practice because we have to account for the delayed neutrons:</a:t>
            </a:r>
          </a:p>
        </p:txBody>
      </p:sp>
      <p:graphicFrame>
        <p:nvGraphicFramePr>
          <p:cNvPr id="30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742996"/>
              </p:ext>
            </p:extLst>
          </p:nvPr>
        </p:nvGraphicFramePr>
        <p:xfrm>
          <a:off x="242888" y="2744788"/>
          <a:ext cx="8648700" cy="3535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3" imgW="4051080" imgH="1688760" progId="Equation.DSMT4">
                  <p:embed/>
                </p:oleObj>
              </mc:Choice>
              <mc:Fallback>
                <p:oleObj name="Equation" r:id="rId3" imgW="4051080" imgH="16887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8" y="2744788"/>
                        <a:ext cx="8648700" cy="3535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B31C4D18-9466-4B07-B7A4-B379E3CDBFE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Method 1: Explicit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 the explicit approach, we employ a forward finite difference for the time derivative: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 solve for the future values:</a:t>
            </a:r>
          </a:p>
        </p:txBody>
      </p:sp>
      <p:graphicFrame>
        <p:nvGraphicFramePr>
          <p:cNvPr id="409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908377"/>
              </p:ext>
            </p:extLst>
          </p:nvPr>
        </p:nvGraphicFramePr>
        <p:xfrm>
          <a:off x="280988" y="2447925"/>
          <a:ext cx="8540750" cy="308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3" imgW="4000320" imgH="1473120" progId="Equation.DSMT4">
                  <p:embed/>
                </p:oleObj>
              </mc:Choice>
              <mc:Fallback>
                <p:oleObj name="Equation" r:id="rId3" imgW="4000320" imgH="147312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88" y="2447925"/>
                        <a:ext cx="8540750" cy="308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2F975B1C-C027-4C59-84FB-C994C0E65E4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Method 1: Explicit (2)</a:t>
            </a:r>
          </a:p>
        </p:txBody>
      </p:sp>
      <p:graphicFrame>
        <p:nvGraphicFramePr>
          <p:cNvPr id="51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4355563"/>
              </p:ext>
            </p:extLst>
          </p:nvPr>
        </p:nvGraphicFramePr>
        <p:xfrm>
          <a:off x="671513" y="1909763"/>
          <a:ext cx="7631112" cy="357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3" imgW="3936960" imgH="1879560" progId="Equation.DSMT4">
                  <p:embed/>
                </p:oleObj>
              </mc:Choice>
              <mc:Fallback>
                <p:oleObj name="Equation" r:id="rId3" imgW="3936960" imgH="18795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3" y="1909763"/>
                        <a:ext cx="7631112" cy="357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4D9ABA0F-8843-4688-ACEF-38E7724139E4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Method 1: Explicit (2)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This is a standard forward differencing, which tends to require VERY small time steps, although it always converges to the right solution (if you have the patience)</a:t>
            </a:r>
          </a:p>
          <a:p>
            <a:pPr marL="990600" lvl="1" indent="-533400">
              <a:spcBef>
                <a:spcPct val="20000"/>
              </a:spcBef>
              <a:buClr>
                <a:schemeClr val="hlink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Notice the velocity term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And it has the added advantage (shared by several methods) that you can determine the </a:t>
            </a:r>
            <a:r>
              <a:rPr lang="en-US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bracketed term (production rate – loss rate)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BEFORE you pick the time step</a:t>
            </a:r>
          </a:p>
          <a:p>
            <a:pPr marL="990600" lvl="1" indent="-533400">
              <a:spcBef>
                <a:spcPct val="20000"/>
              </a:spcBef>
              <a:buClr>
                <a:schemeClr val="hlink"/>
              </a:buClr>
              <a:buFont typeface="Arial" pitchFamily="34" charset="0"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Therefore, for example, you can restrict the </a:t>
            </a:r>
            <a:r>
              <a:rPr lang="en-US" sz="2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timestep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so that no value increases more than a certain percentage</a:t>
            </a:r>
          </a:p>
          <a:p>
            <a:pPr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563C746F-D28C-473D-9ADB-DDBE3AA5EC30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Method 2: Implicit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 the implicit approach, we employ a backward finite difference for the time derivatives on Slide 12-4 to get: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This uses the standard static solution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 did not include the precursor solution since it is usually much easier (and explicit works fine)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338138" y="3011488"/>
          <a:ext cx="8472487" cy="215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3" imgW="4559040" imgH="1180800" progId="Equation.DSMT4">
                  <p:embed/>
                </p:oleObj>
              </mc:Choice>
              <mc:Fallback>
                <p:oleObj name="Equation" r:id="rId3" imgW="4559040" imgH="1180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8" y="3011488"/>
                        <a:ext cx="8472487" cy="2151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12-</a:t>
            </a:r>
            <a:fld id="{6311FF30-F90C-4115-8A6F-1A2E79887B4C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391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Method 3: Quasi-static</a:t>
            </a:r>
          </a:p>
        </p:txBody>
      </p:sp>
      <p:sp>
        <p:nvSpPr>
          <p:cNvPr id="391173" name="Rectangle 5"/>
          <p:cNvSpPr>
            <a:spLocks noChangeArrowheads="1"/>
          </p:cNvSpPr>
          <p:nvPr/>
        </p:nvSpPr>
        <p:spPr bwMode="auto">
          <a:xfrm>
            <a:off x="174625" y="1366838"/>
            <a:ext cx="8745538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The quasi-static approach rests on an assumption that the ABSOLUTE MAGNITUDE of the flux changes much more rapidly than the SHAPE (in space, direction, and energy) of the flux</a:t>
            </a:r>
          </a:p>
          <a:p>
            <a:pPr marL="990600" lvl="1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 employ the point kinetics equation to solve for the rapidly-changing flux magnitude over a fairly large time step</a:t>
            </a:r>
          </a:p>
          <a:p>
            <a:pPr marL="990600" lvl="1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Every so often we use the current cross sections (which have changed due to temperature and material movement) in a new STATIC flux calculation to get the flux shape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This usually allows for extremely large times steps (compared to the other two methods)</a:t>
            </a: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33400" indent="-533400">
              <a:spcBef>
                <a:spcPct val="20000"/>
              </a:spcBef>
              <a:buClr>
                <a:schemeClr val="hlink"/>
              </a:buClr>
              <a:buFontTx/>
              <a:buChar char="•"/>
              <a:defRPr/>
            </a:pPr>
            <a:endParaRPr lang="en-US" sz="2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dist="13470" dir="2700000" algn="ctr" rotWithShape="0">
            <a:schemeClr val="bg2"/>
          </a:outerShdw>
        </a:effectLst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2457</TotalTime>
  <Words>871</Words>
  <Application>Microsoft Office PowerPoint</Application>
  <PresentationFormat>On-screen Show (4:3)</PresentationFormat>
  <Paragraphs>162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Monotype Sorts</vt:lpstr>
      <vt:lpstr>Symbol</vt:lpstr>
      <vt:lpstr>Times New Roman</vt:lpstr>
      <vt:lpstr>Sparkle</vt:lpstr>
      <vt:lpstr>Equation</vt:lpstr>
      <vt:lpstr>MathType 6.0 Equation</vt:lpstr>
      <vt:lpstr>Lesson 12 Objectives</vt:lpstr>
      <vt:lpstr>Time dependent BE</vt:lpstr>
      <vt:lpstr>Time dependent BE (2)</vt:lpstr>
      <vt:lpstr>Time dependent BE (3)</vt:lpstr>
      <vt:lpstr>Method 1: Explicit</vt:lpstr>
      <vt:lpstr>Method 1: Explicit (2)</vt:lpstr>
      <vt:lpstr>Method 1: Explicit (2)</vt:lpstr>
      <vt:lpstr>Method 2: Implicit</vt:lpstr>
      <vt:lpstr>Method 3: Quasi-static</vt:lpstr>
      <vt:lpstr>Derivation of point kinetics equation</vt:lpstr>
      <vt:lpstr>Derivation of point kinetics equation (2)</vt:lpstr>
      <vt:lpstr>Derivation of point kinetics equation (3)</vt:lpstr>
      <vt:lpstr>Derivation of point kinetics equation (4)</vt:lpstr>
      <vt:lpstr>Derivation of point kinetics equation (5)</vt:lpstr>
      <vt:lpstr>Derivation of point kinetics equation (6)</vt:lpstr>
      <vt:lpstr>Derivation of point kinetics equation (7)</vt:lpstr>
      <vt:lpstr>Derivation of point kinetics equation (8)</vt:lpstr>
      <vt:lpstr>Derivation of point kinetics equation (8)</vt:lpstr>
      <vt:lpstr>Derivation of diffusion theory (1D)</vt:lpstr>
      <vt:lpstr>Derivation of diffusion theory (2) </vt:lpstr>
      <vt:lpstr>Derivation of diffusion theory (3) </vt:lpstr>
      <vt:lpstr>Derivation of diffusion theory (4) </vt:lpstr>
      <vt:lpstr>Derivation of diffusion theory (5)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163</cp:revision>
  <cp:lastPrinted>1999-08-30T19:39:18Z</cp:lastPrinted>
  <dcterms:created xsi:type="dcterms:W3CDTF">1995-05-28T16:29:18Z</dcterms:created>
  <dcterms:modified xsi:type="dcterms:W3CDTF">2019-11-27T01:24:30Z</dcterms:modified>
</cp:coreProperties>
</file>