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504" r:id="rId2"/>
    <p:sldId id="553" r:id="rId3"/>
    <p:sldId id="551" r:id="rId4"/>
    <p:sldId id="552" r:id="rId5"/>
    <p:sldId id="507" r:id="rId6"/>
    <p:sldId id="528" r:id="rId7"/>
    <p:sldId id="529" r:id="rId8"/>
    <p:sldId id="531" r:id="rId9"/>
    <p:sldId id="530" r:id="rId10"/>
    <p:sldId id="532" r:id="rId11"/>
    <p:sldId id="533" r:id="rId12"/>
    <p:sldId id="534" r:id="rId13"/>
    <p:sldId id="535" r:id="rId14"/>
    <p:sldId id="527" r:id="rId15"/>
    <p:sldId id="536" r:id="rId16"/>
    <p:sldId id="549" r:id="rId17"/>
    <p:sldId id="543" r:id="rId18"/>
    <p:sldId id="537" r:id="rId19"/>
    <p:sldId id="538" r:id="rId20"/>
    <p:sldId id="544" r:id="rId21"/>
    <p:sldId id="545" r:id="rId22"/>
    <p:sldId id="539" r:id="rId23"/>
    <p:sldId id="540" r:id="rId24"/>
    <p:sldId id="547" r:id="rId25"/>
    <p:sldId id="541" r:id="rId26"/>
    <p:sldId id="550" r:id="rId27"/>
    <p:sldId id="542" r:id="rId28"/>
    <p:sldId id="508" r:id="rId29"/>
    <p:sldId id="509" r:id="rId30"/>
    <p:sldId id="510" r:id="rId31"/>
    <p:sldId id="511" r:id="rId32"/>
    <p:sldId id="512" r:id="rId33"/>
    <p:sldId id="513" r:id="rId34"/>
    <p:sldId id="514" r:id="rId35"/>
    <p:sldId id="546" r:id="rId36"/>
    <p:sldId id="548" r:id="rId37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2664" y="-8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3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45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Relationship Id="rId4" Type="http://schemas.openxmlformats.org/officeDocument/2006/relationships/image" Target="../media/image60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BE1C447A-16BF-4AD6-BD37-9DFE62549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222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57062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2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24" tIns="46913" rIns="93824" bIns="4691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0250" y="6232525"/>
            <a:ext cx="1905000" cy="457200"/>
          </a:xfrm>
        </p:spPr>
        <p:txBody>
          <a:bodyPr wrap="none" lIns="92075" tIns="46038" rIns="92075" bIns="46038" anchor="ctr"/>
          <a:lstStyle>
            <a:lvl1pPr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A8DFC4F3-59FA-443A-A602-77CEEE8C85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58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</a:t>
            </a:r>
            <a:fld id="{9353DA49-846B-499A-ACDB-57F96F36CE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151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</a:t>
            </a:r>
            <a:fld id="{8A28ED94-4A44-444C-933B-EF19471DBE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621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</a:t>
            </a:r>
            <a:fld id="{8BE0C2CB-5C81-486C-B6C1-23966FFF55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49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</a:t>
            </a:r>
            <a:fld id="{D235F1B6-14FC-412D-A876-A60A35CC4E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13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</a:t>
            </a:r>
            <a:fld id="{F87CD44C-201A-4219-98A9-000F56573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038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</a:t>
            </a:r>
            <a:fld id="{3BE7EE99-C163-4B40-907D-98E17FBC24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91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</a:t>
            </a:r>
            <a:fld id="{A1FF15BF-6674-489A-BF48-B3C4E92AEC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73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</a:t>
            </a:r>
            <a:fld id="{03A2D355-CAC1-445D-A0F7-2DFD756630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21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</a:t>
            </a:r>
            <a:fld id="{D62800AA-1291-4C81-8352-85A54C633C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4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11-</a:t>
            </a:r>
            <a:fld id="{70EEF63E-DD65-4AA0-A473-A102394DAC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409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	</a:t>
            </a:r>
          </a:p>
          <a:p>
            <a:pPr lvl="2"/>
            <a:r>
              <a:rPr lang="en-US" smtClean="0"/>
              <a:t>Third</a:t>
            </a:r>
          </a:p>
          <a:p>
            <a:pPr lvl="2"/>
            <a:endParaRPr lang="en-US" smtClean="0"/>
          </a:p>
        </p:txBody>
      </p:sp>
      <p:pic>
        <p:nvPicPr>
          <p:cNvPr id="1028" name="Picture 4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11-</a:t>
            </a:r>
            <a:fld id="{3442E90D-FABF-4D35-BE52-26C099CEAA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25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33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34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3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37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3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42.png"/><Relationship Id="rId4" Type="http://schemas.openxmlformats.org/officeDocument/2006/relationships/image" Target="../media/image40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42.bin"/><Relationship Id="rId5" Type="http://schemas.openxmlformats.org/officeDocument/2006/relationships/oleObject" Target="../embeddings/oleObject41.bin"/><Relationship Id="rId4" Type="http://schemas.openxmlformats.org/officeDocument/2006/relationships/image" Target="../media/image3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45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39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48.png"/><Relationship Id="rId4" Type="http://schemas.openxmlformats.org/officeDocument/2006/relationships/image" Target="../media/image39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49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51.bin"/><Relationship Id="rId4" Type="http://schemas.openxmlformats.org/officeDocument/2006/relationships/image" Target="../media/image5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54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56.wmf"/><Relationship Id="rId5" Type="http://schemas.openxmlformats.org/officeDocument/2006/relationships/oleObject" Target="../embeddings/oleObject54.bin"/><Relationship Id="rId4" Type="http://schemas.openxmlformats.org/officeDocument/2006/relationships/image" Target="../media/image55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56.bin"/><Relationship Id="rId10" Type="http://schemas.openxmlformats.org/officeDocument/2006/relationships/image" Target="../media/image60.wmf"/><Relationship Id="rId4" Type="http://schemas.openxmlformats.org/officeDocument/2006/relationships/image" Target="../media/image57.wmf"/><Relationship Id="rId9" Type="http://schemas.openxmlformats.org/officeDocument/2006/relationships/oleObject" Target="../embeddings/oleObject58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61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45.w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6.bin"/><Relationship Id="rId10" Type="http://schemas.openxmlformats.org/officeDocument/2006/relationships/oleObject" Target="../embeddings/oleObject19.bin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8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2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B0AEDFA9-A18B-486E-B815-C61BB6D2C24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400" smtClean="0"/>
          </a:p>
        </p:txBody>
      </p:sp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Lesson 13 Objectives</a:t>
            </a:r>
          </a:p>
        </p:txBody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5963" y="1824038"/>
            <a:ext cx="7772400" cy="46958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Mathematical basics of what sets the convergence rate</a:t>
            </a:r>
          </a:p>
          <a:p>
            <a:pPr>
              <a:defRPr/>
            </a:pPr>
            <a:r>
              <a:rPr lang="en-US" dirty="0" smtClean="0"/>
              <a:t>Typical ways to acceleration the convergence rate</a:t>
            </a:r>
          </a:p>
          <a:p>
            <a:pPr lvl="1">
              <a:defRPr/>
            </a:pPr>
            <a:r>
              <a:rPr lang="en-US" dirty="0" smtClean="0"/>
              <a:t>Coarse mesh rebalance</a:t>
            </a:r>
          </a:p>
          <a:p>
            <a:pPr lvl="1">
              <a:defRPr/>
            </a:pPr>
            <a:r>
              <a:rPr lang="en-US" dirty="0" smtClean="0"/>
              <a:t>Synthetic acceleration</a:t>
            </a:r>
          </a:p>
          <a:p>
            <a:pPr lvl="1">
              <a:defRPr/>
            </a:pPr>
            <a:r>
              <a:rPr lang="en-US" dirty="0" smtClean="0"/>
              <a:t>Extrapolation methods</a:t>
            </a:r>
          </a:p>
          <a:p>
            <a:pPr>
              <a:defRPr/>
            </a:pPr>
            <a:endParaRPr lang="en-US" dirty="0" smtClean="0"/>
          </a:p>
          <a:p>
            <a:pPr>
              <a:buFontTx/>
              <a:buNone/>
              <a:defRPr/>
            </a:pPr>
            <a:r>
              <a:rPr lang="en-US" sz="2400" dirty="0" smtClean="0"/>
              <a:t>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1A721D30-8FA9-4ED6-9464-119C82AE898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 smtClean="0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Mathematical basics (6)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7375" y="1230313"/>
            <a:ext cx="8175625" cy="589121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000" dirty="0" smtClean="0"/>
              <a:t>Here is the punch line: Because these building blocks are EIGENFUNCTIONS, we can determine the coefficients for iteration k+1 from the coefficients of iteration k:</a:t>
            </a:r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r>
              <a:rPr lang="en-US" sz="2000" dirty="0" smtClean="0"/>
              <a:t>So, after each iteration, each coefficient is smaller by a factor of its </a:t>
            </a:r>
            <a:r>
              <a:rPr lang="en-US" sz="2000" dirty="0" err="1" smtClean="0"/>
              <a:t>eigenvalue</a:t>
            </a:r>
            <a:r>
              <a:rPr lang="en-US" sz="2000" dirty="0" smtClean="0"/>
              <a:t>.  AFTER MANY iterations, the error will come to be shaped like the </a:t>
            </a:r>
            <a:r>
              <a:rPr lang="en-US" sz="2000" dirty="0" err="1" smtClean="0"/>
              <a:t>eigenfunction</a:t>
            </a:r>
            <a:r>
              <a:rPr lang="en-US" sz="2000" dirty="0" smtClean="0"/>
              <a:t> corresponding to the largest </a:t>
            </a:r>
            <a:r>
              <a:rPr lang="en-US" sz="2000" dirty="0" err="1" smtClean="0"/>
              <a:t>eigenvalue</a:t>
            </a:r>
            <a:r>
              <a:rPr lang="en-US" sz="2000" dirty="0" smtClean="0"/>
              <a:t>:,              , and thereafter decrease smoothly by a factor of      each iteration.</a:t>
            </a:r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</p:txBody>
      </p:sp>
      <p:sp>
        <p:nvSpPr>
          <p:cNvPr id="12293" name="Rectangle 9"/>
          <p:cNvSpPr>
            <a:spLocks noChangeArrowheads="1"/>
          </p:cNvSpPr>
          <p:nvPr/>
        </p:nvSpPr>
        <p:spPr bwMode="auto">
          <a:xfrm>
            <a:off x="1257300" y="2324100"/>
            <a:ext cx="57912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graphicFrame>
        <p:nvGraphicFramePr>
          <p:cNvPr id="12294" name="Object 7"/>
          <p:cNvGraphicFramePr>
            <a:graphicFrameLocks noChangeAspect="1"/>
          </p:cNvGraphicFramePr>
          <p:nvPr/>
        </p:nvGraphicFramePr>
        <p:xfrm>
          <a:off x="2144713" y="2117725"/>
          <a:ext cx="4040187" cy="294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name="Equation" r:id="rId3" imgW="2806700" imgH="2044700" progId="Equation.DSMT4">
                  <p:embed/>
                </p:oleObj>
              </mc:Choice>
              <mc:Fallback>
                <p:oleObj name="Equation" r:id="rId3" imgW="2806700" imgH="20447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4713" y="2117725"/>
                        <a:ext cx="4040187" cy="294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8"/>
          <p:cNvGraphicFramePr>
            <a:graphicFrameLocks noChangeAspect="1"/>
          </p:cNvGraphicFramePr>
          <p:nvPr/>
        </p:nvGraphicFramePr>
        <p:xfrm>
          <a:off x="1282700" y="6223000"/>
          <a:ext cx="355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7" name="Equation" r:id="rId5" imgW="177646" imgH="228402" progId="Equation.DSMT4">
                  <p:embed/>
                </p:oleObj>
              </mc:Choice>
              <mc:Fallback>
                <p:oleObj name="Equation" r:id="rId5" imgW="177646" imgH="228402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2700" y="6223000"/>
                        <a:ext cx="3556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10"/>
          <p:cNvGraphicFramePr>
            <a:graphicFrameLocks noChangeAspect="1"/>
          </p:cNvGraphicFramePr>
          <p:nvPr/>
        </p:nvGraphicFramePr>
        <p:xfrm>
          <a:off x="2384425" y="5908675"/>
          <a:ext cx="927100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Equation" r:id="rId7" imgW="583947" imgH="304668" progId="Equation.DSMT4">
                  <p:embed/>
                </p:oleObj>
              </mc:Choice>
              <mc:Fallback>
                <p:oleObj name="Equation" r:id="rId7" imgW="583947" imgH="304668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4425" y="5908675"/>
                        <a:ext cx="927100" cy="484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E38929F0-D66E-44CD-B638-78125B24897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 smtClean="0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Mathematical basics (7)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7375" y="1230313"/>
            <a:ext cx="8175625" cy="589121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000" dirty="0" smtClean="0"/>
              <a:t>It helps to think of this graphically.  At any time, the error can be abstractly represented by the “proportion” of each </a:t>
            </a:r>
            <a:r>
              <a:rPr lang="en-US" sz="2000" dirty="0" err="1" smtClean="0"/>
              <a:t>eigenfunction</a:t>
            </a:r>
            <a:r>
              <a:rPr lang="en-US" sz="2000" dirty="0" smtClean="0"/>
              <a:t> it is composed of.</a:t>
            </a:r>
          </a:p>
          <a:p>
            <a:pPr>
              <a:lnSpc>
                <a:spcPct val="90000"/>
              </a:lnSpc>
              <a:defRPr/>
            </a:pPr>
            <a:r>
              <a:rPr lang="en-US" sz="2000" dirty="0" smtClean="0"/>
              <a:t>We can graph this using the </a:t>
            </a:r>
            <a:r>
              <a:rPr lang="en-US" sz="2000" dirty="0" err="1" smtClean="0"/>
              <a:t>eigenVALUES</a:t>
            </a:r>
            <a:r>
              <a:rPr lang="en-US" sz="2000" dirty="0" smtClean="0"/>
              <a:t> as the x axis and the amount of the coefficient in the y axis:</a:t>
            </a:r>
          </a:p>
        </p:txBody>
      </p:sp>
      <p:sp>
        <p:nvSpPr>
          <p:cNvPr id="13317" name="Rectangle 9"/>
          <p:cNvSpPr>
            <a:spLocks noChangeArrowheads="1"/>
          </p:cNvSpPr>
          <p:nvPr/>
        </p:nvSpPr>
        <p:spPr bwMode="auto">
          <a:xfrm>
            <a:off x="1257300" y="2324100"/>
            <a:ext cx="57912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pic>
        <p:nvPicPr>
          <p:cNvPr id="1331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738" y="3063875"/>
            <a:ext cx="5449887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AE07521F-3B21-4A2F-A236-D2FE2C4BD8C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 smtClean="0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Mathematical basics (8)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7375" y="1230313"/>
            <a:ext cx="8175625" cy="589121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000" dirty="0" smtClean="0"/>
              <a:t>To show the progression iteration-by-iteration, we start with an error that has 1 for its coefficient for all </a:t>
            </a:r>
            <a:r>
              <a:rPr lang="en-US" sz="2000" dirty="0" err="1" smtClean="0"/>
              <a:t>eigenvalues</a:t>
            </a:r>
            <a:r>
              <a:rPr lang="en-US" sz="2000" dirty="0" smtClean="0"/>
              <a:t> and move it through: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000" dirty="0" smtClean="0"/>
              <a:t>               After 0 iterations                              After 1 iteration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000" dirty="0" smtClean="0"/>
              <a:t>                After 2 iterations                           After 11 iterations</a:t>
            </a:r>
          </a:p>
        </p:txBody>
      </p:sp>
      <p:sp>
        <p:nvSpPr>
          <p:cNvPr id="14341" name="Rectangle 9"/>
          <p:cNvSpPr>
            <a:spLocks noChangeArrowheads="1"/>
          </p:cNvSpPr>
          <p:nvPr/>
        </p:nvSpPr>
        <p:spPr bwMode="auto">
          <a:xfrm>
            <a:off x="1257300" y="2324100"/>
            <a:ext cx="57912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pic>
        <p:nvPicPr>
          <p:cNvPr id="1434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838" y="2230438"/>
            <a:ext cx="3141662" cy="188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638" y="2281238"/>
            <a:ext cx="3136900" cy="188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38" y="4579938"/>
            <a:ext cx="3141662" cy="188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838" y="4605338"/>
            <a:ext cx="3136900" cy="188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86B71F6F-FC93-4CF0-823F-2788858A3D2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 smtClean="0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Mathematical basics (9)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55713"/>
            <a:ext cx="8839200" cy="589121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 few strategic points to make:</a:t>
            </a:r>
          </a:p>
          <a:p>
            <a:pPr>
              <a:lnSpc>
                <a:spcPct val="9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The distance between the HIGHEST </a:t>
            </a:r>
            <a:r>
              <a:rPr lang="en-US" sz="20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eigenvalue</a:t>
            </a: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and 1 OR the distance between the LOWEST </a:t>
            </a:r>
            <a:r>
              <a:rPr lang="en-US" sz="20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eigenvalue</a:t>
            </a: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and -1 (whichever one is closest) is the DETERMINING FACTOR in how fast the error will disappear with iteration.  (These stick around in the error.)</a:t>
            </a:r>
          </a:p>
          <a:p>
            <a:pPr marL="857250" lvl="1" indent="-457200">
              <a:lnSpc>
                <a:spcPct val="9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These higher  </a:t>
            </a:r>
            <a:r>
              <a:rPr lang="en-US" sz="20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eigenvalues</a:t>
            </a: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are associated with SMOOTH, slowly-varying, “low frequency” shapes of the  error (i.e., the </a:t>
            </a:r>
            <a:r>
              <a:rPr lang="en-US" sz="20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eigenfunction</a:t>
            </a: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)</a:t>
            </a:r>
          </a:p>
          <a:p>
            <a:pPr>
              <a:lnSpc>
                <a:spcPct val="9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The closer an </a:t>
            </a:r>
            <a:r>
              <a:rPr lang="en-US" sz="20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eigenvalue</a:t>
            </a: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is to 0, the quicker it will disappear.</a:t>
            </a:r>
          </a:p>
          <a:p>
            <a:pPr marL="857250" lvl="1" indent="-457200">
              <a:lnSpc>
                <a:spcPct val="9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These tend to be very erratic, quickly-varying, “high frequency” shapes of the </a:t>
            </a:r>
            <a:r>
              <a:rPr lang="en-US" sz="20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eigenfunction</a:t>
            </a: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  <a:p>
            <a:pPr>
              <a:lnSpc>
                <a:spcPct val="9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The strategies for using these “</a:t>
            </a:r>
            <a:r>
              <a:rPr lang="en-US" sz="20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eigenvalue</a:t>
            </a: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shifting” techniques fall into two categories:</a:t>
            </a:r>
          </a:p>
          <a:p>
            <a:pPr marL="857250" lvl="1" indent="-457200">
              <a:lnSpc>
                <a:spcPct val="90000"/>
              </a:lnSpc>
              <a:buFontTx/>
              <a:buAutoNum type="arabicPeriod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Estimate the largest </a:t>
            </a:r>
            <a:r>
              <a:rPr lang="en-US" sz="20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eigenvalue</a:t>
            </a: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(usually by running the method “</a:t>
            </a:r>
            <a:r>
              <a:rPr lang="en-US" sz="20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unaccelerated</a:t>
            </a: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” and watch how fast the answer changes) and then try to shift this </a:t>
            </a:r>
            <a:r>
              <a:rPr lang="en-US" sz="20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eigenvalue</a:t>
            </a: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from 1. [“Extrapolation” methods]</a:t>
            </a:r>
          </a:p>
          <a:p>
            <a:pPr marL="857250" lvl="1" indent="-457200">
              <a:lnSpc>
                <a:spcPct val="90000"/>
              </a:lnSpc>
              <a:buFontTx/>
              <a:buAutoNum type="arabicPeriod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Add a faster, approximate technique (e.g., diffusion theory) to “guess” the answer. [“Correction” methods.]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  <a:defRPr/>
            </a:pPr>
            <a:endParaRPr lang="en-US" sz="24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365" name="Rectangle 9"/>
          <p:cNvSpPr>
            <a:spLocks noChangeArrowheads="1"/>
          </p:cNvSpPr>
          <p:nvPr/>
        </p:nvSpPr>
        <p:spPr bwMode="auto">
          <a:xfrm>
            <a:off x="1257300" y="2324100"/>
            <a:ext cx="57912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C97E1605-40F0-433D-A5D3-1FEEFCD5E87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 smtClean="0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Mathematical basics (10)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7375" y="1230313"/>
            <a:ext cx="7772400" cy="589121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All of the inner iteration acceleration methods (formally) replace the standard equation:</a:t>
            </a:r>
          </a:p>
          <a:p>
            <a:pPr>
              <a:lnSpc>
                <a:spcPct val="90000"/>
              </a:lnSpc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800" dirty="0" smtClean="0"/>
              <a:t>	with a MID-COURSE CORRECTION. 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Let k+1/2 denote what the next iteration WOULD HAVE produced: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We take this answer as a “guess” and apply some sort of ACCELERATION operator to it.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000" dirty="0" smtClean="0"/>
              <a:t>			</a:t>
            </a:r>
          </a:p>
        </p:txBody>
      </p:sp>
      <p:grpSp>
        <p:nvGrpSpPr>
          <p:cNvPr id="16389" name="Group 4"/>
          <p:cNvGrpSpPr>
            <a:grpSpLocks/>
          </p:cNvGrpSpPr>
          <p:nvPr/>
        </p:nvGrpSpPr>
        <p:grpSpPr bwMode="auto">
          <a:xfrm>
            <a:off x="1404938" y="4535488"/>
            <a:ext cx="5492750" cy="1103312"/>
            <a:chOff x="756" y="2905"/>
            <a:chExt cx="3773" cy="775"/>
          </a:xfrm>
        </p:grpSpPr>
        <p:graphicFrame>
          <p:nvGraphicFramePr>
            <p:cNvPr id="16393" name="Object 1025"/>
            <p:cNvGraphicFramePr>
              <a:graphicFrameLocks noChangeAspect="1"/>
            </p:cNvGraphicFramePr>
            <p:nvPr/>
          </p:nvGraphicFramePr>
          <p:xfrm>
            <a:off x="756" y="2905"/>
            <a:ext cx="3773" cy="7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1" name="Equation" r:id="rId3" imgW="2387600" imgH="508000" progId="Equation.DSMT4">
                    <p:embed/>
                  </p:oleObj>
                </mc:Choice>
                <mc:Fallback>
                  <p:oleObj name="Equation" r:id="rId3" imgW="2387600" imgH="508000" progId="Equation.DSMT4">
                    <p:embed/>
                    <p:pic>
                      <p:nvPicPr>
                        <p:cNvPr id="0" name="Object 10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6" y="2905"/>
                          <a:ext cx="3773" cy="7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394" name="Rectangle 6"/>
            <p:cNvSpPr>
              <a:spLocks noChangeArrowheads="1"/>
            </p:cNvSpPr>
            <p:nvPr/>
          </p:nvSpPr>
          <p:spPr bwMode="auto">
            <a:xfrm>
              <a:off x="768" y="2920"/>
              <a:ext cx="3704" cy="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pSp>
        <p:nvGrpSpPr>
          <p:cNvPr id="16390" name="Group 7"/>
          <p:cNvGrpSpPr>
            <a:grpSpLocks/>
          </p:cNvGrpSpPr>
          <p:nvPr/>
        </p:nvGrpSpPr>
        <p:grpSpPr bwMode="auto">
          <a:xfrm>
            <a:off x="1358900" y="2178050"/>
            <a:ext cx="5800725" cy="584200"/>
            <a:chOff x="832" y="1364"/>
            <a:chExt cx="3654" cy="368"/>
          </a:xfrm>
        </p:grpSpPr>
        <p:graphicFrame>
          <p:nvGraphicFramePr>
            <p:cNvPr id="16391" name="Object 1024"/>
            <p:cNvGraphicFramePr>
              <a:graphicFrameLocks noChangeAspect="1"/>
            </p:cNvGraphicFramePr>
            <p:nvPr/>
          </p:nvGraphicFramePr>
          <p:xfrm>
            <a:off x="832" y="1364"/>
            <a:ext cx="3654" cy="3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2" name="Equation" r:id="rId5" imgW="2311400" imgH="241300" progId="Equation.3">
                    <p:embed/>
                  </p:oleObj>
                </mc:Choice>
                <mc:Fallback>
                  <p:oleObj name="Equation" r:id="rId5" imgW="2311400" imgH="241300" progId="Equation.3">
                    <p:embed/>
                    <p:pic>
                      <p:nvPicPr>
                        <p:cNvPr id="0" name="Object 10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2" y="1364"/>
                          <a:ext cx="3654" cy="3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392" name="Rectangle 9"/>
            <p:cNvSpPr>
              <a:spLocks noChangeArrowheads="1"/>
            </p:cNvSpPr>
            <p:nvPr/>
          </p:nvSpPr>
          <p:spPr bwMode="auto">
            <a:xfrm>
              <a:off x="832" y="1376"/>
              <a:ext cx="3648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5904C521-61D7-4FD8-8F40-F9DE818594A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 smtClean="0"/>
          </a:p>
        </p:txBody>
      </p:sp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Category 1: Extrapolation methods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75" y="1335088"/>
            <a:ext cx="7772400" cy="524351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dirty="0" smtClean="0"/>
              <a:t>The first family of acceleration methods is completely mathematical, requiring no knowledge about the operator.  (They are extremely easy to code!)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sz="2800" dirty="0" smtClean="0"/>
              <a:t>These methods simply observe the converging behavior and try to hurry the process along using the simple formula:</a:t>
            </a:r>
          </a:p>
          <a:p>
            <a:pPr marL="609600" indent="-609600">
              <a:lnSpc>
                <a:spcPct val="90000"/>
              </a:lnSpc>
              <a:defRPr/>
            </a:pPr>
            <a:endParaRPr lang="en-US" sz="800" dirty="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800" dirty="0" smtClean="0"/>
          </a:p>
          <a:p>
            <a:pPr marL="609600" indent="-609600">
              <a:lnSpc>
                <a:spcPct val="90000"/>
              </a:lnSpc>
              <a:defRPr/>
            </a:pPr>
            <a:endParaRPr lang="en-US" sz="2800" dirty="0" smtClean="0"/>
          </a:p>
          <a:p>
            <a:pPr marL="609600" indent="-609600">
              <a:lnSpc>
                <a:spcPct val="90000"/>
              </a:lnSpc>
              <a:defRPr/>
            </a:pPr>
            <a:r>
              <a:rPr lang="en-US" sz="2800" dirty="0" smtClean="0"/>
              <a:t>Notice the </a:t>
            </a:r>
            <a:r>
              <a:rPr lang="en-US" sz="2800" dirty="0" smtClean="0">
                <a:latin typeface="Symbol" pitchFamily="18" charset="2"/>
              </a:rPr>
              <a:t>w</a:t>
            </a:r>
            <a:r>
              <a:rPr lang="en-US" sz="2800" dirty="0" smtClean="0"/>
              <a:t> represents the fraction of the flux change that is actually applied:</a:t>
            </a:r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800" dirty="0" smtClean="0"/>
              <a:t>			</a:t>
            </a:r>
            <a:r>
              <a:rPr lang="en-US" sz="2800" dirty="0" smtClean="0">
                <a:latin typeface="Symbol" pitchFamily="18" charset="2"/>
              </a:rPr>
              <a:t>w</a:t>
            </a:r>
            <a:r>
              <a:rPr lang="en-US" sz="2800" dirty="0" smtClean="0"/>
              <a:t>&gt;1  Over-relaxation</a:t>
            </a:r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r>
              <a:rPr lang="en-US" sz="2800" dirty="0" smtClean="0"/>
              <a:t>			</a:t>
            </a:r>
            <a:r>
              <a:rPr lang="en-US" sz="2800" dirty="0" smtClean="0">
                <a:latin typeface="Symbol" pitchFamily="18" charset="2"/>
              </a:rPr>
              <a:t>w</a:t>
            </a:r>
            <a:r>
              <a:rPr lang="en-US" sz="2800" dirty="0" smtClean="0"/>
              <a:t>&lt;1  Under-relaxation</a:t>
            </a:r>
          </a:p>
          <a:p>
            <a:pPr marL="609600" indent="-609600"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</p:txBody>
      </p:sp>
      <p:graphicFrame>
        <p:nvGraphicFramePr>
          <p:cNvPr id="17413" name="Object 2"/>
          <p:cNvGraphicFramePr>
            <a:graphicFrameLocks noChangeAspect="1"/>
          </p:cNvGraphicFramePr>
          <p:nvPr/>
        </p:nvGraphicFramePr>
        <p:xfrm>
          <a:off x="2019300" y="4192588"/>
          <a:ext cx="4176713" cy="67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" name="Equation" r:id="rId3" imgW="1663700" imgH="279400" progId="Equation.DSMT4">
                  <p:embed/>
                </p:oleObj>
              </mc:Choice>
              <mc:Fallback>
                <p:oleObj name="Equation" r:id="rId3" imgW="1663700" imgH="279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9300" y="4192588"/>
                        <a:ext cx="4176713" cy="677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FE1D3D22-EDBB-4152-941F-3545BE6A35E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 smtClean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Extrapolation methods (2)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2275" y="1195388"/>
            <a:ext cx="7785100" cy="5522912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dirty="0" smtClean="0"/>
              <a:t>The mathematical basis of relaxation methods is that the iteration is changed from:</a:t>
            </a:r>
          </a:p>
          <a:p>
            <a:pPr marL="609600" indent="-609600">
              <a:buFontTx/>
              <a:buNone/>
              <a:defRPr/>
            </a:pPr>
            <a:endParaRPr lang="en-US" sz="800" dirty="0" smtClean="0"/>
          </a:p>
          <a:p>
            <a:pPr marL="609600" indent="-609600">
              <a:buFontTx/>
              <a:buNone/>
              <a:defRPr/>
            </a:pPr>
            <a:r>
              <a:rPr lang="en-US" sz="2400" dirty="0" smtClean="0"/>
              <a:t>	</a:t>
            </a:r>
          </a:p>
          <a:p>
            <a:pPr marL="609600" indent="-609600">
              <a:buFontTx/>
              <a:buNone/>
              <a:defRPr/>
            </a:pPr>
            <a:r>
              <a:rPr lang="en-US" sz="2400" dirty="0" smtClean="0"/>
              <a:t>         to:</a:t>
            </a:r>
          </a:p>
          <a:p>
            <a:pPr marL="609600" indent="-609600">
              <a:buFontTx/>
              <a:buNone/>
              <a:defRPr/>
            </a:pPr>
            <a:endParaRPr lang="en-US" sz="2800" dirty="0" smtClean="0"/>
          </a:p>
          <a:p>
            <a:pPr marL="609600" indent="-609600">
              <a:buFontTx/>
              <a:buNone/>
              <a:defRPr/>
            </a:pPr>
            <a:endParaRPr lang="en-US" sz="2800" dirty="0" smtClean="0"/>
          </a:p>
          <a:p>
            <a:pPr marL="609600" indent="-609600">
              <a:buFontTx/>
              <a:buNone/>
              <a:defRPr/>
            </a:pPr>
            <a:endParaRPr lang="en-US" sz="800" dirty="0" smtClean="0"/>
          </a:p>
          <a:p>
            <a:pPr marL="609600" indent="-609600">
              <a:buFontTx/>
              <a:buNone/>
              <a:defRPr/>
            </a:pPr>
            <a:endParaRPr lang="en-US" sz="800" dirty="0" smtClean="0"/>
          </a:p>
        </p:txBody>
      </p:sp>
      <p:graphicFrame>
        <p:nvGraphicFramePr>
          <p:cNvPr id="18437" name="Object 2"/>
          <p:cNvGraphicFramePr>
            <a:graphicFrameLocks noChangeAspect="1"/>
          </p:cNvGraphicFramePr>
          <p:nvPr/>
        </p:nvGraphicFramePr>
        <p:xfrm>
          <a:off x="2214563" y="2371725"/>
          <a:ext cx="3001962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Equation" r:id="rId3" imgW="1409088" imgH="380835" progId="Equation.DSMT4">
                  <p:embed/>
                </p:oleObj>
              </mc:Choice>
              <mc:Fallback>
                <p:oleObj name="Equation" r:id="rId3" imgW="1409088" imgH="380835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63" y="2371725"/>
                        <a:ext cx="3001962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Object 3"/>
          <p:cNvGraphicFramePr>
            <a:graphicFrameLocks noChangeAspect="1"/>
          </p:cNvGraphicFramePr>
          <p:nvPr/>
        </p:nvGraphicFramePr>
        <p:xfrm>
          <a:off x="1936750" y="3587750"/>
          <a:ext cx="5121275" cy="327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6" name="Equation" r:id="rId5" imgW="2311400" imgH="1524000" progId="Equation.DSMT4">
                  <p:embed/>
                </p:oleObj>
              </mc:Choice>
              <mc:Fallback>
                <p:oleObj name="Equation" r:id="rId5" imgW="2311400" imgH="1524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6750" y="3587750"/>
                        <a:ext cx="5121275" cy="327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5A4A9DED-91F0-4EA8-A251-CE5F2DB9372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 smtClean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Extrapolation methods (3)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2275" y="1195388"/>
            <a:ext cx="7785100" cy="5522912"/>
          </a:xfrm>
        </p:spPr>
        <p:txBody>
          <a:bodyPr/>
          <a:lstStyle/>
          <a:p>
            <a:pPr marL="609600" indent="-609600">
              <a:buFontTx/>
              <a:buNone/>
              <a:defRPr/>
            </a:pPr>
            <a:endParaRPr lang="en-US" sz="800" dirty="0" smtClean="0"/>
          </a:p>
          <a:p>
            <a:pPr marL="609600" indent="-609600">
              <a:buFontTx/>
              <a:buNone/>
              <a:defRPr/>
            </a:pPr>
            <a:endParaRPr lang="en-US" sz="800" dirty="0" smtClean="0"/>
          </a:p>
          <a:p>
            <a:pPr marL="609600" indent="-609600">
              <a:defRPr/>
            </a:pPr>
            <a:r>
              <a:rPr lang="en-US" sz="2400" dirty="0" smtClean="0"/>
              <a:t>Using the same analysis as before, we get:</a:t>
            </a:r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400" dirty="0" smtClean="0"/>
          </a:p>
          <a:p>
            <a:pPr marL="609600" indent="-609600">
              <a:defRPr/>
            </a:pPr>
            <a:endParaRPr lang="en-US" sz="2400" dirty="0" smtClean="0"/>
          </a:p>
          <a:p>
            <a:pPr marL="609600" indent="-609600">
              <a:defRPr/>
            </a:pPr>
            <a:r>
              <a:rPr lang="en-US" sz="2400" dirty="0" smtClean="0"/>
              <a:t>The bracketed term is the NEW </a:t>
            </a:r>
            <a:r>
              <a:rPr lang="en-US" sz="2400" dirty="0" err="1" smtClean="0"/>
              <a:t>eigenvalue</a:t>
            </a:r>
            <a:r>
              <a:rPr lang="en-US" sz="2400" dirty="0" smtClean="0"/>
              <a:t> which is </a:t>
            </a:r>
            <a:r>
              <a:rPr lang="en-US" sz="2400" dirty="0" smtClean="0">
                <a:latin typeface="Symbol" pitchFamily="18" charset="2"/>
              </a:rPr>
              <a:t>w</a:t>
            </a:r>
            <a:r>
              <a:rPr lang="en-US" sz="2400" dirty="0" smtClean="0"/>
              <a:t> times farther from 1 than the original </a:t>
            </a:r>
            <a:r>
              <a:rPr lang="en-US" sz="2400" dirty="0" err="1" smtClean="0"/>
              <a:t>eigenvalue</a:t>
            </a:r>
            <a:r>
              <a:rPr lang="en-US" sz="2400" dirty="0" smtClean="0"/>
              <a:t>:</a:t>
            </a:r>
          </a:p>
          <a:p>
            <a:pPr marL="609600" indent="-609600">
              <a:defRPr/>
            </a:pPr>
            <a:endParaRPr lang="en-US" sz="2400" dirty="0" smtClean="0"/>
          </a:p>
        </p:txBody>
      </p:sp>
      <p:graphicFrame>
        <p:nvGraphicFramePr>
          <p:cNvPr id="19461" name="Object 4"/>
          <p:cNvGraphicFramePr>
            <a:graphicFrameLocks noChangeAspect="1"/>
          </p:cNvGraphicFramePr>
          <p:nvPr/>
        </p:nvGraphicFramePr>
        <p:xfrm>
          <a:off x="1828800" y="2359025"/>
          <a:ext cx="44069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name="Equation" r:id="rId3" imgW="2006600" imgH="431800" progId="Equation.DSMT4">
                  <p:embed/>
                </p:oleObj>
              </mc:Choice>
              <mc:Fallback>
                <p:oleObj name="Equation" r:id="rId3" imgW="2006600" imgH="431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359025"/>
                        <a:ext cx="44069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8"/>
          <p:cNvGraphicFramePr>
            <a:graphicFrameLocks noChangeAspect="1"/>
          </p:cNvGraphicFramePr>
          <p:nvPr/>
        </p:nvGraphicFramePr>
        <p:xfrm>
          <a:off x="2751138" y="4772025"/>
          <a:ext cx="3095625" cy="1398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name="Equation" r:id="rId5" imgW="1409088" imgH="660113" progId="Equation.DSMT4">
                  <p:embed/>
                </p:oleObj>
              </mc:Choice>
              <mc:Fallback>
                <p:oleObj name="Equation" r:id="rId5" imgW="1409088" imgH="660113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1138" y="4772025"/>
                        <a:ext cx="3095625" cy="1398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B540A031-BDF8-49CD-A7DF-A3C79E06440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 smtClean="0"/>
          </a:p>
        </p:txBody>
      </p:sp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Extrapolation methods (4)</a:t>
            </a: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75" y="1335088"/>
            <a:ext cx="8340725" cy="5243512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dirty="0" smtClean="0"/>
              <a:t>Over-relaxation is appropriate for situations where the largest (absolute) value </a:t>
            </a:r>
            <a:r>
              <a:rPr lang="en-US" sz="2400" dirty="0" err="1" smtClean="0"/>
              <a:t>eigenvalue</a:t>
            </a:r>
            <a:r>
              <a:rPr lang="en-US" sz="2400" dirty="0" smtClean="0"/>
              <a:t> is close to POSITIVE one.  For such a system, the answer converges from one side  (like landing an airplane)</a:t>
            </a:r>
          </a:p>
          <a:p>
            <a:pPr marL="1009650" lvl="1" indent="-609600">
              <a:defRPr/>
            </a:pPr>
            <a:r>
              <a:rPr lang="en-US" sz="2400" dirty="0" smtClean="0"/>
              <a:t>In practice, the JACOBI scheme tends to have positive-only error </a:t>
            </a:r>
            <a:r>
              <a:rPr lang="en-US" sz="2400" dirty="0" err="1" smtClean="0"/>
              <a:t>eigenvalues</a:t>
            </a:r>
            <a:r>
              <a:rPr lang="en-US" sz="2400" dirty="0" smtClean="0"/>
              <a:t> (which is why we keep it around).  It responds very well to extrapolation methods, better than Gauss-Seidel which tends to have NEGATIVE </a:t>
            </a:r>
            <a:r>
              <a:rPr lang="en-US" sz="2400" dirty="0" err="1" smtClean="0"/>
              <a:t>eigenvalues</a:t>
            </a:r>
            <a:r>
              <a:rPr lang="en-US" sz="2400" dirty="0" smtClean="0"/>
              <a:t> as well.</a:t>
            </a:r>
          </a:p>
          <a:p>
            <a:pPr marL="609600" indent="-609600">
              <a:defRPr/>
            </a:pPr>
            <a:r>
              <a:rPr lang="en-US" sz="2400" dirty="0" smtClean="0"/>
              <a:t>Under-relaxation is appropriate for situations where the dominant </a:t>
            </a:r>
            <a:r>
              <a:rPr lang="en-US" sz="2400" dirty="0" err="1" smtClean="0"/>
              <a:t>eigenvalue</a:t>
            </a:r>
            <a:r>
              <a:rPr lang="en-US" sz="2400" dirty="0" smtClean="0"/>
              <a:t> is close to (or beyond) -1.  For these systems (rare in NE) the answer oscillates on either side of the correct answer (like a swinging saloon door).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EF382C3D-C8F8-4F2E-9BD2-26C39413D96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 smtClean="0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Application of extrapolation methods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2275" y="1335088"/>
            <a:ext cx="7785100" cy="5522912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smtClean="0"/>
              <a:t>The three most commonly used extrapolation methods are:</a:t>
            </a:r>
          </a:p>
          <a:p>
            <a:pPr marL="609600" indent="-609600">
              <a:buFontTx/>
              <a:buAutoNum type="arabicPeriod"/>
              <a:defRPr/>
            </a:pPr>
            <a:r>
              <a:rPr lang="en-US" sz="2800" u="sng" smtClean="0"/>
              <a:t>Straight extrapolation,</a:t>
            </a:r>
            <a:r>
              <a:rPr lang="en-US" sz="2800" smtClean="0"/>
              <a:t> which is the </a:t>
            </a:r>
            <a:r>
              <a:rPr lang="en-US" sz="2800" i="1" smtClean="0"/>
              <a:t>occasional</a:t>
            </a:r>
            <a:r>
              <a:rPr lang="en-US" sz="2800" smtClean="0"/>
              <a:t> use of:</a:t>
            </a:r>
          </a:p>
          <a:p>
            <a:pPr marL="609600" indent="-609600">
              <a:buFontTx/>
              <a:buAutoNum type="arabicPeriod"/>
              <a:defRPr/>
            </a:pPr>
            <a:endParaRPr lang="en-US" sz="2800" smtClean="0"/>
          </a:p>
          <a:p>
            <a:pPr marL="609600" indent="-609600">
              <a:buFontTx/>
              <a:buAutoNum type="arabicPeriod"/>
              <a:defRPr/>
            </a:pPr>
            <a:endParaRPr lang="en-US" sz="2800" smtClean="0"/>
          </a:p>
          <a:p>
            <a:pPr marL="609600" indent="-609600">
              <a:buFontTx/>
              <a:buNone/>
              <a:defRPr/>
            </a:pPr>
            <a:r>
              <a:rPr lang="en-US" sz="2800" smtClean="0"/>
              <a:t>	In practice, one estimates       from successive flux change norms:</a:t>
            </a:r>
          </a:p>
        </p:txBody>
      </p:sp>
      <p:graphicFrame>
        <p:nvGraphicFramePr>
          <p:cNvPr id="21509" name="Object 2"/>
          <p:cNvGraphicFramePr>
            <a:graphicFrameLocks noChangeAspect="1"/>
          </p:cNvGraphicFramePr>
          <p:nvPr/>
        </p:nvGraphicFramePr>
        <p:xfrm>
          <a:off x="5302250" y="4251325"/>
          <a:ext cx="477838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1" name="Equation" r:id="rId3" imgW="190500" imgH="228600" progId="Equation.3">
                  <p:embed/>
                </p:oleObj>
              </mc:Choice>
              <mc:Fallback>
                <p:oleObj name="Equation" r:id="rId3" imgW="1905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0" y="4251325"/>
                        <a:ext cx="477838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3"/>
          <p:cNvGraphicFramePr>
            <a:graphicFrameLocks noChangeAspect="1"/>
          </p:cNvGraphicFramePr>
          <p:nvPr/>
        </p:nvGraphicFramePr>
        <p:xfrm>
          <a:off x="3011488" y="3179763"/>
          <a:ext cx="1657350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2" name="Equation" r:id="rId5" imgW="660113" imgH="431613" progId="Equation.3">
                  <p:embed/>
                </p:oleObj>
              </mc:Choice>
              <mc:Fallback>
                <p:oleObj name="Equation" r:id="rId5" imgW="660113" imgH="431613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1488" y="3179763"/>
                        <a:ext cx="1657350" cy="104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1" name="Object 4"/>
          <p:cNvGraphicFramePr>
            <a:graphicFrameLocks noChangeAspect="1"/>
          </p:cNvGraphicFramePr>
          <p:nvPr/>
        </p:nvGraphicFramePr>
        <p:xfrm>
          <a:off x="2198688" y="5286375"/>
          <a:ext cx="3182937" cy="128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3" name="Equation" r:id="rId7" imgW="1269449" imgH="533169" progId="Equation.DSMT4">
                  <p:embed/>
                </p:oleObj>
              </mc:Choice>
              <mc:Fallback>
                <p:oleObj name="Equation" r:id="rId7" imgW="1269449" imgH="53316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8688" y="5286375"/>
                        <a:ext cx="3182937" cy="1289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altLang="en-US" sz="1400" smtClean="0">
                <a:solidFill>
                  <a:schemeClr val="tx1"/>
                </a:solidFill>
              </a:rPr>
              <a:t>6-</a:t>
            </a:r>
            <a:fld id="{053893A9-8AF6-4120-80CC-20D9D45759F6}" type="slidenum">
              <a:rPr lang="en-US" altLang="en-US" sz="1400" smtClean="0">
                <a:solidFill>
                  <a:schemeClr val="tx1"/>
                </a:solidFill>
              </a:rPr>
              <a:pPr/>
              <a:t>2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274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2925" y="1268413"/>
            <a:ext cx="8255000" cy="5589587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smtClean="0"/>
              <a:t>The resulting energy group equations are coupled through scattering and fission</a:t>
            </a:r>
          </a:p>
          <a:p>
            <a:pPr marL="609600" indent="-609600">
              <a:defRPr/>
            </a:pPr>
            <a:r>
              <a:rPr lang="en-US" sz="2800" smtClean="0"/>
              <a:t>We will first deal with non-fission situation, where the group equation is:</a:t>
            </a:r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defRPr/>
            </a:pPr>
            <a:endParaRPr lang="en-US" smtClean="0"/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Energy solution strategies: Fixed source</a:t>
            </a:r>
          </a:p>
        </p:txBody>
      </p:sp>
      <p:graphicFrame>
        <p:nvGraphicFramePr>
          <p:cNvPr id="4101" name="Object 1024"/>
          <p:cNvGraphicFramePr>
            <a:graphicFrameLocks/>
          </p:cNvGraphicFramePr>
          <p:nvPr/>
        </p:nvGraphicFramePr>
        <p:xfrm>
          <a:off x="973138" y="3644900"/>
          <a:ext cx="7167562" cy="270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tion" r:id="rId4" imgW="2692080" imgH="965160" progId="Equation.3">
                  <p:embed/>
                </p:oleObj>
              </mc:Choice>
              <mc:Fallback>
                <p:oleObj name="Equation" r:id="rId4" imgW="2692080" imgH="965160" progId="Equation.3">
                  <p:embed/>
                  <p:pic>
                    <p:nvPicPr>
                      <p:cNvPr id="0" name="Object 102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138" y="3644900"/>
                        <a:ext cx="7167562" cy="270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36E87C20-FFA3-4339-8A11-8511B27EBDF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en-US" sz="1400" smtClean="0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Application of </a:t>
            </a:r>
            <a:r>
              <a:rPr lang="en-US" dirty="0" err="1" smtClean="0"/>
              <a:t>extrap</a:t>
            </a:r>
            <a:r>
              <a:rPr lang="en-US" dirty="0" smtClean="0"/>
              <a:t>. (2)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2275" y="1335088"/>
            <a:ext cx="7785100" cy="5522912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dirty="0" smtClean="0"/>
              <a:t>To see this graphically, assume that a POSITIVE only </a:t>
            </a:r>
            <a:r>
              <a:rPr lang="en-US" sz="2800" dirty="0" err="1" smtClean="0"/>
              <a:t>eigenvalue</a:t>
            </a:r>
            <a:r>
              <a:rPr lang="en-US" sz="2800" dirty="0" smtClean="0"/>
              <a:t> system with unit coefficients:</a:t>
            </a:r>
          </a:p>
          <a:p>
            <a:pPr marL="609600" indent="-609600">
              <a:defRPr/>
            </a:pPr>
            <a:endParaRPr lang="en-US" sz="800" dirty="0" smtClean="0"/>
          </a:p>
          <a:p>
            <a:pPr marL="609600" indent="-609600">
              <a:defRPr/>
            </a:pPr>
            <a:endParaRPr lang="en-US" sz="800" dirty="0" smtClean="0"/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buFontTx/>
              <a:buNone/>
              <a:defRPr/>
            </a:pPr>
            <a:r>
              <a:rPr lang="en-US" sz="2800" dirty="0" smtClean="0"/>
              <a:t>	has run for 4 </a:t>
            </a:r>
            <a:r>
              <a:rPr lang="en-US" sz="2800" dirty="0" err="1" smtClean="0"/>
              <a:t>interations</a:t>
            </a:r>
            <a:r>
              <a:rPr lang="en-US" sz="2800" dirty="0" smtClean="0"/>
              <a:t>, giving us this:</a:t>
            </a:r>
          </a:p>
        </p:txBody>
      </p:sp>
      <p:graphicFrame>
        <p:nvGraphicFramePr>
          <p:cNvPr id="22533" name="Object 3"/>
          <p:cNvGraphicFramePr>
            <a:graphicFrameLocks noChangeAspect="1"/>
          </p:cNvGraphicFramePr>
          <p:nvPr/>
        </p:nvGraphicFramePr>
        <p:xfrm>
          <a:off x="3252788" y="2417763"/>
          <a:ext cx="1657350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8" name="Equation" r:id="rId3" imgW="660113" imgH="431613" progId="Equation.3">
                  <p:embed/>
                </p:oleObj>
              </mc:Choice>
              <mc:Fallback>
                <p:oleObj name="Equation" r:id="rId3" imgW="660113" imgH="431613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2788" y="2417763"/>
                        <a:ext cx="1657350" cy="104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53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4203700"/>
            <a:ext cx="40005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8DC01810-94FE-4308-BF8D-9EA4F5E491E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 smtClean="0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Application of </a:t>
            </a:r>
            <a:r>
              <a:rPr lang="en-US" dirty="0" err="1" smtClean="0"/>
              <a:t>extrap</a:t>
            </a:r>
            <a:r>
              <a:rPr lang="en-US" dirty="0" smtClean="0"/>
              <a:t>. (3)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2275" y="1335088"/>
            <a:ext cx="8721725" cy="5522912"/>
          </a:xfrm>
        </p:spPr>
        <p:txBody>
          <a:bodyPr/>
          <a:lstStyle/>
          <a:p>
            <a:pPr marL="609600" indent="-609600">
              <a:defRPr/>
            </a:pPr>
            <a:r>
              <a:rPr lang="en-US" sz="2000" dirty="0" smtClean="0"/>
              <a:t>Then we apply an extrapolation that shifts the largest one to 0.05 (since it is hard to estimate it exactly right!):</a:t>
            </a:r>
          </a:p>
          <a:p>
            <a:pPr marL="609600" indent="-609600">
              <a:defRPr/>
            </a:pPr>
            <a:endParaRPr lang="en-US" sz="2000" dirty="0" smtClean="0"/>
          </a:p>
          <a:p>
            <a:pPr marL="609600" indent="-609600">
              <a:defRPr/>
            </a:pPr>
            <a:endParaRPr lang="en-US" sz="2000" dirty="0" smtClean="0"/>
          </a:p>
          <a:p>
            <a:pPr marL="609600" indent="-609600">
              <a:buFontTx/>
              <a:buNone/>
              <a:defRPr/>
            </a:pPr>
            <a:r>
              <a:rPr lang="en-US" sz="2000" dirty="0" smtClean="0"/>
              <a:t>	</a:t>
            </a:r>
          </a:p>
          <a:p>
            <a:pPr marL="609600" indent="-609600">
              <a:buFontTx/>
              <a:buNone/>
              <a:defRPr/>
            </a:pPr>
            <a:endParaRPr lang="en-US" sz="2000" dirty="0" smtClean="0"/>
          </a:p>
          <a:p>
            <a:pPr marL="609600" indent="-609600">
              <a:buFontTx/>
              <a:buNone/>
              <a:defRPr/>
            </a:pPr>
            <a:r>
              <a:rPr lang="en-US" sz="2000" dirty="0" smtClean="0"/>
              <a:t>	</a:t>
            </a:r>
          </a:p>
          <a:p>
            <a:pPr marL="609600" indent="-609600">
              <a:defRPr/>
            </a:pPr>
            <a:r>
              <a:rPr lang="en-US" sz="2000" dirty="0" smtClean="0"/>
              <a:t>When we run one extrapolated iteration and then shift back to the non-extrapolated system, our </a:t>
            </a:r>
            <a:r>
              <a:rPr lang="en-US" sz="2000" dirty="0" err="1" smtClean="0"/>
              <a:t>eigenvalues</a:t>
            </a:r>
            <a:r>
              <a:rPr lang="en-US" sz="2000" dirty="0" smtClean="0"/>
              <a:t> look like this:</a:t>
            </a:r>
          </a:p>
          <a:p>
            <a:pPr marL="609600" indent="-609600">
              <a:buFontTx/>
              <a:buNone/>
              <a:defRPr/>
            </a:pPr>
            <a:endParaRPr lang="en-US" sz="2800" dirty="0" smtClean="0"/>
          </a:p>
        </p:txBody>
      </p:sp>
      <p:pic>
        <p:nvPicPr>
          <p:cNvPr id="2355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638" y="1989138"/>
            <a:ext cx="3154362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638" y="4567238"/>
            <a:ext cx="3262312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A1700012-B841-471E-8835-EC27C998281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 smtClean="0"/>
          </a:p>
        </p:txBody>
      </p:sp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Application of </a:t>
            </a:r>
            <a:r>
              <a:rPr lang="en-US" dirty="0" err="1" smtClean="0"/>
              <a:t>extrap</a:t>
            </a:r>
            <a:r>
              <a:rPr lang="en-US" dirty="0" smtClean="0"/>
              <a:t>. (4)</a:t>
            </a:r>
          </a:p>
        </p:txBody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2275" y="1335088"/>
            <a:ext cx="7785100" cy="5522912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dirty="0" smtClean="0"/>
              <a:t>When enough iterations have been run so that      has settled down, a single extrapolation is done.</a:t>
            </a:r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r>
              <a:rPr lang="en-US" sz="2800" dirty="0" smtClean="0"/>
              <a:t>Then we start over trying to estimate       from the </a:t>
            </a:r>
            <a:r>
              <a:rPr lang="en-US" sz="2800" dirty="0" err="1" smtClean="0"/>
              <a:t>unaccelerated</a:t>
            </a:r>
            <a:r>
              <a:rPr lang="en-US" sz="2800" dirty="0" smtClean="0"/>
              <a:t> flux changes.</a:t>
            </a:r>
          </a:p>
          <a:p>
            <a:pPr marL="1009650" lvl="1" indent="-609600">
              <a:defRPr/>
            </a:pPr>
            <a:r>
              <a:rPr lang="en-US" sz="2400" dirty="0" smtClean="0"/>
              <a:t>We don’t do this to DETERMINE       (since we already know it), but to allow the high-frequency </a:t>
            </a:r>
            <a:r>
              <a:rPr lang="en-US" sz="2400" dirty="0" err="1" smtClean="0"/>
              <a:t>eigenfunctions</a:t>
            </a:r>
            <a:r>
              <a:rPr lang="en-US" sz="2400" dirty="0" smtClean="0"/>
              <a:t> (which we accentuated in our extrapolation) to die away again. </a:t>
            </a:r>
            <a:r>
              <a:rPr lang="en-US" dirty="0" smtClean="0"/>
              <a:t>	</a:t>
            </a:r>
          </a:p>
        </p:txBody>
      </p:sp>
      <p:graphicFrame>
        <p:nvGraphicFramePr>
          <p:cNvPr id="24581" name="Object 2"/>
          <p:cNvGraphicFramePr>
            <a:graphicFrameLocks noChangeAspect="1"/>
          </p:cNvGraphicFramePr>
          <p:nvPr/>
        </p:nvGraphicFramePr>
        <p:xfrm>
          <a:off x="1797050" y="1762125"/>
          <a:ext cx="477838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3" name="Equation" r:id="rId3" imgW="190500" imgH="228600" progId="Equation.3">
                  <p:embed/>
                </p:oleObj>
              </mc:Choice>
              <mc:Fallback>
                <p:oleObj name="Equation" r:id="rId3" imgW="1905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7050" y="1762125"/>
                        <a:ext cx="477838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3"/>
          <p:cNvGraphicFramePr>
            <a:graphicFrameLocks noChangeAspect="1"/>
          </p:cNvGraphicFramePr>
          <p:nvPr/>
        </p:nvGraphicFramePr>
        <p:xfrm>
          <a:off x="7016750" y="3146425"/>
          <a:ext cx="477838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4" name="Equation" r:id="rId5" imgW="190500" imgH="228600" progId="Equation.3">
                  <p:embed/>
                </p:oleObj>
              </mc:Choice>
              <mc:Fallback>
                <p:oleObj name="Equation" r:id="rId5" imgW="1905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6750" y="3146425"/>
                        <a:ext cx="477838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3" name="Object 4"/>
          <p:cNvGraphicFramePr>
            <a:graphicFrameLocks noChangeAspect="1"/>
          </p:cNvGraphicFramePr>
          <p:nvPr/>
        </p:nvGraphicFramePr>
        <p:xfrm>
          <a:off x="5975350" y="4098925"/>
          <a:ext cx="477838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5" name="Equation" r:id="rId6" imgW="190500" imgH="228600" progId="Equation.3">
                  <p:embed/>
                </p:oleObj>
              </mc:Choice>
              <mc:Fallback>
                <p:oleObj name="Equation" r:id="rId6" imgW="1905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5350" y="4098925"/>
                        <a:ext cx="477838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84A41C66-8ABB-45E8-8AB7-56AEEAC95D6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400" smtClean="0"/>
          </a:p>
        </p:txBody>
      </p:sp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Application of </a:t>
            </a:r>
            <a:r>
              <a:rPr lang="en-US" dirty="0" err="1" smtClean="0"/>
              <a:t>extrap</a:t>
            </a:r>
            <a:r>
              <a:rPr lang="en-US" dirty="0" smtClean="0"/>
              <a:t>. (5)</a:t>
            </a:r>
          </a:p>
        </p:txBody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2275" y="1335088"/>
            <a:ext cx="7785100" cy="5522912"/>
          </a:xfrm>
        </p:spPr>
        <p:txBody>
          <a:bodyPr/>
          <a:lstStyle/>
          <a:p>
            <a:pPr marL="609600" indent="-609600">
              <a:buFontTx/>
              <a:buAutoNum type="arabicPeriod" startAt="2"/>
              <a:defRPr/>
            </a:pPr>
            <a:r>
              <a:rPr lang="en-US" sz="2800" u="sng" dirty="0" smtClean="0"/>
              <a:t>Successive over-relaxation (SOR)</a:t>
            </a:r>
            <a:r>
              <a:rPr lang="en-US" sz="2800" dirty="0" smtClean="0"/>
              <a:t> is a continuous application of :</a:t>
            </a:r>
          </a:p>
          <a:p>
            <a:pPr marL="609600" indent="-609600">
              <a:buFontTx/>
              <a:buAutoNum type="arabicPeriod" startAt="2"/>
              <a:defRPr/>
            </a:pPr>
            <a:endParaRPr lang="en-US" sz="2800" dirty="0" smtClean="0"/>
          </a:p>
          <a:p>
            <a:pPr marL="609600" indent="-609600">
              <a:buFontTx/>
              <a:buAutoNum type="arabicPeriod" startAt="2"/>
              <a:defRPr/>
            </a:pPr>
            <a:endParaRPr lang="en-US" sz="2800" dirty="0" smtClean="0"/>
          </a:p>
          <a:p>
            <a:pPr marL="609600" indent="-609600">
              <a:buFontTx/>
              <a:buNone/>
              <a:defRPr/>
            </a:pPr>
            <a:r>
              <a:rPr lang="en-US" sz="2800" dirty="0" smtClean="0"/>
              <a:t>	(once a good estimate of       has been found from flux changes).  This relation is based on using the largest</a:t>
            </a:r>
            <a:r>
              <a:rPr lang="en-US" sz="2800" dirty="0" smtClean="0">
                <a:latin typeface="Symbol" pitchFamily="18" charset="2"/>
              </a:rPr>
              <a:t> w </a:t>
            </a:r>
            <a:r>
              <a:rPr lang="en-US" sz="2800" dirty="0" smtClean="0"/>
              <a:t>that is guaranteed to converge faster than lower </a:t>
            </a:r>
            <a:r>
              <a:rPr lang="en-US" sz="2800" dirty="0" err="1" smtClean="0">
                <a:latin typeface="Symbol" pitchFamily="18" charset="2"/>
              </a:rPr>
              <a:t>w</a:t>
            </a:r>
            <a:r>
              <a:rPr lang="en-US" sz="2800" dirty="0" err="1" smtClean="0"/>
              <a:t>’s</a:t>
            </a:r>
            <a:r>
              <a:rPr lang="en-US" sz="2800" dirty="0" smtClean="0"/>
              <a:t>. </a:t>
            </a:r>
          </a:p>
        </p:txBody>
      </p:sp>
      <p:graphicFrame>
        <p:nvGraphicFramePr>
          <p:cNvPr id="25605" name="Object 2"/>
          <p:cNvGraphicFramePr>
            <a:graphicFrameLocks noChangeAspect="1"/>
          </p:cNvGraphicFramePr>
          <p:nvPr/>
        </p:nvGraphicFramePr>
        <p:xfrm>
          <a:off x="2941638" y="2265363"/>
          <a:ext cx="1720850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3" name="Equation" r:id="rId3" imgW="685800" imgH="431800" progId="Equation.3">
                  <p:embed/>
                </p:oleObj>
              </mc:Choice>
              <mc:Fallback>
                <p:oleObj name="Equation" r:id="rId3" imgW="685800" imgH="431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1638" y="2265363"/>
                        <a:ext cx="1720850" cy="104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6" name="Object 3"/>
          <p:cNvGraphicFramePr>
            <a:graphicFrameLocks noChangeAspect="1"/>
          </p:cNvGraphicFramePr>
          <p:nvPr/>
        </p:nvGraphicFramePr>
        <p:xfrm>
          <a:off x="5124450" y="3260725"/>
          <a:ext cx="477838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4" name="Equation" r:id="rId5" imgW="190500" imgH="228600" progId="Equation.3">
                  <p:embed/>
                </p:oleObj>
              </mc:Choice>
              <mc:Fallback>
                <p:oleObj name="Equation" r:id="rId5" imgW="1905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4450" y="3260725"/>
                        <a:ext cx="477838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EB864B55-02E9-414A-83AC-AF1019EE840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 smtClean="0"/>
          </a:p>
        </p:txBody>
      </p:sp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Application of </a:t>
            </a:r>
            <a:r>
              <a:rPr lang="en-US" dirty="0" err="1" smtClean="0"/>
              <a:t>extrap</a:t>
            </a:r>
            <a:r>
              <a:rPr lang="en-US" dirty="0" smtClean="0"/>
              <a:t>. (6)</a:t>
            </a:r>
          </a:p>
        </p:txBody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2275" y="1335088"/>
            <a:ext cx="7785100" cy="5522912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dirty="0" smtClean="0"/>
              <a:t>Graphically, we relax the original (positive only with max of </a:t>
            </a:r>
            <a:r>
              <a:rPr lang="en-US" sz="2800" dirty="0" smtClean="0">
                <a:latin typeface="Symbol" pitchFamily="18" charset="2"/>
              </a:rPr>
              <a:t>l</a:t>
            </a:r>
            <a:r>
              <a:rPr lang="en-US" sz="2800" baseline="-25000" dirty="0" smtClean="0">
                <a:latin typeface="Symbol" pitchFamily="18" charset="2"/>
              </a:rPr>
              <a:t>0</a:t>
            </a:r>
            <a:r>
              <a:rPr lang="en-US" sz="2800" dirty="0" smtClean="0"/>
              <a:t>):</a:t>
            </a:r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r>
              <a:rPr lang="en-US" sz="2800" dirty="0" smtClean="0"/>
              <a:t>into </a:t>
            </a:r>
          </a:p>
        </p:txBody>
      </p:sp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4529138"/>
            <a:ext cx="3548062" cy="213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538" y="2255838"/>
            <a:ext cx="3560762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29CB0E28-2164-4249-82E3-9C3445C6637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en-US" sz="1400" smtClean="0"/>
          </a:p>
        </p:txBody>
      </p:sp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Application of </a:t>
            </a:r>
            <a:r>
              <a:rPr lang="en-US" dirty="0" err="1" smtClean="0"/>
              <a:t>extrap</a:t>
            </a:r>
            <a:r>
              <a:rPr lang="en-US" dirty="0" smtClean="0"/>
              <a:t>. (7)</a:t>
            </a:r>
          </a:p>
        </p:txBody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2275" y="1335088"/>
            <a:ext cx="7785100" cy="5522912"/>
          </a:xfrm>
        </p:spPr>
        <p:txBody>
          <a:bodyPr/>
          <a:lstStyle/>
          <a:p>
            <a:pPr marL="609600" indent="-609600">
              <a:buFontTx/>
              <a:buAutoNum type="arabicPeriod" startAt="3"/>
              <a:defRPr/>
            </a:pPr>
            <a:r>
              <a:rPr lang="en-US" sz="2400" u="sng" dirty="0" err="1" smtClean="0"/>
              <a:t>Chebyshev</a:t>
            </a:r>
            <a:r>
              <a:rPr lang="en-US" sz="2400" u="sng" dirty="0" smtClean="0"/>
              <a:t> acceleration</a:t>
            </a:r>
            <a:r>
              <a:rPr lang="en-US" sz="2400" dirty="0" smtClean="0"/>
              <a:t> is based on continuously CYCLING through a series of carefully chosen </a:t>
            </a:r>
            <a:r>
              <a:rPr lang="en-US" sz="2400" dirty="0" smtClean="0">
                <a:latin typeface="Symbol" pitchFamily="18" charset="2"/>
              </a:rPr>
              <a:t>w</a:t>
            </a:r>
            <a:r>
              <a:rPr lang="en-US" sz="2400" dirty="0" smtClean="0"/>
              <a:t> values once a good estimate of       has been found from flux changes).  </a:t>
            </a:r>
          </a:p>
          <a:p>
            <a:pPr marL="1009650" lvl="1" indent="-609600">
              <a:defRPr/>
            </a:pPr>
            <a:r>
              <a:rPr lang="en-US" sz="2400" dirty="0" smtClean="0"/>
              <a:t>Obviously, the result of a CYCLE of extrapolations is the PRODUCT of the effect of each (just like N </a:t>
            </a:r>
            <a:r>
              <a:rPr lang="en-US" sz="2400" dirty="0" err="1" smtClean="0"/>
              <a:t>unaccelerated</a:t>
            </a:r>
            <a:r>
              <a:rPr lang="en-US" sz="2400" dirty="0" smtClean="0"/>
              <a:t> iterations is </a:t>
            </a:r>
            <a:r>
              <a:rPr lang="en-US" sz="2400" dirty="0" err="1" smtClean="0">
                <a:latin typeface="Symbol" pitchFamily="18" charset="2"/>
              </a:rPr>
              <a:t>l</a:t>
            </a:r>
            <a:r>
              <a:rPr lang="en-US" sz="2400" baseline="30000" dirty="0" err="1" smtClean="0"/>
              <a:t>N</a:t>
            </a:r>
            <a:r>
              <a:rPr lang="en-US" sz="2400" dirty="0" smtClean="0"/>
              <a:t>)</a:t>
            </a:r>
          </a:p>
          <a:p>
            <a:pPr marL="1009650" lvl="1" indent="-609600">
              <a:defRPr/>
            </a:pPr>
            <a:r>
              <a:rPr lang="en-US" sz="2400" dirty="0" smtClean="0"/>
              <a:t>We will not discuss the theory of this, but you should know that it is based on extrapolating to zero out the roots of </a:t>
            </a:r>
            <a:r>
              <a:rPr lang="en-US" sz="2400" dirty="0" err="1" smtClean="0"/>
              <a:t>Chebyshev</a:t>
            </a:r>
            <a:r>
              <a:rPr lang="en-US" sz="2400" dirty="0" smtClean="0"/>
              <a:t> polynomials (an orthogonal function set similar to Legendre polynomials) shifted to the </a:t>
            </a:r>
            <a:r>
              <a:rPr lang="en-US" sz="2400" dirty="0" err="1" smtClean="0"/>
              <a:t>eigenvalue</a:t>
            </a:r>
            <a:r>
              <a:rPr lang="en-US" sz="2400" dirty="0" smtClean="0"/>
              <a:t> range. </a:t>
            </a:r>
          </a:p>
          <a:p>
            <a:pPr marL="1009650" lvl="1" indent="-609600">
              <a:defRPr/>
            </a:pPr>
            <a:r>
              <a:rPr lang="en-US" sz="2400" dirty="0" smtClean="0"/>
              <a:t>The homework problem plays with this concept</a:t>
            </a:r>
          </a:p>
        </p:txBody>
      </p:sp>
      <p:graphicFrame>
        <p:nvGraphicFramePr>
          <p:cNvPr id="27653" name="Object 2"/>
          <p:cNvGraphicFramePr>
            <a:graphicFrameLocks noChangeAspect="1"/>
          </p:cNvGraphicFramePr>
          <p:nvPr/>
        </p:nvGraphicFramePr>
        <p:xfrm>
          <a:off x="5403850" y="2054225"/>
          <a:ext cx="477838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7" name="Equation" r:id="rId3" imgW="190500" imgH="228600" progId="Equation.3">
                  <p:embed/>
                </p:oleObj>
              </mc:Choice>
              <mc:Fallback>
                <p:oleObj name="Equation" r:id="rId3" imgW="1905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3850" y="2054225"/>
                        <a:ext cx="477838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FD69C975-9296-4296-8E2A-D6628F72B0D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n-US" altLang="en-US" sz="1400" smtClean="0"/>
          </a:p>
        </p:txBody>
      </p:sp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Application of </a:t>
            </a:r>
            <a:r>
              <a:rPr lang="en-US" dirty="0" err="1" smtClean="0"/>
              <a:t>extrap</a:t>
            </a:r>
            <a:r>
              <a:rPr lang="en-US" dirty="0" smtClean="0"/>
              <a:t>. (7)</a:t>
            </a:r>
          </a:p>
        </p:txBody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2275" y="1335088"/>
            <a:ext cx="7785100" cy="5522912"/>
          </a:xfrm>
        </p:spPr>
        <p:txBody>
          <a:bodyPr/>
          <a:lstStyle/>
          <a:p>
            <a:pPr marL="609600" indent="-609600">
              <a:buFontTx/>
              <a:buNone/>
              <a:defRPr/>
            </a:pPr>
            <a:r>
              <a:rPr lang="en-US" sz="2400" dirty="0" smtClean="0"/>
              <a:t>The first few </a:t>
            </a:r>
            <a:r>
              <a:rPr lang="en-US" sz="2400" dirty="0" err="1" smtClean="0"/>
              <a:t>Chebyshev</a:t>
            </a:r>
            <a:r>
              <a:rPr lang="en-US" sz="2400" dirty="0" smtClean="0"/>
              <a:t> polynomials are:</a:t>
            </a:r>
          </a:p>
        </p:txBody>
      </p:sp>
      <p:graphicFrame>
        <p:nvGraphicFramePr>
          <p:cNvPr id="28677" name="Object 2"/>
          <p:cNvGraphicFramePr>
            <a:graphicFrameLocks noChangeAspect="1"/>
          </p:cNvGraphicFramePr>
          <p:nvPr/>
        </p:nvGraphicFramePr>
        <p:xfrm>
          <a:off x="5403850" y="2054225"/>
          <a:ext cx="477838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2" name="Equation" r:id="rId3" imgW="190500" imgH="228600" progId="Equation.3">
                  <p:embed/>
                </p:oleObj>
              </mc:Choice>
              <mc:Fallback>
                <p:oleObj name="Equation" r:id="rId3" imgW="1905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3850" y="2054225"/>
                        <a:ext cx="477838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67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663" y="2106613"/>
            <a:ext cx="4078287" cy="231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3C608CFB-A192-4321-8209-E6451FBCE3C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en-US" sz="1400" smtClean="0"/>
          </a:p>
        </p:txBody>
      </p:sp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Category 2: Correction methods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75" y="1335088"/>
            <a:ext cx="7772400" cy="5243512"/>
          </a:xfrm>
        </p:spPr>
        <p:txBody>
          <a:bodyPr/>
          <a:lstStyle/>
          <a:p>
            <a:pPr>
              <a:defRPr/>
            </a:pPr>
            <a:r>
              <a:rPr lang="en-US" sz="2400" dirty="0" smtClean="0"/>
              <a:t>The second category of acceleration methods INSERT a simpler (i.e., faster) transport method BETWEEN iterations</a:t>
            </a:r>
          </a:p>
          <a:p>
            <a:pPr>
              <a:defRPr/>
            </a:pPr>
            <a:r>
              <a:rPr lang="en-US" sz="2400" dirty="0" smtClean="0"/>
              <a:t>These have to be VERY CAREFULLY constructed to make sure that they are forcing the solution to the SAME flux as the original transport method.</a:t>
            </a:r>
          </a:p>
          <a:p>
            <a:pPr lvl="1">
              <a:defRPr/>
            </a:pPr>
            <a:r>
              <a:rPr lang="en-US" sz="2400" dirty="0" smtClean="0"/>
              <a:t>This is called a “CONSISTENT” method and can be very tricky to construct.</a:t>
            </a:r>
          </a:p>
          <a:p>
            <a:pPr>
              <a:defRPr/>
            </a:pPr>
            <a:endParaRPr lang="en-US" sz="2400" dirty="0" smtClean="0"/>
          </a:p>
          <a:p>
            <a:pPr>
              <a:defRPr/>
            </a:pPr>
            <a:endParaRPr lang="en-US" sz="2400" dirty="0" smtClean="0"/>
          </a:p>
          <a:p>
            <a:pPr>
              <a:buFontTx/>
              <a:buNone/>
              <a:defRPr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4AC93E98-DB91-4183-9879-8296561AA34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en-US" sz="1400" smtClean="0"/>
          </a:p>
        </p:txBody>
      </p:sp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Coarse Mesh Rebalance methods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75" y="1335088"/>
            <a:ext cx="7772400" cy="5243512"/>
          </a:xfrm>
        </p:spPr>
        <p:txBody>
          <a:bodyPr/>
          <a:lstStyle/>
          <a:p>
            <a:pPr>
              <a:defRPr/>
            </a:pPr>
            <a:r>
              <a:rPr lang="en-US" sz="2400" smtClean="0"/>
              <a:t>Rebalance methods predict where the flux is going by forcing PARTICLE BALANCE over some COARSE version of the calculational grid (i.e., fewer energy groups, spatial subdivisions, or directions)</a:t>
            </a:r>
          </a:p>
          <a:p>
            <a:pPr>
              <a:defRPr/>
            </a:pPr>
            <a:r>
              <a:rPr lang="en-US" sz="2400" smtClean="0"/>
              <a:t>Based on the fact that iterative methods only achieve balance at the END, when convergence is met:</a:t>
            </a:r>
          </a:p>
          <a:p>
            <a:pPr>
              <a:defRPr/>
            </a:pPr>
            <a:endParaRPr lang="en-US" sz="2400" smtClean="0"/>
          </a:p>
          <a:p>
            <a:pPr>
              <a:defRPr/>
            </a:pPr>
            <a:endParaRPr lang="en-US" sz="2400" smtClean="0"/>
          </a:p>
          <a:p>
            <a:pPr>
              <a:defRPr/>
            </a:pPr>
            <a:endParaRPr lang="en-US" sz="2400" smtClean="0"/>
          </a:p>
          <a:p>
            <a:pPr>
              <a:defRPr/>
            </a:pPr>
            <a:r>
              <a:rPr lang="en-US" sz="2400" smtClean="0"/>
              <a:t>For each COARSE mesh calculational element, we have a multiplicative correction factor,			</a:t>
            </a:r>
          </a:p>
        </p:txBody>
      </p:sp>
      <p:grpSp>
        <p:nvGrpSpPr>
          <p:cNvPr id="30725" name="Group 4"/>
          <p:cNvGrpSpPr>
            <a:grpSpLocks/>
          </p:cNvGrpSpPr>
          <p:nvPr/>
        </p:nvGrpSpPr>
        <p:grpSpPr bwMode="auto">
          <a:xfrm>
            <a:off x="1079500" y="3790950"/>
            <a:ext cx="6108700" cy="1009650"/>
            <a:chOff x="664" y="2568"/>
            <a:chExt cx="4193" cy="780"/>
          </a:xfrm>
        </p:grpSpPr>
        <p:graphicFrame>
          <p:nvGraphicFramePr>
            <p:cNvPr id="30728" name="Object 1026"/>
            <p:cNvGraphicFramePr>
              <a:graphicFrameLocks noChangeAspect="1"/>
            </p:cNvGraphicFramePr>
            <p:nvPr/>
          </p:nvGraphicFramePr>
          <p:xfrm>
            <a:off x="861" y="2574"/>
            <a:ext cx="3996" cy="7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39" name="Equation" r:id="rId3" imgW="2527300" imgH="508000" progId="Equation.3">
                    <p:embed/>
                  </p:oleObj>
                </mc:Choice>
                <mc:Fallback>
                  <p:oleObj name="Equation" r:id="rId3" imgW="2527300" imgH="508000" progId="Equation.3">
                    <p:embed/>
                    <p:pic>
                      <p:nvPicPr>
                        <p:cNvPr id="0" name="Object 10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1" y="2574"/>
                          <a:ext cx="3996" cy="7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29" name="Rectangle 6"/>
            <p:cNvSpPr>
              <a:spLocks noChangeArrowheads="1"/>
            </p:cNvSpPr>
            <p:nvPr/>
          </p:nvSpPr>
          <p:spPr bwMode="auto">
            <a:xfrm>
              <a:off x="664" y="2568"/>
              <a:ext cx="3968" cy="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aphicFrame>
        <p:nvGraphicFramePr>
          <p:cNvPr id="30726" name="Object 1024"/>
          <p:cNvGraphicFramePr>
            <a:graphicFrameLocks noChangeAspect="1"/>
          </p:cNvGraphicFramePr>
          <p:nvPr/>
        </p:nvGraphicFramePr>
        <p:xfrm>
          <a:off x="1897063" y="6048375"/>
          <a:ext cx="4351337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0" name="Equation" r:id="rId5" imgW="1841500" imgH="355600" progId="Equation.DSMT4">
                  <p:embed/>
                </p:oleObj>
              </mc:Choice>
              <mc:Fallback>
                <p:oleObj name="Equation" r:id="rId5" imgW="1841500" imgH="355600" progId="Equation.DSMT4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7063" y="6048375"/>
                        <a:ext cx="4351337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7" name="Object 1025"/>
          <p:cNvGraphicFramePr>
            <a:graphicFrameLocks noChangeAspect="1"/>
          </p:cNvGraphicFramePr>
          <p:nvPr/>
        </p:nvGraphicFramePr>
        <p:xfrm>
          <a:off x="6000750" y="5270500"/>
          <a:ext cx="477838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1" name="Equation" r:id="rId7" imgW="190500" imgH="228600" progId="Equation.3">
                  <p:embed/>
                </p:oleObj>
              </mc:Choice>
              <mc:Fallback>
                <p:oleObj name="Equation" r:id="rId7" imgW="190500" imgH="22860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50" y="5270500"/>
                        <a:ext cx="477838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48CE29A6-305B-480B-8208-7B09DBCCCB9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400" smtClean="0"/>
          </a:p>
        </p:txBody>
      </p:sp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CM Rebalance methods (2)</a:t>
            </a:r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75" y="1335088"/>
            <a:ext cx="7772400" cy="5243512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US" sz="2400" smtClean="0"/>
              <a:t>	where </a:t>
            </a:r>
          </a:p>
          <a:p>
            <a:pPr>
              <a:defRPr/>
            </a:pPr>
            <a:endParaRPr lang="en-US" sz="2400" smtClean="0"/>
          </a:p>
          <a:p>
            <a:pPr>
              <a:defRPr/>
            </a:pPr>
            <a:endParaRPr lang="en-US" sz="2400" smtClean="0"/>
          </a:p>
          <a:p>
            <a:pPr>
              <a:defRPr/>
            </a:pPr>
            <a:endParaRPr lang="en-US" sz="2400" smtClean="0"/>
          </a:p>
          <a:p>
            <a:pPr>
              <a:defRPr/>
            </a:pPr>
            <a:r>
              <a:rPr lang="en-US" sz="2400" smtClean="0"/>
              <a:t>If we plug this into both sides of the standard equation and integrate (sum?) both sides over the coarse mesh region, m, we get:</a:t>
            </a:r>
          </a:p>
        </p:txBody>
      </p:sp>
      <p:grpSp>
        <p:nvGrpSpPr>
          <p:cNvPr id="31749" name="Group 4"/>
          <p:cNvGrpSpPr>
            <a:grpSpLocks/>
          </p:cNvGrpSpPr>
          <p:nvPr/>
        </p:nvGrpSpPr>
        <p:grpSpPr bwMode="auto">
          <a:xfrm>
            <a:off x="719138" y="4468813"/>
            <a:ext cx="6245225" cy="1868487"/>
            <a:chOff x="469" y="2751"/>
            <a:chExt cx="3934" cy="1177"/>
          </a:xfrm>
        </p:grpSpPr>
        <p:graphicFrame>
          <p:nvGraphicFramePr>
            <p:cNvPr id="31751" name="Object 1"/>
            <p:cNvGraphicFramePr>
              <a:graphicFrameLocks noChangeAspect="1"/>
            </p:cNvGraphicFramePr>
            <p:nvPr/>
          </p:nvGraphicFramePr>
          <p:xfrm>
            <a:off x="469" y="2751"/>
            <a:ext cx="3934" cy="1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9" name="Equation" r:id="rId3" imgW="2489200" imgH="762000" progId="Equation.DSMT4">
                    <p:embed/>
                  </p:oleObj>
                </mc:Choice>
                <mc:Fallback>
                  <p:oleObj name="Equation" r:id="rId3" imgW="2489200" imgH="762000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" y="2751"/>
                          <a:ext cx="3934" cy="11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52" name="Rectangle 6"/>
            <p:cNvSpPr>
              <a:spLocks noChangeArrowheads="1"/>
            </p:cNvSpPr>
            <p:nvPr/>
          </p:nvSpPr>
          <p:spPr bwMode="auto">
            <a:xfrm>
              <a:off x="560" y="2768"/>
              <a:ext cx="3736" cy="1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aphicFrame>
        <p:nvGraphicFramePr>
          <p:cNvPr id="31750" name="Object 0"/>
          <p:cNvGraphicFramePr>
            <a:graphicFrameLocks noChangeAspect="1"/>
          </p:cNvGraphicFramePr>
          <p:nvPr/>
        </p:nvGraphicFramePr>
        <p:xfrm>
          <a:off x="577850" y="1597025"/>
          <a:ext cx="6729413" cy="122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0" name="Equation" r:id="rId5" imgW="2679700" imgH="508000" progId="Equation.DSMT4">
                  <p:embed/>
                </p:oleObj>
              </mc:Choice>
              <mc:Fallback>
                <p:oleObj name="Equation" r:id="rId5" imgW="2679700" imgH="508000" progId="Equation.DSMT4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850" y="1597025"/>
                        <a:ext cx="6729413" cy="1228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altLang="en-US" sz="1400" smtClean="0">
                <a:solidFill>
                  <a:schemeClr val="tx1"/>
                </a:solidFill>
              </a:rPr>
              <a:t>6-</a:t>
            </a:r>
            <a:fld id="{B02CD850-928D-450B-8719-86F8FCEEA56C}" type="slidenum">
              <a:rPr lang="en-US" altLang="en-US" sz="1400" smtClean="0">
                <a:solidFill>
                  <a:schemeClr val="tx1"/>
                </a:solidFill>
              </a:rPr>
              <a:pPr/>
              <a:t>3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276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2925" y="1268413"/>
            <a:ext cx="8255000" cy="5589587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dirty="0" smtClean="0"/>
              <a:t>Write this in “matrix operator” form by defining operators:</a:t>
            </a:r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r>
              <a:rPr lang="en-US" sz="2800" dirty="0" smtClean="0"/>
              <a:t>Combine them into a single matrix operator: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Matrix formulation</a:t>
            </a:r>
          </a:p>
        </p:txBody>
      </p:sp>
      <p:graphicFrame>
        <p:nvGraphicFramePr>
          <p:cNvPr id="5125" name="Object 1024"/>
          <p:cNvGraphicFramePr>
            <a:graphicFrameLocks/>
          </p:cNvGraphicFramePr>
          <p:nvPr/>
        </p:nvGraphicFramePr>
        <p:xfrm>
          <a:off x="1893888" y="2465388"/>
          <a:ext cx="4279900" cy="226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Equation" r:id="rId4" imgW="4279900" imgH="2262188" progId="Equation.3">
                  <p:embed/>
                </p:oleObj>
              </mc:Choice>
              <mc:Fallback>
                <p:oleObj name="Equation" r:id="rId4" imgW="4279900" imgH="2262188" progId="Equation.3">
                  <p:embed/>
                  <p:pic>
                    <p:nvPicPr>
                      <p:cNvPr id="0" name="Object 102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3888" y="2465388"/>
                        <a:ext cx="4279900" cy="2262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1025"/>
          <p:cNvGraphicFramePr>
            <a:graphicFrameLocks/>
          </p:cNvGraphicFramePr>
          <p:nvPr/>
        </p:nvGraphicFramePr>
        <p:xfrm>
          <a:off x="2641600" y="5400675"/>
          <a:ext cx="3292475" cy="121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Equation" r:id="rId6" imgW="3292475" imgH="1217613" progId="Equation.3">
                  <p:embed/>
                </p:oleObj>
              </mc:Choice>
              <mc:Fallback>
                <p:oleObj name="Equation" r:id="rId6" imgW="3292475" imgH="1217613" progId="Equation.3">
                  <p:embed/>
                  <p:pic>
                    <p:nvPicPr>
                      <p:cNvPr id="0" name="Object 1025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1600" y="5400675"/>
                        <a:ext cx="3292475" cy="1217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F5EBBB33-B5BA-4DE0-975A-17D47F74EC5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en-US" sz="1400" smtClean="0"/>
          </a:p>
        </p:txBody>
      </p:sp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CM Rebalance methods (3)</a:t>
            </a: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75" y="1335088"/>
            <a:ext cx="7772400" cy="5243512"/>
          </a:xfrm>
        </p:spPr>
        <p:txBody>
          <a:bodyPr/>
          <a:lstStyle/>
          <a:p>
            <a:pPr>
              <a:defRPr/>
            </a:pPr>
            <a:r>
              <a:rPr lang="en-US" sz="2400" smtClean="0"/>
              <a:t>In this form it is a little abstract, but in PRACTICE the process becomes one of finding the balance terms of each of the COARSE MESH regions for the current best (but non-balancing) solution:</a:t>
            </a:r>
          </a:p>
          <a:p>
            <a:pPr lvl="1">
              <a:defRPr/>
            </a:pPr>
            <a:r>
              <a:rPr lang="en-US" sz="2000" smtClean="0"/>
              <a:t>Total absorption in the CM region</a:t>
            </a:r>
          </a:p>
          <a:p>
            <a:pPr lvl="1">
              <a:defRPr/>
            </a:pPr>
            <a:r>
              <a:rPr lang="en-US" sz="2000" smtClean="0"/>
              <a:t>Total leakage from each CM region each neighboring CM region</a:t>
            </a:r>
          </a:p>
          <a:p>
            <a:pPr lvl="1">
              <a:defRPr/>
            </a:pPr>
            <a:r>
              <a:rPr lang="en-US" sz="2000" smtClean="0"/>
              <a:t>Total scattering from each CM region to each other CM region (i.e., for CM regions covering the same space, but different energy groups)</a:t>
            </a:r>
          </a:p>
          <a:p>
            <a:pPr lvl="1">
              <a:defRPr/>
            </a:pPr>
            <a:endParaRPr lang="en-US" sz="2000" smtClean="0"/>
          </a:p>
          <a:p>
            <a:pPr>
              <a:defRPr/>
            </a:pPr>
            <a:r>
              <a:rPr lang="en-US" sz="2400" smtClean="0"/>
              <a:t>Find the “CM correction factors”        that restore the balance. </a:t>
            </a:r>
          </a:p>
          <a:p>
            <a:pPr>
              <a:defRPr/>
            </a:pPr>
            <a:r>
              <a:rPr lang="en-US" sz="2400" smtClean="0"/>
              <a:t>Correct all fluxes using the correction factors.</a:t>
            </a:r>
          </a:p>
        </p:txBody>
      </p:sp>
      <p:graphicFrame>
        <p:nvGraphicFramePr>
          <p:cNvPr id="32773" name="Object 4"/>
          <p:cNvGraphicFramePr>
            <a:graphicFrameLocks noChangeAspect="1"/>
          </p:cNvGraphicFramePr>
          <p:nvPr/>
        </p:nvGraphicFramePr>
        <p:xfrm>
          <a:off x="5238750" y="5202238"/>
          <a:ext cx="477838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" name="Equation" r:id="rId3" imgW="190417" imgH="190417" progId="Equation.3">
                  <p:embed/>
                </p:oleObj>
              </mc:Choice>
              <mc:Fallback>
                <p:oleObj name="Equation" r:id="rId3" imgW="190417" imgH="190417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750" y="5202238"/>
                        <a:ext cx="477838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ADBD9B9B-40A0-40CE-A37B-F4F95666575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en-US" sz="1400" smtClean="0"/>
          </a:p>
        </p:txBody>
      </p:sp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301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CM Rebalance methods (4)</a:t>
            </a: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75" y="1309688"/>
            <a:ext cx="7772400" cy="524351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sz="2800" dirty="0" smtClean="0"/>
              <a:t>Because we have been so abstract, we can apply it several different ways:</a:t>
            </a:r>
          </a:p>
          <a:p>
            <a:pPr marL="609600" indent="-609600">
              <a:lnSpc>
                <a:spcPct val="90000"/>
              </a:lnSpc>
              <a:defRPr/>
            </a:pPr>
            <a:endParaRPr lang="en-US" sz="2800" dirty="0" smtClean="0"/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r>
              <a:rPr lang="en-US" sz="2800" dirty="0" smtClean="0"/>
              <a:t>Combine all angles into a single CM, but same energy and space subdivision.  (“cell rebalance”).  (Traditional CM acceleration for inner iterations.)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endParaRPr lang="en-US" sz="2800" dirty="0" smtClean="0"/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r>
              <a:rPr lang="en-US" sz="2800" dirty="0" smtClean="0"/>
              <a:t>Combine all angles and create large spatial CM regions, use all energy groups. (Traditional CM acceleration for outer iterations.)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9E56F11F-16CF-4BD7-B951-2872961F208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en-US" sz="1400" smtClean="0"/>
          </a:p>
        </p:txBody>
      </p:sp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Synthetic acceleration methods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75" y="1335088"/>
            <a:ext cx="7772400" cy="5243512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smtClean="0"/>
              <a:t>This method has a feel like CM rebalance, but the correction factors are ADDITIVE and are found by a simplified calc. method.</a:t>
            </a:r>
          </a:p>
          <a:p>
            <a:pPr marL="609600" indent="-609600">
              <a:defRPr/>
            </a:pPr>
            <a:r>
              <a:rPr lang="en-US" sz="2800" smtClean="0"/>
              <a:t>Most common is Diffusion Synthetic Acceleration (DSA), which uses diffusion theory as the simplified method.</a:t>
            </a:r>
          </a:p>
          <a:p>
            <a:pPr marL="609600" indent="-609600">
              <a:defRPr/>
            </a:pPr>
            <a:r>
              <a:rPr lang="en-US" sz="2800" smtClean="0"/>
              <a:t>The math basis is to subtract what we HAVE:</a:t>
            </a:r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r>
              <a:rPr lang="en-US" sz="2800" smtClean="0"/>
              <a:t> from what we WANT to have:</a:t>
            </a:r>
          </a:p>
        </p:txBody>
      </p:sp>
      <p:graphicFrame>
        <p:nvGraphicFramePr>
          <p:cNvPr id="34821" name="Object 4"/>
          <p:cNvGraphicFramePr>
            <a:graphicFrameLocks noChangeAspect="1"/>
          </p:cNvGraphicFramePr>
          <p:nvPr/>
        </p:nvGraphicFramePr>
        <p:xfrm>
          <a:off x="1208088" y="6076950"/>
          <a:ext cx="6024562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9" name="Equation" r:id="rId3" imgW="2400300" imgH="241300" progId="Equation.3">
                  <p:embed/>
                </p:oleObj>
              </mc:Choice>
              <mc:Fallback>
                <p:oleObj name="Equation" r:id="rId3" imgW="2400300" imgH="241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8088" y="6076950"/>
                        <a:ext cx="6024562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2" name="Object 5"/>
          <p:cNvGraphicFramePr>
            <a:graphicFrameLocks noChangeAspect="1"/>
          </p:cNvGraphicFramePr>
          <p:nvPr/>
        </p:nvGraphicFramePr>
        <p:xfrm>
          <a:off x="1417638" y="4933950"/>
          <a:ext cx="5959475" cy="58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0" name="Equation" r:id="rId5" imgW="2374900" imgH="241300" progId="Equation.DSMT4">
                  <p:embed/>
                </p:oleObj>
              </mc:Choice>
              <mc:Fallback>
                <p:oleObj name="Equation" r:id="rId5" imgW="2374900" imgH="2413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7638" y="4933950"/>
                        <a:ext cx="5959475" cy="582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B9E834A2-C07E-458F-8A0E-2A494484214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en-US" sz="1400" smtClean="0"/>
          </a:p>
        </p:txBody>
      </p:sp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Diffusion Synthetic Acceleration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75" y="1335088"/>
            <a:ext cx="7772400" cy="5243512"/>
          </a:xfrm>
        </p:spPr>
        <p:txBody>
          <a:bodyPr/>
          <a:lstStyle/>
          <a:p>
            <a:pPr marL="609600" indent="-609600">
              <a:buFontTx/>
              <a:buNone/>
              <a:defRPr/>
            </a:pPr>
            <a:r>
              <a:rPr lang="en-US" sz="2800" dirty="0" smtClean="0"/>
              <a:t>to get:</a:t>
            </a:r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r>
              <a:rPr lang="en-US" sz="2800" dirty="0" smtClean="0"/>
              <a:t>If we add and subtract               on the RHS and rearrange, we get:</a:t>
            </a:r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r>
              <a:rPr lang="en-US" sz="2800" dirty="0" smtClean="0"/>
              <a:t>or</a:t>
            </a:r>
          </a:p>
        </p:txBody>
      </p:sp>
      <p:graphicFrame>
        <p:nvGraphicFramePr>
          <p:cNvPr id="35845" name="Object 0"/>
          <p:cNvGraphicFramePr>
            <a:graphicFrameLocks noChangeAspect="1"/>
          </p:cNvGraphicFramePr>
          <p:nvPr/>
        </p:nvGraphicFramePr>
        <p:xfrm>
          <a:off x="1276350" y="1954213"/>
          <a:ext cx="5483225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1" name="Equation" r:id="rId3" imgW="2184400" imgH="279400" progId="Equation.DSMT4">
                  <p:embed/>
                </p:oleObj>
              </mc:Choice>
              <mc:Fallback>
                <p:oleObj name="Equation" r:id="rId3" imgW="2184400" imgH="279400" progId="Equation.DSMT4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6350" y="1954213"/>
                        <a:ext cx="5483225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6" name="Object 1"/>
          <p:cNvGraphicFramePr>
            <a:graphicFrameLocks noChangeAspect="1"/>
          </p:cNvGraphicFramePr>
          <p:nvPr/>
        </p:nvGraphicFramePr>
        <p:xfrm>
          <a:off x="4699000" y="2855913"/>
          <a:ext cx="140335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2" name="Equation" r:id="rId5" imgW="558800" imgH="228600" progId="Equation.DSMT4">
                  <p:embed/>
                </p:oleObj>
              </mc:Choice>
              <mc:Fallback>
                <p:oleObj name="Equation" r:id="rId5" imgW="558800" imgH="228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0" y="2855913"/>
                        <a:ext cx="1403350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7" name="Object 2"/>
          <p:cNvGraphicFramePr>
            <a:graphicFrameLocks noChangeAspect="1"/>
          </p:cNvGraphicFramePr>
          <p:nvPr/>
        </p:nvGraphicFramePr>
        <p:xfrm>
          <a:off x="88900" y="3860800"/>
          <a:ext cx="8672513" cy="67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3" name="Equation" r:id="rId7" imgW="3454400" imgH="279400" progId="Equation.DSMT4">
                  <p:embed/>
                </p:oleObj>
              </mc:Choice>
              <mc:Fallback>
                <p:oleObj name="Equation" r:id="rId7" imgW="3454400" imgH="279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" y="3860800"/>
                        <a:ext cx="8672513" cy="67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8" name="Object 3"/>
          <p:cNvGraphicFramePr>
            <a:graphicFrameLocks noChangeAspect="1"/>
          </p:cNvGraphicFramePr>
          <p:nvPr/>
        </p:nvGraphicFramePr>
        <p:xfrm>
          <a:off x="989013" y="4754563"/>
          <a:ext cx="6694487" cy="208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4" name="Equation" r:id="rId9" imgW="2667000" imgH="863600" progId="Equation.DSMT4">
                  <p:embed/>
                </p:oleObj>
              </mc:Choice>
              <mc:Fallback>
                <p:oleObj name="Equation" r:id="rId9" imgW="2667000" imgH="863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013" y="4754563"/>
                        <a:ext cx="6694487" cy="208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483A0D02-5957-4BA5-9640-01748AAAECD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US" altLang="en-US" sz="1400" smtClean="0"/>
          </a:p>
        </p:txBody>
      </p:sp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DSA (2)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75" y="1335088"/>
            <a:ext cx="7823200" cy="4837112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dirty="0" smtClean="0"/>
              <a:t>The additive correction to the flux can be found by solving the SAME problem, replacing the source with the SCATTERING operator operated on the latest flux change.</a:t>
            </a:r>
          </a:p>
          <a:p>
            <a:pPr marL="609600" indent="-609600">
              <a:defRPr/>
            </a:pPr>
            <a:r>
              <a:rPr lang="en-US" sz="2800" dirty="0" smtClean="0"/>
              <a:t>Of course, as we near convergence, this source term will shrink to nothing.</a:t>
            </a:r>
          </a:p>
          <a:p>
            <a:pPr marL="609600" indent="-609600">
              <a:defRPr/>
            </a:pPr>
            <a:r>
              <a:rPr lang="en-US" sz="2800" dirty="0" smtClean="0"/>
              <a:t>Operationally, though, this equation is no easier to solve than the original.  We save time by using an APPROXIMATE operator (diffusion theory) in place of H:</a:t>
            </a:r>
          </a:p>
        </p:txBody>
      </p:sp>
      <p:graphicFrame>
        <p:nvGraphicFramePr>
          <p:cNvPr id="36869" name="Object 4"/>
          <p:cNvGraphicFramePr>
            <a:graphicFrameLocks noChangeAspect="1"/>
          </p:cNvGraphicFramePr>
          <p:nvPr/>
        </p:nvGraphicFramePr>
        <p:xfrm>
          <a:off x="2157413" y="5935663"/>
          <a:ext cx="4814887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3" name="Equation" r:id="rId3" imgW="1917700" imgH="279400" progId="Equation.DSMT4">
                  <p:embed/>
                </p:oleObj>
              </mc:Choice>
              <mc:Fallback>
                <p:oleObj name="Equation" r:id="rId3" imgW="1917700" imgH="279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7413" y="5935663"/>
                        <a:ext cx="4814887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5DB3D4EB-4C31-46B9-881E-DECE9FFA72F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US" altLang="en-US" sz="1400" smtClean="0"/>
          </a:p>
        </p:txBody>
      </p:sp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Homework 11-1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0375" y="1335088"/>
            <a:ext cx="7823200" cy="4837112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dirty="0" smtClean="0"/>
              <a:t>Show that the optimum continuously applied </a:t>
            </a:r>
            <a:r>
              <a:rPr lang="en-US" sz="2800" dirty="0" err="1" smtClean="0"/>
              <a:t>overrelaxation</a:t>
            </a:r>
            <a:r>
              <a:rPr lang="en-US" sz="2800" dirty="0" smtClean="0"/>
              <a:t> factor (SOR) is given by:</a:t>
            </a:r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buFontTx/>
              <a:buNone/>
              <a:defRPr/>
            </a:pPr>
            <a:r>
              <a:rPr lang="en-US" sz="2800" dirty="0" smtClean="0"/>
              <a:t>	IF you know that error </a:t>
            </a:r>
            <a:r>
              <a:rPr lang="en-US" sz="2800" dirty="0" err="1" smtClean="0"/>
              <a:t>eigenvalues</a:t>
            </a:r>
            <a:r>
              <a:rPr lang="en-US" sz="2800" dirty="0" smtClean="0"/>
              <a:t> lie between 0 and </a:t>
            </a:r>
            <a:r>
              <a:rPr lang="en-US" sz="2800" dirty="0" smtClean="0">
                <a:latin typeface="Symbol" pitchFamily="18" charset="2"/>
              </a:rPr>
              <a:t>l</a:t>
            </a:r>
            <a:r>
              <a:rPr lang="en-US" sz="2800" baseline="-25000" dirty="0" smtClean="0"/>
              <a:t>0</a:t>
            </a:r>
          </a:p>
          <a:p>
            <a:pPr marL="609600" indent="-609600">
              <a:defRPr/>
            </a:pPr>
            <a:endParaRPr lang="en-US" sz="2800" dirty="0" smtClean="0"/>
          </a:p>
          <a:p>
            <a:pPr marL="609600" indent="-609600">
              <a:defRPr/>
            </a:pPr>
            <a:r>
              <a:rPr lang="en-US" sz="2800" dirty="0" smtClean="0"/>
              <a:t>What if you knew the error eigenvalues fall between 0.5 and 0.95, what would the optimum SOR </a:t>
            </a:r>
            <a:r>
              <a:rPr lang="en-US" sz="2800" dirty="0" err="1" smtClean="0"/>
              <a:t>overrelaxation</a:t>
            </a:r>
            <a:r>
              <a:rPr lang="en-US" sz="2800" dirty="0" smtClean="0"/>
              <a:t> factor be</a:t>
            </a:r>
            <a:r>
              <a:rPr lang="en-US" sz="2800" dirty="0" smtClean="0"/>
              <a:t>? (ANS=3.636363…)</a:t>
            </a:r>
            <a:endParaRPr lang="en-US" sz="2800" dirty="0"/>
          </a:p>
          <a:p>
            <a:pPr marL="0" indent="0">
              <a:buNone/>
              <a:defRPr/>
            </a:pPr>
            <a:endParaRPr lang="en-US" sz="2800" dirty="0" smtClean="0"/>
          </a:p>
        </p:txBody>
      </p:sp>
      <p:graphicFrame>
        <p:nvGraphicFramePr>
          <p:cNvPr id="37893" name="Object 4"/>
          <p:cNvGraphicFramePr>
            <a:graphicFrameLocks noChangeAspect="1"/>
          </p:cNvGraphicFramePr>
          <p:nvPr/>
        </p:nvGraphicFramePr>
        <p:xfrm>
          <a:off x="3322638" y="2278063"/>
          <a:ext cx="1720850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7" name="Equation" r:id="rId3" imgW="685800" imgH="431800" progId="Equation.3">
                  <p:embed/>
                </p:oleObj>
              </mc:Choice>
              <mc:Fallback>
                <p:oleObj name="Equation" r:id="rId3" imgW="685800" imgH="431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2638" y="2278063"/>
                        <a:ext cx="1720850" cy="104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07DE64A0-FBA0-4DE1-9B9D-A08CC2A5EE7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n-US" altLang="en-US" sz="1400" smtClean="0"/>
          </a:p>
        </p:txBody>
      </p:sp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Homework 11-2</a:t>
            </a:r>
            <a:endParaRPr lang="en-US" dirty="0" smtClean="0"/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8475" y="1335088"/>
            <a:ext cx="7823200" cy="4837112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dirty="0" smtClean="0"/>
              <a:t>If you know that the error eigenvalues of your system are uniformly distributed between 0 and 0.95, what would be the expected convergence rate if you </a:t>
            </a:r>
            <a:r>
              <a:rPr lang="en-US" sz="2800" dirty="0" smtClean="0"/>
              <a:t>used the </a:t>
            </a:r>
            <a:r>
              <a:rPr lang="en-US" sz="2800" dirty="0"/>
              <a:t>best optimum SOR value</a:t>
            </a:r>
            <a:r>
              <a:rPr lang="en-US" sz="2800" dirty="0">
                <a:latin typeface="Symbol" pitchFamily="18" charset="2"/>
              </a:rPr>
              <a:t>?</a:t>
            </a:r>
            <a:r>
              <a:rPr lang="en-US" sz="2800" dirty="0"/>
              <a:t> </a:t>
            </a:r>
            <a:r>
              <a:rPr lang="en-US" sz="1600" dirty="0" smtClean="0"/>
              <a:t>(1.9047</a:t>
            </a:r>
            <a:r>
              <a:rPr lang="en-US" sz="1600" dirty="0" smtClean="0">
                <a:sym typeface="Wingdings" panose="05000000000000000000" pitchFamily="2" charset="2"/>
              </a:rPr>
              <a:t>0</a:t>
            </a:r>
            <a:r>
              <a:rPr lang="en-US" sz="1600" dirty="0" smtClean="0"/>
              <a:t>.90476</a:t>
            </a:r>
            <a:r>
              <a:rPr lang="en-US" sz="1600" dirty="0"/>
              <a:t>)</a:t>
            </a:r>
          </a:p>
          <a:p>
            <a:pPr marL="609600" indent="-609600">
              <a:defRPr/>
            </a:pPr>
            <a:r>
              <a:rPr lang="en-US" sz="2800" dirty="0" smtClean="0"/>
              <a:t>What if you alternated </a:t>
            </a:r>
            <a:r>
              <a:rPr lang="en-US" sz="2800" dirty="0" smtClean="0"/>
              <a:t>between </a:t>
            </a:r>
            <a:r>
              <a:rPr lang="en-US" sz="2800" dirty="0" smtClean="0">
                <a:latin typeface="Symbol" pitchFamily="18" charset="2"/>
              </a:rPr>
              <a:t>w=4 </a:t>
            </a:r>
            <a:r>
              <a:rPr lang="en-US" sz="2800" dirty="0" smtClean="0"/>
              <a:t>and </a:t>
            </a:r>
            <a:r>
              <a:rPr lang="en-US" sz="2800" dirty="0" smtClean="0">
                <a:latin typeface="Symbol" pitchFamily="18" charset="2"/>
              </a:rPr>
              <a:t>w=1.25</a:t>
            </a:r>
            <a:r>
              <a:rPr lang="en-US" sz="2800" dirty="0" smtClean="0">
                <a:latin typeface="Symbol" pitchFamily="18" charset="2"/>
              </a:rPr>
              <a:t>?</a:t>
            </a:r>
            <a:r>
              <a:rPr lang="en-US" sz="2800" dirty="0"/>
              <a:t> </a:t>
            </a:r>
            <a:r>
              <a:rPr lang="en-US" sz="1600" dirty="0"/>
              <a:t>(0.866025)</a:t>
            </a:r>
            <a:r>
              <a:rPr lang="en-US" sz="2800" dirty="0"/>
              <a:t>	</a:t>
            </a:r>
            <a:endParaRPr lang="en-US" sz="2800" dirty="0" smtClean="0"/>
          </a:p>
          <a:p>
            <a:pPr marL="609600" indent="-609600">
              <a:defRPr/>
            </a:pPr>
            <a:r>
              <a:rPr lang="en-US" sz="2800" dirty="0" smtClean="0"/>
              <a:t>What </a:t>
            </a:r>
            <a:r>
              <a:rPr lang="en-US" sz="2800" dirty="0" smtClean="0"/>
              <a:t>would be the best two </a:t>
            </a:r>
            <a:r>
              <a:rPr lang="en-US" sz="2800" dirty="0" smtClean="0">
                <a:latin typeface="Symbol" pitchFamily="18" charset="2"/>
              </a:rPr>
              <a:t>w</a:t>
            </a:r>
            <a:r>
              <a:rPr lang="en-US" sz="2800" dirty="0" smtClean="0"/>
              <a:t> values to alternate between</a:t>
            </a:r>
            <a:r>
              <a:rPr lang="en-US" sz="2800" dirty="0" smtClean="0"/>
              <a:t>? </a:t>
            </a:r>
            <a:r>
              <a:rPr lang="en-US" sz="1600" dirty="0"/>
              <a:t>(</a:t>
            </a:r>
            <a:r>
              <a:rPr lang="en-US" sz="1600" dirty="0" smtClean="0"/>
              <a:t>5.287528,1.161608</a:t>
            </a:r>
            <a:r>
              <a:rPr lang="en-US" sz="1600" dirty="0" smtClean="0">
                <a:sym typeface="Wingdings" panose="05000000000000000000" pitchFamily="2" charset="2"/>
              </a:rPr>
              <a:t></a:t>
            </a:r>
            <a:r>
              <a:rPr lang="en-US" sz="1600" dirty="0" smtClean="0"/>
              <a:t>0.832405</a:t>
            </a:r>
            <a:r>
              <a:rPr lang="en-US" sz="1600" dirty="0" smtClean="0"/>
              <a:t>)</a:t>
            </a:r>
            <a:endParaRPr lang="en-US" sz="1600" dirty="0" smtClean="0"/>
          </a:p>
          <a:p>
            <a:pPr marL="609600" indent="-609600">
              <a:defRPr/>
            </a:pPr>
            <a:r>
              <a:rPr lang="en-US" sz="2800" dirty="0" smtClean="0"/>
              <a:t>Best </a:t>
            </a:r>
            <a:r>
              <a:rPr lang="en-US" sz="2800" dirty="0" smtClean="0"/>
              <a:t>four? </a:t>
            </a:r>
            <a:r>
              <a:rPr lang="en-US" sz="1600" dirty="0" smtClean="0"/>
              <a:t>(1.03751,1.414878,11.60669,2.913538</a:t>
            </a:r>
            <a:r>
              <a:rPr lang="en-US" sz="1600" dirty="0" smtClean="0">
                <a:sym typeface="Wingdings" panose="05000000000000000000" pitchFamily="2" charset="2"/>
              </a:rPr>
              <a:t>0.74969</a:t>
            </a:r>
            <a:r>
              <a:rPr lang="en-US" sz="1600" dirty="0" smtClean="0"/>
              <a:t>)</a:t>
            </a:r>
            <a:endParaRPr lang="en-US" sz="1600" dirty="0" smtClean="0"/>
          </a:p>
          <a:p>
            <a:pPr marL="609600" indent="-609600">
              <a:defRPr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36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36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36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3600">
                <a:solidFill>
                  <a:schemeClr val="tx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altLang="en-US" sz="1400" smtClean="0">
                <a:solidFill>
                  <a:schemeClr val="tx1"/>
                </a:solidFill>
              </a:rPr>
              <a:t>6-</a:t>
            </a:r>
            <a:fld id="{537DBA40-63DE-4D6A-A270-CB6EB2546C68}" type="slidenum">
              <a:rPr lang="en-US" altLang="en-US" sz="1400" smtClean="0">
                <a:solidFill>
                  <a:schemeClr val="tx1"/>
                </a:solidFill>
              </a:rPr>
              <a:pPr/>
              <a:t>4</a:t>
            </a:fld>
            <a:endParaRPr lang="en-US" altLang="en-US" sz="1400" smtClean="0">
              <a:solidFill>
                <a:schemeClr val="tx1"/>
              </a:solidFill>
            </a:endParaRPr>
          </a:p>
        </p:txBody>
      </p:sp>
      <p:sp>
        <p:nvSpPr>
          <p:cNvPr id="278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42925" y="1268413"/>
            <a:ext cx="8255000" cy="5589587"/>
          </a:xfrm>
        </p:spPr>
        <p:txBody>
          <a:bodyPr/>
          <a:lstStyle/>
          <a:p>
            <a:pPr marL="609600" indent="-609600">
              <a:defRPr/>
            </a:pPr>
            <a:r>
              <a:rPr lang="en-US" sz="2800" smtClean="0"/>
              <a:t>The resulting matrix relationship is:</a:t>
            </a:r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endParaRPr lang="en-US" sz="2800" smtClean="0"/>
          </a:p>
          <a:p>
            <a:pPr marL="609600" indent="-609600">
              <a:defRPr/>
            </a:pPr>
            <a:r>
              <a:rPr lang="en-US" sz="2800" smtClean="0"/>
              <a:t>Note: For infinite medium=true matrix</a:t>
            </a:r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title"/>
          </p:nvPr>
        </p:nvSpPr>
        <p:spPr>
          <a:xfrm>
            <a:off x="1766888" y="233363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smtClean="0"/>
              <a:t>Matrix formulation (2)</a:t>
            </a:r>
          </a:p>
        </p:txBody>
      </p:sp>
      <p:graphicFrame>
        <p:nvGraphicFramePr>
          <p:cNvPr id="6149" name="Object 0"/>
          <p:cNvGraphicFramePr>
            <a:graphicFrameLocks/>
          </p:cNvGraphicFramePr>
          <p:nvPr/>
        </p:nvGraphicFramePr>
        <p:xfrm>
          <a:off x="554038" y="1930400"/>
          <a:ext cx="7510462" cy="297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quation" r:id="rId4" imgW="2971800" imgH="965160" progId="Equation.3">
                  <p:embed/>
                </p:oleObj>
              </mc:Choice>
              <mc:Fallback>
                <p:oleObj name="Equation" r:id="rId4" imgW="2971800" imgH="965160" progId="Equation.3">
                  <p:embed/>
                  <p:pic>
                    <p:nvPicPr>
                      <p:cNvPr id="0" name="Object 0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038" y="1930400"/>
                        <a:ext cx="7510462" cy="297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1"/>
          <p:cNvGraphicFramePr>
            <a:graphicFrameLocks/>
          </p:cNvGraphicFramePr>
          <p:nvPr/>
        </p:nvGraphicFramePr>
        <p:xfrm>
          <a:off x="3686175" y="5040313"/>
          <a:ext cx="1382713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Equation" r:id="rId6" imgW="1382713" imgH="614363" progId="Equation.3">
                  <p:embed/>
                </p:oleObj>
              </mc:Choice>
              <mc:Fallback>
                <p:oleObj name="Equation" r:id="rId6" imgW="1382713" imgH="614363" progId="Equation.3">
                  <p:embed/>
                  <p:pic>
                    <p:nvPicPr>
                      <p:cNvPr id="0" name="Object 1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6175" y="5040313"/>
                        <a:ext cx="1382713" cy="614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658CA51E-5B63-401B-AC4C-A46E8026828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 smtClean="0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Mathematical basics of acceleration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7375" y="1230313"/>
            <a:ext cx="7772400" cy="589121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400" dirty="0" smtClean="0"/>
              <a:t>The inner iteration can be written as:</a:t>
            </a:r>
          </a:p>
          <a:p>
            <a:pPr>
              <a:lnSpc>
                <a:spcPct val="90000"/>
              </a:lnSpc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defRPr/>
            </a:pPr>
            <a:endParaRPr lang="en-US" sz="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400" dirty="0" smtClean="0"/>
              <a:t>	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400" dirty="0" smtClean="0"/>
              <a:t>	or, formally, 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400" dirty="0" smtClean="0"/>
              <a:t>	where           represents the numerical methods we use to find the flux from a fixed source.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defRPr/>
            </a:pPr>
            <a:r>
              <a:rPr lang="en-US" sz="2400" dirty="0" smtClean="0"/>
              <a:t>If we use the “infinite” iterate to represent the converged solution: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</p:txBody>
      </p:sp>
      <p:grpSp>
        <p:nvGrpSpPr>
          <p:cNvPr id="7173" name="Group 7"/>
          <p:cNvGrpSpPr>
            <a:grpSpLocks/>
          </p:cNvGrpSpPr>
          <p:nvPr/>
        </p:nvGrpSpPr>
        <p:grpSpPr bwMode="auto">
          <a:xfrm>
            <a:off x="1320800" y="1835150"/>
            <a:ext cx="5143500" cy="673100"/>
            <a:chOff x="832" y="1258"/>
            <a:chExt cx="3785" cy="470"/>
          </a:xfrm>
        </p:grpSpPr>
        <p:graphicFrame>
          <p:nvGraphicFramePr>
            <p:cNvPr id="7183" name="Object 1024"/>
            <p:cNvGraphicFramePr>
              <a:graphicFrameLocks noChangeAspect="1"/>
            </p:cNvGraphicFramePr>
            <p:nvPr/>
          </p:nvGraphicFramePr>
          <p:xfrm>
            <a:off x="963" y="1258"/>
            <a:ext cx="3654" cy="3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7" name="Equation" r:id="rId3" imgW="2311400" imgH="241300" progId="Equation.DSMT4">
                    <p:embed/>
                  </p:oleObj>
                </mc:Choice>
                <mc:Fallback>
                  <p:oleObj name="Equation" r:id="rId3" imgW="2311400" imgH="241300" progId="Equation.DSMT4">
                    <p:embed/>
                    <p:pic>
                      <p:nvPicPr>
                        <p:cNvPr id="0" name="Object 10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3" y="1258"/>
                          <a:ext cx="3654" cy="3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84" name="Rectangle 9"/>
            <p:cNvSpPr>
              <a:spLocks noChangeArrowheads="1"/>
            </p:cNvSpPr>
            <p:nvPr/>
          </p:nvSpPr>
          <p:spPr bwMode="auto">
            <a:xfrm>
              <a:off x="832" y="1376"/>
              <a:ext cx="3648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pSp>
        <p:nvGrpSpPr>
          <p:cNvPr id="7174" name="Group 7"/>
          <p:cNvGrpSpPr>
            <a:grpSpLocks/>
          </p:cNvGrpSpPr>
          <p:nvPr/>
        </p:nvGrpSpPr>
        <p:grpSpPr bwMode="auto">
          <a:xfrm>
            <a:off x="1270000" y="2235200"/>
            <a:ext cx="6604000" cy="1473200"/>
            <a:chOff x="493" y="1376"/>
            <a:chExt cx="4757" cy="1091"/>
          </a:xfrm>
        </p:grpSpPr>
        <p:graphicFrame>
          <p:nvGraphicFramePr>
            <p:cNvPr id="7181" name="Object 4"/>
            <p:cNvGraphicFramePr>
              <a:graphicFrameLocks noChangeAspect="1"/>
            </p:cNvGraphicFramePr>
            <p:nvPr/>
          </p:nvGraphicFramePr>
          <p:xfrm>
            <a:off x="493" y="1982"/>
            <a:ext cx="4757" cy="4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8" name="Equation" r:id="rId5" imgW="3009900" imgH="317500" progId="Equation.DSMT4">
                    <p:embed/>
                  </p:oleObj>
                </mc:Choice>
                <mc:Fallback>
                  <p:oleObj name="Equation" r:id="rId5" imgW="3009900" imgH="317500" progId="Equation.DSMT4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" y="1982"/>
                          <a:ext cx="4757" cy="4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82" name="Rectangle 9"/>
            <p:cNvSpPr>
              <a:spLocks noChangeArrowheads="1"/>
            </p:cNvSpPr>
            <p:nvPr/>
          </p:nvSpPr>
          <p:spPr bwMode="auto">
            <a:xfrm>
              <a:off x="832" y="1376"/>
              <a:ext cx="3648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pSp>
        <p:nvGrpSpPr>
          <p:cNvPr id="7175" name="Group 7"/>
          <p:cNvGrpSpPr>
            <a:grpSpLocks/>
          </p:cNvGrpSpPr>
          <p:nvPr/>
        </p:nvGrpSpPr>
        <p:grpSpPr bwMode="auto">
          <a:xfrm>
            <a:off x="-698500" y="2222500"/>
            <a:ext cx="3975100" cy="2374900"/>
            <a:chOff x="832" y="1376"/>
            <a:chExt cx="3648" cy="1745"/>
          </a:xfrm>
        </p:grpSpPr>
        <p:graphicFrame>
          <p:nvGraphicFramePr>
            <p:cNvPr id="7179" name="Object 1027"/>
            <p:cNvGraphicFramePr>
              <a:graphicFrameLocks noChangeAspect="1"/>
            </p:cNvGraphicFramePr>
            <p:nvPr/>
          </p:nvGraphicFramePr>
          <p:xfrm>
            <a:off x="3295" y="2636"/>
            <a:ext cx="723" cy="4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9" name="Equation" r:id="rId7" imgW="457002" imgH="317362" progId="Equation.DSMT4">
                    <p:embed/>
                  </p:oleObj>
                </mc:Choice>
                <mc:Fallback>
                  <p:oleObj name="Equation" r:id="rId7" imgW="457002" imgH="317362" progId="Equation.DSMT4">
                    <p:embed/>
                    <p:pic>
                      <p:nvPicPr>
                        <p:cNvPr id="0" name="Object 10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95" y="2636"/>
                          <a:ext cx="723" cy="4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80" name="Rectangle 9"/>
            <p:cNvSpPr>
              <a:spLocks noChangeArrowheads="1"/>
            </p:cNvSpPr>
            <p:nvPr/>
          </p:nvSpPr>
          <p:spPr bwMode="auto">
            <a:xfrm>
              <a:off x="832" y="1376"/>
              <a:ext cx="3648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pSp>
        <p:nvGrpSpPr>
          <p:cNvPr id="7176" name="Group 7"/>
          <p:cNvGrpSpPr>
            <a:grpSpLocks/>
          </p:cNvGrpSpPr>
          <p:nvPr/>
        </p:nvGrpSpPr>
        <p:grpSpPr bwMode="auto">
          <a:xfrm>
            <a:off x="1155700" y="927100"/>
            <a:ext cx="6019800" cy="5715000"/>
            <a:chOff x="832" y="1376"/>
            <a:chExt cx="5006" cy="4766"/>
          </a:xfrm>
        </p:grpSpPr>
        <p:graphicFrame>
          <p:nvGraphicFramePr>
            <p:cNvPr id="7177" name="Object 1026"/>
            <p:cNvGraphicFramePr>
              <a:graphicFrameLocks noChangeAspect="1"/>
            </p:cNvGraphicFramePr>
            <p:nvPr/>
          </p:nvGraphicFramePr>
          <p:xfrm>
            <a:off x="1160" y="5657"/>
            <a:ext cx="4678" cy="4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00" name="Equation" r:id="rId9" imgW="2959100" imgH="317500" progId="Equation.DSMT4">
                    <p:embed/>
                  </p:oleObj>
                </mc:Choice>
                <mc:Fallback>
                  <p:oleObj name="Equation" r:id="rId9" imgW="2959100" imgH="317500" progId="Equation.DSMT4">
                    <p:embed/>
                    <p:pic>
                      <p:nvPicPr>
                        <p:cNvPr id="0" name="Object 10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0" y="5657"/>
                          <a:ext cx="4678" cy="4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78" name="Rectangle 9"/>
            <p:cNvSpPr>
              <a:spLocks noChangeArrowheads="1"/>
            </p:cNvSpPr>
            <p:nvPr/>
          </p:nvSpPr>
          <p:spPr bwMode="auto">
            <a:xfrm>
              <a:off x="832" y="1376"/>
              <a:ext cx="3648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EA5D4CE5-8584-45DA-82CC-485278A0853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 smtClean="0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Mathematical basics (2)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7375" y="1230313"/>
            <a:ext cx="8175625" cy="589121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400" dirty="0" smtClean="0"/>
              <a:t>	we can define the ERROR flux as: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defRPr/>
            </a:pPr>
            <a:r>
              <a:rPr lang="en-US" sz="2400" dirty="0" smtClean="0"/>
              <a:t>From this, we can see that                   is an operator that turns one iteration’s error into the next iteration’s error.</a:t>
            </a:r>
          </a:p>
          <a:p>
            <a:pPr>
              <a:lnSpc>
                <a:spcPct val="90000"/>
              </a:lnSpc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defRPr/>
            </a:pPr>
            <a:r>
              <a:rPr lang="en-US" sz="2400" dirty="0" smtClean="0"/>
              <a:t>The question is whether this is an operator that decreases the size of what it operates on (and whether we can devise a faster-decreasing version of it).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</p:txBody>
      </p:sp>
      <p:sp>
        <p:nvSpPr>
          <p:cNvPr id="8197" name="Rectangle 9"/>
          <p:cNvSpPr>
            <a:spLocks noChangeArrowheads="1"/>
          </p:cNvSpPr>
          <p:nvPr/>
        </p:nvSpPr>
        <p:spPr bwMode="auto">
          <a:xfrm>
            <a:off x="1257300" y="2324100"/>
            <a:ext cx="57912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grpSp>
        <p:nvGrpSpPr>
          <p:cNvPr id="8198" name="Group 7"/>
          <p:cNvGrpSpPr>
            <a:grpSpLocks/>
          </p:cNvGrpSpPr>
          <p:nvPr/>
        </p:nvGrpSpPr>
        <p:grpSpPr bwMode="auto">
          <a:xfrm>
            <a:off x="1012825" y="-508000"/>
            <a:ext cx="5626100" cy="3517900"/>
            <a:chOff x="832" y="1376"/>
            <a:chExt cx="5150" cy="2661"/>
          </a:xfrm>
        </p:grpSpPr>
        <p:graphicFrame>
          <p:nvGraphicFramePr>
            <p:cNvPr id="8206" name="Object 5"/>
            <p:cNvGraphicFramePr>
              <a:graphicFrameLocks noChangeAspect="1"/>
            </p:cNvGraphicFramePr>
            <p:nvPr/>
          </p:nvGraphicFramePr>
          <p:xfrm>
            <a:off x="944" y="3028"/>
            <a:ext cx="5038" cy="10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7" name="Equation" r:id="rId3" imgW="3187700" imgH="660400" progId="Equation.DSMT4">
                    <p:embed/>
                  </p:oleObj>
                </mc:Choice>
                <mc:Fallback>
                  <p:oleObj name="Equation" r:id="rId3" imgW="3187700" imgH="660400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4" y="3028"/>
                          <a:ext cx="5038" cy="10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07" name="Rectangle 9"/>
            <p:cNvSpPr>
              <a:spLocks noChangeArrowheads="1"/>
            </p:cNvSpPr>
            <p:nvPr/>
          </p:nvSpPr>
          <p:spPr bwMode="auto">
            <a:xfrm>
              <a:off x="832" y="1376"/>
              <a:ext cx="3648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cxnSp>
        <p:nvCxnSpPr>
          <p:cNvPr id="20" name="Straight Connector 19"/>
          <p:cNvCxnSpPr/>
          <p:nvPr/>
        </p:nvCxnSpPr>
        <p:spPr bwMode="auto">
          <a:xfrm>
            <a:off x="1181100" y="3060700"/>
            <a:ext cx="54991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200" name="Group 7"/>
          <p:cNvGrpSpPr>
            <a:grpSpLocks/>
          </p:cNvGrpSpPr>
          <p:nvPr/>
        </p:nvGrpSpPr>
        <p:grpSpPr bwMode="auto">
          <a:xfrm>
            <a:off x="1279525" y="-711200"/>
            <a:ext cx="4438650" cy="4721225"/>
            <a:chOff x="832" y="1376"/>
            <a:chExt cx="4063" cy="3571"/>
          </a:xfrm>
        </p:grpSpPr>
        <p:graphicFrame>
          <p:nvGraphicFramePr>
            <p:cNvPr id="8204" name="Object 6"/>
            <p:cNvGraphicFramePr>
              <a:graphicFrameLocks noChangeAspect="1"/>
            </p:cNvGraphicFramePr>
            <p:nvPr/>
          </p:nvGraphicFramePr>
          <p:xfrm>
            <a:off x="1400" y="4365"/>
            <a:ext cx="3495" cy="5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8" name="Equation" r:id="rId5" imgW="2209800" imgH="381000" progId="Equation.DSMT4">
                    <p:embed/>
                  </p:oleObj>
                </mc:Choice>
                <mc:Fallback>
                  <p:oleObj name="Equation" r:id="rId5" imgW="2209800" imgH="381000" progId="Equation.DSMT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0" y="4365"/>
                          <a:ext cx="3495" cy="5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05" name="Rectangle 9"/>
            <p:cNvSpPr>
              <a:spLocks noChangeArrowheads="1"/>
            </p:cNvSpPr>
            <p:nvPr/>
          </p:nvSpPr>
          <p:spPr bwMode="auto">
            <a:xfrm>
              <a:off x="832" y="1376"/>
              <a:ext cx="3648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pSp>
        <p:nvGrpSpPr>
          <p:cNvPr id="8201" name="Group 7"/>
          <p:cNvGrpSpPr>
            <a:grpSpLocks/>
          </p:cNvGrpSpPr>
          <p:nvPr/>
        </p:nvGrpSpPr>
        <p:grpSpPr bwMode="auto">
          <a:xfrm>
            <a:off x="3514725" y="-571500"/>
            <a:ext cx="3984625" cy="5419725"/>
            <a:chOff x="832" y="1376"/>
            <a:chExt cx="3648" cy="4100"/>
          </a:xfrm>
        </p:grpSpPr>
        <p:graphicFrame>
          <p:nvGraphicFramePr>
            <p:cNvPr id="8202" name="Object 7"/>
            <p:cNvGraphicFramePr>
              <a:graphicFrameLocks noChangeAspect="1"/>
            </p:cNvGraphicFramePr>
            <p:nvPr/>
          </p:nvGraphicFramePr>
          <p:xfrm>
            <a:off x="1877" y="4894"/>
            <a:ext cx="1286" cy="5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9" name="Equation" r:id="rId7" imgW="812447" imgH="380835" progId="Equation.DSMT4">
                    <p:embed/>
                  </p:oleObj>
                </mc:Choice>
                <mc:Fallback>
                  <p:oleObj name="Equation" r:id="rId7" imgW="812447" imgH="380835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7" y="4894"/>
                          <a:ext cx="1286" cy="5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03" name="Rectangle 9"/>
            <p:cNvSpPr>
              <a:spLocks noChangeArrowheads="1"/>
            </p:cNvSpPr>
            <p:nvPr/>
          </p:nvSpPr>
          <p:spPr bwMode="auto">
            <a:xfrm>
              <a:off x="832" y="1376"/>
              <a:ext cx="3648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CD0DFE89-3F85-4DD7-B238-A3FE0F047D7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 smtClean="0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Mathematical basics (3)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7375" y="1230313"/>
            <a:ext cx="8175625" cy="589121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400" dirty="0" smtClean="0"/>
              <a:t>For convenience, we will give it the name “A”:</a:t>
            </a:r>
          </a:p>
          <a:p>
            <a:pPr>
              <a:lnSpc>
                <a:spcPct val="90000"/>
              </a:lnSpc>
              <a:defRPr/>
            </a:pPr>
            <a:endParaRPr lang="en-US" sz="800" dirty="0" smtClean="0"/>
          </a:p>
          <a:p>
            <a:pPr>
              <a:lnSpc>
                <a:spcPct val="90000"/>
              </a:lnSpc>
              <a:defRPr/>
            </a:pPr>
            <a:endParaRPr lang="en-US" sz="800" dirty="0" smtClean="0"/>
          </a:p>
          <a:p>
            <a:pPr>
              <a:lnSpc>
                <a:spcPct val="90000"/>
              </a:lnSpc>
              <a:defRPr/>
            </a:pPr>
            <a:endParaRPr lang="en-US" sz="800" dirty="0" smtClean="0"/>
          </a:p>
          <a:p>
            <a:pPr>
              <a:lnSpc>
                <a:spcPct val="90000"/>
              </a:lnSpc>
              <a:defRPr/>
            </a:pPr>
            <a:endParaRPr lang="en-US" sz="800" dirty="0" smtClean="0"/>
          </a:p>
          <a:p>
            <a:pPr>
              <a:lnSpc>
                <a:spcPct val="90000"/>
              </a:lnSpc>
              <a:defRPr/>
            </a:pPr>
            <a:endParaRPr lang="en-US" sz="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400" dirty="0" smtClean="0"/>
              <a:t>	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400" dirty="0" smtClean="0"/>
              <a:t>	and simplify the notation to: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800" dirty="0" smtClean="0"/>
          </a:p>
          <a:p>
            <a:pPr>
              <a:lnSpc>
                <a:spcPct val="90000"/>
              </a:lnSpc>
              <a:defRPr/>
            </a:pPr>
            <a:r>
              <a:rPr lang="en-US" sz="2400" dirty="0" smtClean="0"/>
              <a:t>The properties of A determine the convergence rate of our inner iteration.</a:t>
            </a:r>
          </a:p>
          <a:p>
            <a:pPr>
              <a:lnSpc>
                <a:spcPct val="90000"/>
              </a:lnSpc>
              <a:defRPr/>
            </a:pPr>
            <a:r>
              <a:rPr lang="en-US" sz="2400" dirty="0" smtClean="0"/>
              <a:t>Also, it is of interest what the SIGN of A is (though it doesn’t affect whether it converges or not)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</p:txBody>
      </p:sp>
      <p:sp>
        <p:nvSpPr>
          <p:cNvPr id="9221" name="Rectangle 9"/>
          <p:cNvSpPr>
            <a:spLocks noChangeArrowheads="1"/>
          </p:cNvSpPr>
          <p:nvPr/>
        </p:nvSpPr>
        <p:spPr bwMode="auto">
          <a:xfrm>
            <a:off x="1257300" y="2324100"/>
            <a:ext cx="57912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grpSp>
        <p:nvGrpSpPr>
          <p:cNvPr id="9222" name="Group 7"/>
          <p:cNvGrpSpPr>
            <a:grpSpLocks/>
          </p:cNvGrpSpPr>
          <p:nvPr/>
        </p:nvGrpSpPr>
        <p:grpSpPr bwMode="auto">
          <a:xfrm>
            <a:off x="3044825" y="-482600"/>
            <a:ext cx="4467225" cy="2928938"/>
            <a:chOff x="390" y="1376"/>
            <a:chExt cx="4090" cy="2216"/>
          </a:xfrm>
        </p:grpSpPr>
        <p:graphicFrame>
          <p:nvGraphicFramePr>
            <p:cNvPr id="9226" name="Object 7"/>
            <p:cNvGraphicFramePr>
              <a:graphicFrameLocks noChangeAspect="1"/>
            </p:cNvGraphicFramePr>
            <p:nvPr/>
          </p:nvGraphicFramePr>
          <p:xfrm>
            <a:off x="390" y="3108"/>
            <a:ext cx="1446" cy="4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4" name="Equation" r:id="rId3" imgW="914003" imgH="317362" progId="Equation.DSMT4">
                    <p:embed/>
                  </p:oleObj>
                </mc:Choice>
                <mc:Fallback>
                  <p:oleObj name="Equation" r:id="rId3" imgW="914003" imgH="317362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0" y="3108"/>
                          <a:ext cx="1446" cy="4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27" name="Rectangle 9"/>
            <p:cNvSpPr>
              <a:spLocks noChangeArrowheads="1"/>
            </p:cNvSpPr>
            <p:nvPr/>
          </p:nvSpPr>
          <p:spPr bwMode="auto">
            <a:xfrm>
              <a:off x="832" y="1376"/>
              <a:ext cx="3648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  <p:grpSp>
        <p:nvGrpSpPr>
          <p:cNvPr id="9223" name="Group 7"/>
          <p:cNvGrpSpPr>
            <a:grpSpLocks/>
          </p:cNvGrpSpPr>
          <p:nvPr/>
        </p:nvGrpSpPr>
        <p:grpSpPr bwMode="auto">
          <a:xfrm>
            <a:off x="1203325" y="-279400"/>
            <a:ext cx="3984625" cy="3956050"/>
            <a:chOff x="832" y="1376"/>
            <a:chExt cx="3648" cy="2993"/>
          </a:xfrm>
        </p:grpSpPr>
        <p:graphicFrame>
          <p:nvGraphicFramePr>
            <p:cNvPr id="9224" name="Object 5"/>
            <p:cNvGraphicFramePr>
              <a:graphicFrameLocks noChangeAspect="1"/>
            </p:cNvGraphicFramePr>
            <p:nvPr/>
          </p:nvGraphicFramePr>
          <p:xfrm>
            <a:off x="2829" y="4078"/>
            <a:ext cx="1264" cy="2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5" name="Equation" r:id="rId5" imgW="799753" imgH="190417" progId="Equation.DSMT4">
                    <p:embed/>
                  </p:oleObj>
                </mc:Choice>
                <mc:Fallback>
                  <p:oleObj name="Equation" r:id="rId5" imgW="799753" imgH="190417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29" y="4078"/>
                          <a:ext cx="1264" cy="2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25" name="Rectangle 9"/>
            <p:cNvSpPr>
              <a:spLocks noChangeArrowheads="1"/>
            </p:cNvSpPr>
            <p:nvPr/>
          </p:nvSpPr>
          <p:spPr bwMode="auto">
            <a:xfrm>
              <a:off x="832" y="1376"/>
              <a:ext cx="3648" cy="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75000"/>
                <a:buChar char="•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5000"/>
                <a:buFont typeface="Monotype Sorts" pitchFamily="2" charset="2"/>
                <a:buChar char="ä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6A2998D3-A0F7-4C8B-A252-523A958A102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 smtClean="0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Mathematical basics (4)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7375" y="1230313"/>
            <a:ext cx="8175625" cy="589121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000" dirty="0" smtClean="0"/>
              <a:t>Our examination of A centers on the determination of its </a:t>
            </a:r>
            <a:r>
              <a:rPr lang="en-US" sz="2000" dirty="0" err="1" smtClean="0"/>
              <a:t>eigenvalues</a:t>
            </a:r>
            <a:r>
              <a:rPr lang="en-US" sz="2000" dirty="0" smtClean="0"/>
              <a:t> and </a:t>
            </a:r>
            <a:r>
              <a:rPr lang="en-US" sz="2000" dirty="0" err="1" smtClean="0"/>
              <a:t>eigenfunctions</a:t>
            </a:r>
            <a:r>
              <a:rPr lang="en-US" sz="2000" dirty="0" smtClean="0"/>
              <a:t>:</a:t>
            </a:r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r>
              <a:rPr lang="en-US" sz="2000" dirty="0" smtClean="0"/>
              <a:t>These </a:t>
            </a:r>
            <a:r>
              <a:rPr lang="en-US" sz="2000" dirty="0" err="1" smtClean="0"/>
              <a:t>eigenfunctions</a:t>
            </a:r>
            <a:r>
              <a:rPr lang="en-US" sz="2000" dirty="0" smtClean="0"/>
              <a:t> are those strange, special functions that produce smaller copies of themselves when operated on by A.  (We don’t actually have to find them, just consider them abstractly!)</a:t>
            </a:r>
          </a:p>
          <a:p>
            <a:pPr>
              <a:lnSpc>
                <a:spcPct val="90000"/>
              </a:lnSpc>
              <a:defRPr/>
            </a:pPr>
            <a:r>
              <a:rPr lang="en-US" sz="2000" dirty="0" smtClean="0"/>
              <a:t>       is the </a:t>
            </a:r>
            <a:r>
              <a:rPr lang="en-US" sz="2000" dirty="0" err="1" smtClean="0"/>
              <a:t>eigenfunction</a:t>
            </a:r>
            <a:r>
              <a:rPr lang="en-US" sz="2000" dirty="0" smtClean="0"/>
              <a:t> and       represents how big the “copy” is:  Our overall goals are is to make sure each     is between -1 and 1 (a negative </a:t>
            </a:r>
            <a:r>
              <a:rPr lang="en-US" sz="2000" dirty="0" err="1" smtClean="0"/>
              <a:t>eigenvalue</a:t>
            </a:r>
            <a:r>
              <a:rPr lang="en-US" sz="2000" dirty="0" smtClean="0"/>
              <a:t> turns the copy negative as well as changing its size) and to make the largest      be as small as possible.</a:t>
            </a:r>
          </a:p>
          <a:p>
            <a:pPr>
              <a:lnSpc>
                <a:spcPct val="90000"/>
              </a:lnSpc>
              <a:defRPr/>
            </a:pPr>
            <a:r>
              <a:rPr lang="en-US" sz="2000" dirty="0" smtClean="0"/>
              <a:t>For our convenience in our task, we number the </a:t>
            </a:r>
            <a:r>
              <a:rPr lang="en-US" sz="2000" dirty="0" err="1" smtClean="0"/>
              <a:t>eigenvalue</a:t>
            </a:r>
            <a:r>
              <a:rPr lang="en-US" sz="2000" dirty="0" smtClean="0"/>
              <a:t>/</a:t>
            </a:r>
            <a:r>
              <a:rPr lang="en-US" sz="2000" dirty="0" err="1" smtClean="0"/>
              <a:t>eigenfunction</a:t>
            </a:r>
            <a:r>
              <a:rPr lang="en-US" sz="2000" dirty="0" smtClean="0"/>
              <a:t> pairs from largest to smallest in value: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400" dirty="0" smtClean="0"/>
              <a:t>  </a:t>
            </a:r>
          </a:p>
          <a:p>
            <a:pPr>
              <a:lnSpc>
                <a:spcPct val="90000"/>
              </a:lnSpc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</p:txBody>
      </p:sp>
      <p:sp>
        <p:nvSpPr>
          <p:cNvPr id="10245" name="Rectangle 9"/>
          <p:cNvSpPr>
            <a:spLocks noChangeArrowheads="1"/>
          </p:cNvSpPr>
          <p:nvPr/>
        </p:nvSpPr>
        <p:spPr bwMode="auto">
          <a:xfrm>
            <a:off x="1257300" y="2324100"/>
            <a:ext cx="57912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graphicFrame>
        <p:nvGraphicFramePr>
          <p:cNvPr id="10246" name="Object 5"/>
          <p:cNvGraphicFramePr>
            <a:graphicFrameLocks noChangeAspect="1"/>
          </p:cNvGraphicFramePr>
          <p:nvPr/>
        </p:nvGraphicFramePr>
        <p:xfrm>
          <a:off x="3556000" y="1916113"/>
          <a:ext cx="1519238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0" name="Equation" r:id="rId3" imgW="736600" imgH="228600" progId="Equation.DSMT4">
                  <p:embed/>
                </p:oleObj>
              </mc:Choice>
              <mc:Fallback>
                <p:oleObj name="Equation" r:id="rId3" imgW="736600" imgH="228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00" y="1916113"/>
                        <a:ext cx="1519238" cy="471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6"/>
          <p:cNvGraphicFramePr>
            <a:graphicFrameLocks noChangeAspect="1"/>
          </p:cNvGraphicFramePr>
          <p:nvPr/>
        </p:nvGraphicFramePr>
        <p:xfrm>
          <a:off x="1047750" y="3325813"/>
          <a:ext cx="360363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1" name="Equation" r:id="rId5" imgW="190500" imgH="228600" progId="Equation.DSMT4">
                  <p:embed/>
                </p:oleObj>
              </mc:Choice>
              <mc:Fallback>
                <p:oleObj name="Equation" r:id="rId5" imgW="19050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750" y="3325813"/>
                        <a:ext cx="360363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8" name="Object 8"/>
          <p:cNvGraphicFramePr>
            <a:graphicFrameLocks noChangeAspect="1"/>
          </p:cNvGraphicFramePr>
          <p:nvPr/>
        </p:nvGraphicFramePr>
        <p:xfrm>
          <a:off x="4241800" y="3351213"/>
          <a:ext cx="357188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2" name="Equation" r:id="rId7" imgW="177646" imgH="228402" progId="Equation.DSMT4">
                  <p:embed/>
                </p:oleObj>
              </mc:Choice>
              <mc:Fallback>
                <p:oleObj name="Equation" r:id="rId7" imgW="177646" imgH="228402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1800" y="3351213"/>
                        <a:ext cx="357188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9" name="Object 9"/>
          <p:cNvGraphicFramePr>
            <a:graphicFrameLocks noChangeAspect="1"/>
          </p:cNvGraphicFramePr>
          <p:nvPr/>
        </p:nvGraphicFramePr>
        <p:xfrm>
          <a:off x="4292600" y="4164013"/>
          <a:ext cx="357188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3" name="Equation" r:id="rId9" imgW="177646" imgH="228402" progId="Equation.DSMT4">
                  <p:embed/>
                </p:oleObj>
              </mc:Choice>
              <mc:Fallback>
                <p:oleObj name="Equation" r:id="rId9" imgW="177646" imgH="228402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600" y="4164013"/>
                        <a:ext cx="357188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0" name="Object 10"/>
          <p:cNvGraphicFramePr>
            <a:graphicFrameLocks noChangeAspect="1"/>
          </p:cNvGraphicFramePr>
          <p:nvPr/>
        </p:nvGraphicFramePr>
        <p:xfrm>
          <a:off x="5765800" y="3605213"/>
          <a:ext cx="357188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4" name="Equation" r:id="rId10" imgW="177646" imgH="228402" progId="Equation.DSMT4">
                  <p:embed/>
                </p:oleObj>
              </mc:Choice>
              <mc:Fallback>
                <p:oleObj name="Equation" r:id="rId10" imgW="177646" imgH="228402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5800" y="3605213"/>
                        <a:ext cx="357188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1" name="Object 12"/>
          <p:cNvGraphicFramePr>
            <a:graphicFrameLocks noChangeAspect="1"/>
          </p:cNvGraphicFramePr>
          <p:nvPr/>
        </p:nvGraphicFramePr>
        <p:xfrm>
          <a:off x="3054350" y="5434013"/>
          <a:ext cx="3046413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5" name="Equation" r:id="rId11" imgW="1333500" imgH="228600" progId="Equation.DSMT4">
                  <p:embed/>
                </p:oleObj>
              </mc:Choice>
              <mc:Fallback>
                <p:oleObj name="Equation" r:id="rId11" imgW="1333500" imgH="2286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4350" y="5434013"/>
                        <a:ext cx="3046413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smtClean="0"/>
              <a:t>11-</a:t>
            </a:r>
            <a:fld id="{E43A0DCF-4F98-423C-875D-BD799822B10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 smtClean="0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6888" y="255588"/>
            <a:ext cx="7162800" cy="1143000"/>
          </a:xfrm>
        </p:spPr>
        <p:txBody>
          <a:bodyPr/>
          <a:lstStyle/>
          <a:p>
            <a:pPr marL="838200" indent="-838200">
              <a:defRPr/>
            </a:pPr>
            <a:r>
              <a:rPr lang="en-US" dirty="0" smtClean="0"/>
              <a:t>Mathematical basics (5)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7375" y="1230313"/>
            <a:ext cx="8175625" cy="5891212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000" dirty="0" smtClean="0"/>
              <a:t>Now, we are going to assume (and leave the details to the mathematicians) that the set of </a:t>
            </a:r>
            <a:r>
              <a:rPr lang="en-US" sz="2000" dirty="0" err="1" smtClean="0"/>
              <a:t>eigenfunctions</a:t>
            </a:r>
            <a:r>
              <a:rPr lang="en-US" sz="2000" dirty="0" smtClean="0"/>
              <a:t> is COMPLETE.</a:t>
            </a:r>
          </a:p>
          <a:p>
            <a:pPr>
              <a:lnSpc>
                <a:spcPct val="90000"/>
              </a:lnSpc>
              <a:defRPr/>
            </a:pPr>
            <a:r>
              <a:rPr lang="en-US" sz="2000" dirty="0" smtClean="0"/>
              <a:t>This means that we assume that ANY function of space and direction can be “built” by combining </a:t>
            </a:r>
            <a:r>
              <a:rPr lang="en-US" sz="2000" dirty="0" err="1" smtClean="0"/>
              <a:t>eigenfunctions</a:t>
            </a:r>
            <a:r>
              <a:rPr lang="en-US" sz="2000" dirty="0" smtClean="0"/>
              <a:t>:</a:t>
            </a:r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US" sz="2000" dirty="0" smtClean="0"/>
              <a:t>	where the       tells us how much of </a:t>
            </a:r>
            <a:r>
              <a:rPr lang="en-US" sz="2000" dirty="0" err="1" smtClean="0"/>
              <a:t>eigenfunction</a:t>
            </a:r>
            <a:r>
              <a:rPr lang="en-US" sz="2000" dirty="0" smtClean="0"/>
              <a:t>                  is in the error function  </a:t>
            </a:r>
          </a:p>
          <a:p>
            <a:pPr lvl="1">
              <a:lnSpc>
                <a:spcPct val="90000"/>
              </a:lnSpc>
              <a:defRPr/>
            </a:pPr>
            <a:r>
              <a:rPr lang="en-US" sz="1600" dirty="0" smtClean="0"/>
              <a:t>We never actually DETERMINE these coefficients!  We just consider them abstractly</a:t>
            </a:r>
          </a:p>
          <a:p>
            <a:pPr>
              <a:lnSpc>
                <a:spcPct val="90000"/>
              </a:lnSpc>
              <a:defRPr/>
            </a:pPr>
            <a:endParaRPr lang="en-US" sz="2000" dirty="0" smtClean="0"/>
          </a:p>
          <a:p>
            <a:pPr>
              <a:lnSpc>
                <a:spcPct val="90000"/>
              </a:lnSpc>
              <a:defRPr/>
            </a:pPr>
            <a:r>
              <a:rPr lang="en-US" sz="2000" dirty="0" smtClean="0"/>
              <a:t>In particular, the ERROR function at any iteration k can be expanded like this:</a:t>
            </a:r>
            <a:endParaRPr lang="en-US" sz="2400" dirty="0" smtClean="0"/>
          </a:p>
          <a:p>
            <a:pPr>
              <a:lnSpc>
                <a:spcPct val="90000"/>
              </a:lnSpc>
              <a:defRPr/>
            </a:pPr>
            <a:endParaRPr lang="en-US" sz="24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  <a:p>
            <a:pPr>
              <a:lnSpc>
                <a:spcPct val="90000"/>
              </a:lnSpc>
              <a:buFontTx/>
              <a:buNone/>
              <a:defRPr/>
            </a:pPr>
            <a:endParaRPr lang="en-US" sz="2800" dirty="0" smtClean="0"/>
          </a:p>
        </p:txBody>
      </p:sp>
      <p:sp>
        <p:nvSpPr>
          <p:cNvPr id="11269" name="Rectangle 9"/>
          <p:cNvSpPr>
            <a:spLocks noChangeArrowheads="1"/>
          </p:cNvSpPr>
          <p:nvPr/>
        </p:nvSpPr>
        <p:spPr bwMode="auto">
          <a:xfrm>
            <a:off x="1257300" y="2324100"/>
            <a:ext cx="57912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3600">
              <a:solidFill>
                <a:schemeClr val="tx2"/>
              </a:solidFill>
            </a:endParaRPr>
          </a:p>
        </p:txBody>
      </p:sp>
      <p:graphicFrame>
        <p:nvGraphicFramePr>
          <p:cNvPr id="11270" name="Object 13"/>
          <p:cNvGraphicFramePr>
            <a:graphicFrameLocks noChangeAspect="1"/>
          </p:cNvGraphicFramePr>
          <p:nvPr/>
        </p:nvGraphicFramePr>
        <p:xfrm>
          <a:off x="2743200" y="2601913"/>
          <a:ext cx="2830513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0" name="Equation" r:id="rId3" imgW="1574800" imgH="431800" progId="Equation.DSMT4">
                  <p:embed/>
                </p:oleObj>
              </mc:Choice>
              <mc:Fallback>
                <p:oleObj name="Equation" r:id="rId3" imgW="1574800" imgH="4318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601913"/>
                        <a:ext cx="2830513" cy="776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14"/>
          <p:cNvGraphicFramePr>
            <a:graphicFrameLocks noChangeAspect="1"/>
          </p:cNvGraphicFramePr>
          <p:nvPr/>
        </p:nvGraphicFramePr>
        <p:xfrm>
          <a:off x="2233613" y="3406775"/>
          <a:ext cx="342900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1" name="Equation" r:id="rId5" imgW="190500" imgH="228600" progId="Equation.DSMT4">
                  <p:embed/>
                </p:oleObj>
              </mc:Choice>
              <mc:Fallback>
                <p:oleObj name="Equation" r:id="rId5" imgW="190500" imgH="228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3613" y="3406775"/>
                        <a:ext cx="342900" cy="41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15"/>
          <p:cNvGraphicFramePr>
            <a:graphicFrameLocks noChangeAspect="1"/>
          </p:cNvGraphicFramePr>
          <p:nvPr/>
        </p:nvGraphicFramePr>
        <p:xfrm>
          <a:off x="6605588" y="3338513"/>
          <a:ext cx="1073150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2" name="Equation" r:id="rId7" imgW="596641" imgH="304668" progId="Equation.DSMT4">
                  <p:embed/>
                </p:oleObj>
              </mc:Choice>
              <mc:Fallback>
                <p:oleObj name="Equation" r:id="rId7" imgW="596641" imgH="304668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5588" y="3338513"/>
                        <a:ext cx="1073150" cy="547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16"/>
          <p:cNvGraphicFramePr>
            <a:graphicFrameLocks noChangeAspect="1"/>
          </p:cNvGraphicFramePr>
          <p:nvPr/>
        </p:nvGraphicFramePr>
        <p:xfrm>
          <a:off x="2549525" y="3641725"/>
          <a:ext cx="982663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3" name="Equation" r:id="rId9" imgW="545626" imgH="304536" progId="Equation.DSMT4">
                  <p:embed/>
                </p:oleObj>
              </mc:Choice>
              <mc:Fallback>
                <p:oleObj name="Equation" r:id="rId9" imgW="545626" imgH="304536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9525" y="3641725"/>
                        <a:ext cx="982663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4" name="Object 17"/>
          <p:cNvGraphicFramePr>
            <a:graphicFrameLocks noChangeAspect="1"/>
          </p:cNvGraphicFramePr>
          <p:nvPr/>
        </p:nvGraphicFramePr>
        <p:xfrm>
          <a:off x="2586038" y="5611813"/>
          <a:ext cx="2968625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4" name="Equation" r:id="rId11" imgW="1651000" imgH="431800" progId="Equation.DSMT4">
                  <p:embed/>
                </p:oleObj>
              </mc:Choice>
              <mc:Fallback>
                <p:oleObj name="Equation" r:id="rId11" imgW="1651000" imgH="43180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6038" y="5611813"/>
                        <a:ext cx="2968625" cy="776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13470" dir="2700000" algn="ctr" rotWithShape="0">
            <a:schemeClr val="bg2"/>
          </a:outerShdw>
        </a:effec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13470" dir="2700000" algn="ctr" rotWithShape="0">
            <a:schemeClr val="bg2"/>
          </a:outerShdw>
        </a:effec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3068</TotalTime>
  <Words>1844</Words>
  <Application>Microsoft Office PowerPoint</Application>
  <PresentationFormat>On-screen Show (4:3)</PresentationFormat>
  <Paragraphs>325</Paragraphs>
  <Slides>36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Sparkle</vt:lpstr>
      <vt:lpstr>Equation</vt:lpstr>
      <vt:lpstr>Lesson 13 Objectives</vt:lpstr>
      <vt:lpstr>Energy solution strategies: Fixed source</vt:lpstr>
      <vt:lpstr>Matrix formulation</vt:lpstr>
      <vt:lpstr>Matrix formulation (2)</vt:lpstr>
      <vt:lpstr>Mathematical basics of acceleration</vt:lpstr>
      <vt:lpstr>Mathematical basics (2)</vt:lpstr>
      <vt:lpstr>Mathematical basics (3)</vt:lpstr>
      <vt:lpstr>Mathematical basics (4)</vt:lpstr>
      <vt:lpstr>Mathematical basics (5)</vt:lpstr>
      <vt:lpstr>Mathematical basics (6)</vt:lpstr>
      <vt:lpstr>Mathematical basics (7)</vt:lpstr>
      <vt:lpstr>Mathematical basics (8)</vt:lpstr>
      <vt:lpstr>Mathematical basics (9)</vt:lpstr>
      <vt:lpstr>Mathematical basics (10)</vt:lpstr>
      <vt:lpstr>Category 1: Extrapolation methods</vt:lpstr>
      <vt:lpstr>Extrapolation methods (2)</vt:lpstr>
      <vt:lpstr>Extrapolation methods (3)</vt:lpstr>
      <vt:lpstr>Extrapolation methods (4)</vt:lpstr>
      <vt:lpstr>Application of extrapolation methods</vt:lpstr>
      <vt:lpstr>Application of extrap. (2)</vt:lpstr>
      <vt:lpstr>Application of extrap. (3)</vt:lpstr>
      <vt:lpstr>Application of extrap. (4)</vt:lpstr>
      <vt:lpstr>Application of extrap. (5)</vt:lpstr>
      <vt:lpstr>Application of extrap. (6)</vt:lpstr>
      <vt:lpstr>Application of extrap. (7)</vt:lpstr>
      <vt:lpstr>Application of extrap. (7)</vt:lpstr>
      <vt:lpstr>Category 2: Correction methods</vt:lpstr>
      <vt:lpstr>Coarse Mesh Rebalance methods</vt:lpstr>
      <vt:lpstr>CM Rebalance methods (2)</vt:lpstr>
      <vt:lpstr>CM Rebalance methods (3)</vt:lpstr>
      <vt:lpstr>CM Rebalance methods (4)</vt:lpstr>
      <vt:lpstr>Synthetic acceleration methods</vt:lpstr>
      <vt:lpstr>Diffusion Synthetic Acceleration</vt:lpstr>
      <vt:lpstr>DSA (2)</vt:lpstr>
      <vt:lpstr>Homework 11-1</vt:lpstr>
      <vt:lpstr>Homework 11-2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219</cp:revision>
  <cp:lastPrinted>2014-11-18T21:49:49Z</cp:lastPrinted>
  <dcterms:created xsi:type="dcterms:W3CDTF">1995-05-28T16:29:18Z</dcterms:created>
  <dcterms:modified xsi:type="dcterms:W3CDTF">2019-11-19T21:51:54Z</dcterms:modified>
</cp:coreProperties>
</file>