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sldIdLst>
    <p:sldId id="280" r:id="rId2"/>
    <p:sldId id="623" r:id="rId3"/>
    <p:sldId id="624" r:id="rId4"/>
    <p:sldId id="625" r:id="rId5"/>
    <p:sldId id="626" r:id="rId6"/>
    <p:sldId id="585" r:id="rId7"/>
    <p:sldId id="586" r:id="rId8"/>
    <p:sldId id="587" r:id="rId9"/>
    <p:sldId id="588" r:id="rId10"/>
    <p:sldId id="589" r:id="rId11"/>
    <p:sldId id="590" r:id="rId12"/>
    <p:sldId id="591" r:id="rId13"/>
    <p:sldId id="592" r:id="rId14"/>
    <p:sldId id="593" r:id="rId15"/>
    <p:sldId id="594" r:id="rId16"/>
    <p:sldId id="595" r:id="rId17"/>
    <p:sldId id="596" r:id="rId18"/>
    <p:sldId id="597" r:id="rId19"/>
    <p:sldId id="598" r:id="rId20"/>
    <p:sldId id="599" r:id="rId21"/>
    <p:sldId id="600" r:id="rId22"/>
    <p:sldId id="601" r:id="rId23"/>
    <p:sldId id="602" r:id="rId24"/>
    <p:sldId id="605" r:id="rId25"/>
    <p:sldId id="606" r:id="rId26"/>
    <p:sldId id="607" r:id="rId27"/>
    <p:sldId id="608" r:id="rId28"/>
    <p:sldId id="609" r:id="rId29"/>
    <p:sldId id="610" r:id="rId30"/>
    <p:sldId id="611" r:id="rId31"/>
    <p:sldId id="612" r:id="rId32"/>
    <p:sldId id="613" r:id="rId33"/>
    <p:sldId id="614" r:id="rId34"/>
    <p:sldId id="615" r:id="rId35"/>
    <p:sldId id="616" r:id="rId36"/>
    <p:sldId id="617" r:id="rId37"/>
    <p:sldId id="618" r:id="rId38"/>
    <p:sldId id="619" r:id="rId39"/>
    <p:sldId id="620" r:id="rId40"/>
    <p:sldId id="621" r:id="rId41"/>
    <p:sldId id="622" r:id="rId4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3324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8200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19522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55337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143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15793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39706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38396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370614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40299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064554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62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710117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6834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489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43920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539422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70579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2038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55156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93460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19769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66133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07462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35092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853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Lesson 2: MAGICMERV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20015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Left over slides</a:t>
            </a:r>
          </a:p>
          <a:p>
            <a:pPr lvl="1">
              <a:defRPr/>
            </a:pPr>
            <a:r>
              <a:rPr lang="en-US" dirty="0" smtClean="0"/>
              <a:t>Four factor formula</a:t>
            </a:r>
          </a:p>
          <a:p>
            <a:pPr>
              <a:defRPr/>
            </a:pPr>
            <a:r>
              <a:rPr lang="en-US" dirty="0" smtClean="0"/>
              <a:t>MAGICMERV</a:t>
            </a:r>
          </a:p>
          <a:p>
            <a:pPr marL="0" indent="0"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543050"/>
            <a:ext cx="7772400" cy="4486275"/>
          </a:xfrm>
        </p:spPr>
        <p:txBody>
          <a:bodyPr anchor="ctr"/>
          <a:lstStyle/>
          <a:p>
            <a:pPr algn="ctr">
              <a:buNone/>
              <a:defRPr/>
            </a:pPr>
            <a:r>
              <a:rPr lang="en-US" sz="4400" dirty="0" smtClean="0"/>
              <a:t>Parametric overview: MAGICMERV</a:t>
            </a:r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5400" b="1" i="1" smtClean="0"/>
              <a:t>MAGICMERV</a:t>
            </a:r>
          </a:p>
        </p:txBody>
      </p:sp>
      <p:sp>
        <p:nvSpPr>
          <p:cNvPr id="619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2271713"/>
            <a:ext cx="7185025" cy="352266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smtClean="0"/>
              <a:t>Simple checklist of conditions that MIGHT result in an increase in k-eff.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Mass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Absorber loss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Geometry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Interaction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Concentration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Moderation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Enrichment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Reflection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smtClean="0"/>
              <a:t>Volume</a:t>
            </a:r>
          </a:p>
        </p:txBody>
      </p:sp>
      <p:sp>
        <p:nvSpPr>
          <p:cNvPr id="619524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D758F08B-BF57-460A-8CAF-6E1BC021B4FE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11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#1: Mass</a:t>
            </a:r>
          </a:p>
        </p:txBody>
      </p:sp>
      <p:sp>
        <p:nvSpPr>
          <p:cNvPr id="621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Mass:  Mass of fissile material in unit</a:t>
            </a:r>
          </a:p>
          <a:p>
            <a:pPr lvl="1">
              <a:defRPr/>
            </a:pPr>
            <a:r>
              <a:rPr lang="en-US" smtClean="0"/>
              <a:t>More is worse -- higher k-eff (usually).</a:t>
            </a:r>
          </a:p>
          <a:p>
            <a:pPr lvl="1">
              <a:defRPr/>
            </a:pPr>
            <a:r>
              <a:rPr lang="en-US" smtClean="0"/>
              <a:t>Possible maximization problem. (Example?)</a:t>
            </a:r>
          </a:p>
          <a:p>
            <a:pPr lvl="1">
              <a:defRPr/>
            </a:pPr>
            <a:r>
              <a:rPr lang="en-US" smtClean="0"/>
              <a:t>Should allow for measurement uncertainties (e.g., add 10% for assay accuracy)</a:t>
            </a:r>
          </a:p>
          <a:p>
            <a:pPr lvl="1">
              <a:defRPr/>
            </a:pPr>
            <a:r>
              <a:rPr lang="en-US" smtClean="0"/>
              <a:t>Parametric studies?</a:t>
            </a:r>
          </a:p>
        </p:txBody>
      </p:sp>
      <p:sp>
        <p:nvSpPr>
          <p:cNvPr id="621572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1D2C7F5D-C5C0-46F1-AF45-F23603161B46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12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5450" y="655638"/>
            <a:ext cx="8229600" cy="411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7: Effects of Mass on a Fission Chain Reaction 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33400" y="1676400"/>
          <a:ext cx="7620000" cy="382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Picture" r:id="rId3" imgW="5544312" imgH="2782062" progId="Word.Picture.8">
                  <p:embed/>
                </p:oleObj>
              </mc:Choice>
              <mc:Fallback>
                <p:oleObj name="Picture" r:id="rId3" imgW="5544312" imgH="2782062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76400"/>
                        <a:ext cx="7620000" cy="382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#2: Loss of absorbers</a:t>
            </a:r>
          </a:p>
        </p:txBody>
      </p:sp>
      <p:sp>
        <p:nvSpPr>
          <p:cNvPr id="623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3600" y="2262188"/>
            <a:ext cx="7185025" cy="35242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mtClean="0"/>
              <a:t>Loss of absorbers: Losing materials specifically depended on for crit. control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More (loss) is worse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Not usually a problem because not usually used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We specifically avoid this situation by removing all absorbers we can identify (e.g., can walls, boron in glass)  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BE CAREFUL: Fruitful area for contention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Parametric studies?</a:t>
            </a:r>
          </a:p>
        </p:txBody>
      </p:sp>
      <p:sp>
        <p:nvSpPr>
          <p:cNvPr id="623620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4B7C1082-6A0E-402B-BE4E-DECF18FC3213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14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#3: Geometry</a:t>
            </a:r>
          </a:p>
        </p:txBody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Geometric shape of fissile material</a:t>
            </a:r>
          </a:p>
          <a:p>
            <a:pPr lvl="1">
              <a:defRPr/>
            </a:pPr>
            <a:r>
              <a:rPr lang="en-US" smtClean="0"/>
              <a:t>Worst single unit shape is a sphere: Lowest leakage</a:t>
            </a:r>
          </a:p>
          <a:p>
            <a:pPr lvl="1">
              <a:defRPr/>
            </a:pPr>
            <a:r>
              <a:rPr lang="en-US" smtClean="0"/>
              <a:t>Worst single unit cylindrical H/D ratio ~ 1.00 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n-US" smtClean="0"/>
              <a:t>0.94 in a buckling homework problem </a:t>
            </a:r>
          </a:p>
          <a:p>
            <a:pPr lvl="1">
              <a:defRPr/>
            </a:pPr>
            <a:r>
              <a:rPr lang="en-US" smtClean="0"/>
              <a:t>Do not depend on either of these in situations with multiple units</a:t>
            </a:r>
          </a:p>
          <a:p>
            <a:pPr lvl="1">
              <a:defRPr/>
            </a:pPr>
            <a:r>
              <a:rPr lang="en-US" smtClean="0"/>
              <a:t>Parametric studies?</a:t>
            </a:r>
          </a:p>
        </p:txBody>
      </p:sp>
      <p:sp>
        <p:nvSpPr>
          <p:cNvPr id="625668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72DFE510-2F4E-47C2-A0A3-EE6E3FEF438C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15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19300" y="465138"/>
            <a:ext cx="8229600" cy="411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9: Typical Containers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476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990600" y="1143000"/>
          <a:ext cx="6858000" cy="511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3" name="Slide" r:id="rId3" imgW="4868863" imgH="3651250" progId="PowerPoint.Slide.8">
                  <p:embed/>
                </p:oleObj>
              </mc:Choice>
              <mc:Fallback>
                <p:oleObj name="Slide" r:id="rId3" imgW="4868863" imgH="365125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143000"/>
                        <a:ext cx="6858000" cy="511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10: Favorable vs. Unfavorable Geometry</a:t>
            </a:r>
          </a:p>
        </p:txBody>
      </p:sp>
      <p:graphicFrame>
        <p:nvGraphicFramePr>
          <p:cNvPr id="512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447800" y="1638300"/>
          <a:ext cx="6310313" cy="4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7" name="Slide" r:id="rId3" imgW="5304882" imgH="3979181" progId="PowerPoint.Slide.8">
                  <p:embed/>
                </p:oleObj>
              </mc:Choice>
              <mc:Fallback>
                <p:oleObj name="Slide" r:id="rId3" imgW="5304882" imgH="3979181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676"/>
                      <a:stretch>
                        <a:fillRect/>
                      </a:stretch>
                    </p:blipFill>
                    <p:spPr bwMode="auto">
                      <a:xfrm>
                        <a:off x="1447800" y="1638300"/>
                        <a:ext cx="6310313" cy="4733925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#4: Interaction</a:t>
            </a:r>
          </a:p>
        </p:txBody>
      </p:sp>
      <p:sp>
        <p:nvSpPr>
          <p:cNvPr id="627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400175"/>
            <a:ext cx="7772400" cy="493395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mtClean="0"/>
              <a:t>Interaction: Presence of other fissile materials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More is usually worse.  (Counterexample?)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Typical LATTICE study: 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mtClean="0"/>
              <a:t>Number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mtClean="0"/>
              <a:t>Arrangement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mtClean="0"/>
              <a:t>Stacking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Other processes (e.g., material movement) in same room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Hold-up</a:t>
            </a:r>
          </a:p>
          <a:p>
            <a:pPr lvl="1">
              <a:lnSpc>
                <a:spcPct val="90000"/>
              </a:lnSpc>
              <a:defRPr/>
            </a:pPr>
            <a:r>
              <a:rPr lang="en-US" smtClean="0"/>
              <a:t>Parametric studies?</a:t>
            </a:r>
          </a:p>
        </p:txBody>
      </p:sp>
      <p:sp>
        <p:nvSpPr>
          <p:cNvPr id="627716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64FA10BF-E725-4CD6-A418-D410BCB3E888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18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50" y="693738"/>
            <a:ext cx="8229600" cy="411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11: Neutron Interaction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609600" y="2286000"/>
          <a:ext cx="7924800" cy="407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1" name="Picture" r:id="rId3" imgW="5620512" imgH="2886456" progId="Word.Picture.8">
                  <p:embed/>
                </p:oleObj>
              </mc:Choice>
              <mc:Fallback>
                <p:oleObj name="Picture" r:id="rId3" imgW="5620512" imgH="2886456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286000"/>
                        <a:ext cx="7924800" cy="4070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5450" y="28575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Think like a neutron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1466850"/>
            <a:ext cx="859155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What separates good NCS engineers from great NCS engineers is to </a:t>
            </a:r>
            <a:r>
              <a:rPr lang="en-US" u="sng" dirty="0" smtClean="0"/>
              <a:t>see</a:t>
            </a:r>
            <a:r>
              <a:rPr lang="en-US" dirty="0" smtClean="0"/>
              <a:t> a situation</a:t>
            </a:r>
          </a:p>
          <a:p>
            <a:pPr lvl="1">
              <a:defRPr/>
            </a:pPr>
            <a:r>
              <a:rPr lang="en-US" u="sng" dirty="0" smtClean="0"/>
              <a:t>Understand the process being evaluated</a:t>
            </a:r>
          </a:p>
          <a:p>
            <a:pPr lvl="1">
              <a:defRPr/>
            </a:pPr>
            <a:r>
              <a:rPr lang="en-US" dirty="0" smtClean="0"/>
              <a:t>Understand the risks by understanding how neutrons behave</a:t>
            </a:r>
          </a:p>
          <a:p>
            <a:pPr lvl="1">
              <a:defRPr/>
            </a:pPr>
            <a:r>
              <a:rPr lang="en-US" dirty="0" smtClean="0"/>
              <a:t>This gives you credibility because you can explain why different rules are in place without having to look them up</a:t>
            </a:r>
          </a:p>
          <a:p>
            <a:pPr lvl="1">
              <a:defRPr/>
            </a:pPr>
            <a:r>
              <a:rPr lang="en-US" dirty="0" smtClean="0"/>
              <a:t>NOT having to say: “Wait, let me calculate that” [8.26 hands-on course]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431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350838"/>
            <a:ext cx="8229600" cy="411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12: Example of Physical Controls on Interaction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5050" y="1066800"/>
            <a:ext cx="421322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Parameters #5: Concentration</a:t>
            </a:r>
          </a:p>
        </p:txBody>
      </p:sp>
      <p:sp>
        <p:nvSpPr>
          <p:cNvPr id="629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0738" y="2441575"/>
            <a:ext cx="7185025" cy="3524250"/>
          </a:xfrm>
        </p:spPr>
        <p:txBody>
          <a:bodyPr/>
          <a:lstStyle/>
          <a:p>
            <a:pPr>
              <a:defRPr/>
            </a:pPr>
            <a:r>
              <a:rPr lang="en-US" smtClean="0"/>
              <a:t>Concentration</a:t>
            </a:r>
          </a:p>
          <a:p>
            <a:pPr lvl="1">
              <a:defRPr/>
            </a:pPr>
            <a:r>
              <a:rPr lang="en-US" smtClean="0"/>
              <a:t>Solution concentration</a:t>
            </a:r>
          </a:p>
          <a:p>
            <a:pPr lvl="1">
              <a:defRPr/>
            </a:pPr>
            <a:r>
              <a:rPr lang="en-US" smtClean="0"/>
              <a:t>Considered in addition to mass, volume, moderation because of CONTROL possibilities</a:t>
            </a:r>
          </a:p>
          <a:p>
            <a:pPr lvl="1">
              <a:defRPr/>
            </a:pPr>
            <a:r>
              <a:rPr lang="en-US" smtClean="0"/>
              <a:t>No new physics here</a:t>
            </a:r>
          </a:p>
          <a:p>
            <a:pPr>
              <a:defRPr/>
            </a:pPr>
            <a:endParaRPr lang="en-US" smtClean="0"/>
          </a:p>
        </p:txBody>
      </p:sp>
      <p:sp>
        <p:nvSpPr>
          <p:cNvPr id="629764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2A77A29B-B97C-491C-B9B6-4C8714D63C81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21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#6: Moderation</a:t>
            </a:r>
          </a:p>
        </p:txBody>
      </p:sp>
      <p:sp>
        <p:nvSpPr>
          <p:cNvPr id="631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1276350"/>
            <a:ext cx="7772400" cy="558165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Moderation: Non-fissile material that is intermingled with fissile material</a:t>
            </a:r>
          </a:p>
          <a:p>
            <a:pPr lvl="1">
              <a:defRPr/>
            </a:pPr>
            <a:r>
              <a:rPr lang="en-US" smtClean="0"/>
              <a:t>Slows down the neutrons </a:t>
            </a:r>
          </a:p>
          <a:p>
            <a:pPr lvl="1">
              <a:defRPr/>
            </a:pPr>
            <a:r>
              <a:rPr lang="en-US" smtClean="0"/>
              <a:t>Affects absorption (up) and leakage (down)</a:t>
            </a:r>
          </a:p>
          <a:p>
            <a:pPr lvl="1">
              <a:defRPr/>
            </a:pPr>
            <a:r>
              <a:rPr lang="en-US" smtClean="0"/>
              <a:t>More is usually worse. </a:t>
            </a:r>
          </a:p>
          <a:p>
            <a:pPr lvl="1">
              <a:defRPr/>
            </a:pPr>
            <a:r>
              <a:rPr lang="en-US" smtClean="0"/>
              <a:t>Simultaneously a reflector</a:t>
            </a:r>
          </a:p>
          <a:p>
            <a:pPr lvl="1">
              <a:defRPr/>
            </a:pPr>
            <a:r>
              <a:rPr lang="en-US" smtClean="0"/>
              <a:t>Usual cases: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n-US" smtClean="0"/>
              <a:t>Other material in vicinity of unit (structure, equip’t)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n-US" smtClean="0"/>
              <a:t>Water from sprinklers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n-US" smtClean="0"/>
              <a:t>Operator body parts</a:t>
            </a:r>
          </a:p>
          <a:p>
            <a:pPr lvl="1">
              <a:defRPr/>
            </a:pPr>
            <a:r>
              <a:rPr lang="en-US" smtClean="0"/>
              <a:t>Parametric studies?</a:t>
            </a:r>
          </a:p>
        </p:txBody>
      </p:sp>
      <p:sp>
        <p:nvSpPr>
          <p:cNvPr id="631812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36314EB1-C1C9-4A1D-917F-D7F867B17CE0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22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85950" y="503238"/>
            <a:ext cx="8229600" cy="411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14: Energy Losses in </a:t>
            </a:r>
            <a:br>
              <a:rPr lang="en-US" sz="3200" dirty="0" smtClean="0"/>
            </a:br>
            <a:r>
              <a:rPr lang="en-US" sz="3200" dirty="0" smtClean="0"/>
              <a:t>                   Neutron Collisions 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" y="1447800"/>
            <a:ext cx="83629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U-235 Cross sections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4762"/>
            <a:ext cx="9124950" cy="6848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100% enriched, H/U=0</a:t>
            </a:r>
            <a:endParaRPr lang="en-US" dirty="0"/>
          </a:p>
        </p:txBody>
      </p:sp>
      <p:pic>
        <p:nvPicPr>
          <p:cNvPr id="457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82094"/>
            <a:ext cx="9144000" cy="702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U-235 Cross sections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" y="42862"/>
            <a:ext cx="9086850" cy="6772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100% enriched, H/U=1</a:t>
            </a:r>
            <a:endParaRPr lang="en-US" dirty="0"/>
          </a:p>
        </p:txBody>
      </p:sp>
      <p:pic>
        <p:nvPicPr>
          <p:cNvPr id="458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5442"/>
            <a:ext cx="9144000" cy="706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U-235 Cross sections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" y="9525"/>
            <a:ext cx="9096375" cy="683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100% enriched, H/U=0</a:t>
            </a:r>
            <a:endParaRPr lang="en-US" dirty="0"/>
          </a:p>
        </p:txBody>
      </p:sp>
      <p:pic>
        <p:nvPicPr>
          <p:cNvPr id="459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5639"/>
            <a:ext cx="9144000" cy="700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>
                <a:latin typeface="Arial" charset="0"/>
              </a:rPr>
              <a:t>Criticality: Neutron balance	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95450"/>
            <a:ext cx="7772400" cy="47117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Critical configuration: Neutron PRODUCTION from fission exactly balances neutron LOSS from absorption and leakage</a:t>
            </a: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How do we hold k-effective down? (Answer=use an eigenvalue)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61925" y="4251325"/>
          <a:ext cx="853598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8" name="Equation" r:id="rId4" imgW="3682800" imgH="419040" progId="Equation.DSMT4">
                  <p:embed/>
                </p:oleObj>
              </mc:Choice>
              <mc:Fallback>
                <p:oleObj name="Equation" r:id="rId4" imgW="3682800" imgH="419040" progId="Equation.DSMT4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4251325"/>
                        <a:ext cx="8535988" cy="96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88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U-235 Cross sections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19050"/>
            <a:ext cx="9124950" cy="681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100% enriched, H/U=0</a:t>
            </a:r>
            <a:endParaRPr lang="en-US" dirty="0"/>
          </a:p>
        </p:txBody>
      </p:sp>
      <p:pic>
        <p:nvPicPr>
          <p:cNvPr id="460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853"/>
            <a:ext cx="9144000" cy="7059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U-235 Cross sections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28575"/>
            <a:ext cx="9105900" cy="6800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100% enriched, H/U=0</a:t>
            </a:r>
            <a:endParaRPr lang="en-US" dirty="0"/>
          </a:p>
        </p:txBody>
      </p:sp>
      <p:pic>
        <p:nvPicPr>
          <p:cNvPr id="4618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7007"/>
            <a:ext cx="9143999" cy="705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charset="0"/>
              </a:rPr>
              <a:t>U-235 Cross sections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4762"/>
            <a:ext cx="9105900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100% enriched, H/U=0</a:t>
            </a:r>
            <a:endParaRPr lang="en-US" dirty="0"/>
          </a:p>
        </p:txBody>
      </p:sp>
      <p:pic>
        <p:nvPicPr>
          <p:cNvPr id="4628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0853"/>
            <a:ext cx="9144000" cy="7059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Critical mass curve</a:t>
            </a:r>
            <a:endParaRPr lang="en-US" dirty="0"/>
          </a:p>
        </p:txBody>
      </p:sp>
      <p:pic>
        <p:nvPicPr>
          <p:cNvPr id="32771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882063" cy="6629400"/>
          </a:xfr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#7: Enrichment</a:t>
            </a:r>
          </a:p>
        </p:txBody>
      </p:sp>
      <p:sp>
        <p:nvSpPr>
          <p:cNvPr id="633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Enrichment: % fissile in matrix</a:t>
            </a:r>
          </a:p>
          <a:p>
            <a:pPr lvl="1">
              <a:defRPr/>
            </a:pPr>
            <a:r>
              <a:rPr lang="en-US" smtClean="0"/>
              <a:t>U-235, Pu-239, U-233 (?)</a:t>
            </a:r>
          </a:p>
          <a:p>
            <a:pPr lvl="1">
              <a:defRPr/>
            </a:pPr>
            <a:r>
              <a:rPr lang="en-US" smtClean="0"/>
              <a:t>Higher is worse.  (Counterexamples?)</a:t>
            </a:r>
          </a:p>
          <a:p>
            <a:pPr lvl="1">
              <a:defRPr/>
            </a:pPr>
            <a:r>
              <a:rPr lang="en-US" smtClean="0"/>
              <a:t>Source of problem in Tokai-mura accident </a:t>
            </a:r>
          </a:p>
          <a:p>
            <a:pPr lvl="1">
              <a:defRPr/>
            </a:pPr>
            <a:r>
              <a:rPr lang="en-US" smtClean="0"/>
              <a:t>Parametric studies?	</a:t>
            </a:r>
          </a:p>
          <a:p>
            <a:pPr>
              <a:defRPr/>
            </a:pPr>
            <a:endParaRPr lang="en-US" smtClean="0"/>
          </a:p>
          <a:p>
            <a:pPr>
              <a:defRPr/>
            </a:pPr>
            <a:endParaRPr lang="en-US" smtClean="0"/>
          </a:p>
        </p:txBody>
      </p:sp>
      <p:sp>
        <p:nvSpPr>
          <p:cNvPr id="633860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0BCC680A-C357-410F-9485-53EC2BB0DB7C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37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#8: Reflection</a:t>
            </a:r>
          </a:p>
        </p:txBody>
      </p:sp>
      <p:sp>
        <p:nvSpPr>
          <p:cNvPr id="635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609725"/>
            <a:ext cx="7772400" cy="51435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Reflection: Non-fissile material surrounding the fissile unit</a:t>
            </a:r>
            <a:endParaRPr 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Effect of interest: Bouncing neutrons back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More is worse.  (Counterexamples?)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Usual cases: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dirty="0" smtClean="0"/>
              <a:t>People: 100% water without gap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dirty="0" smtClean="0"/>
              <a:t>Floors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dirty="0" smtClean="0"/>
              <a:t>Walls: Assume in corner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Worse than water: Poly, concrete, Be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Do not underestimate </a:t>
            </a:r>
            <a:r>
              <a:rPr lang="en-US" dirty="0" err="1" smtClean="0"/>
              <a:t>nonhydrogenous</a:t>
            </a:r>
            <a:r>
              <a:rPr lang="en-US" dirty="0" smtClean="0"/>
              <a:t> </a:t>
            </a:r>
            <a:r>
              <a:rPr lang="en-US" dirty="0" err="1" smtClean="0"/>
              <a:t>reflect’n</a:t>
            </a:r>
            <a:endParaRPr 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Parametric studies?</a:t>
            </a:r>
          </a:p>
        </p:txBody>
      </p:sp>
      <p:sp>
        <p:nvSpPr>
          <p:cNvPr id="635908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69B267BD-0249-4CE3-9A53-7FB8E485A6A0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38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76450" y="579438"/>
            <a:ext cx="8229600" cy="411162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Figure 15: Nuclear Reflection</a:t>
            </a:r>
          </a:p>
        </p:txBody>
      </p:sp>
      <p:pic>
        <p:nvPicPr>
          <p:cNvPr id="35843" name="Picture 3" descr="REFLE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" y="2114550"/>
            <a:ext cx="7620000" cy="4132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>
                <a:latin typeface="Arial" charset="0"/>
              </a:rPr>
              <a:t>Criticality: Neutron balance (2)</a:t>
            </a:r>
            <a:r>
              <a:rPr lang="en-US" sz="4000" smtClean="0">
                <a:latin typeface="Arial" charset="0"/>
              </a:rPr>
              <a:t>	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95450"/>
            <a:ext cx="7772400" cy="4711700"/>
          </a:xfrm>
        </p:spPr>
        <p:txBody>
          <a:bodyPr/>
          <a:lstStyle/>
          <a:p>
            <a:pPr>
              <a:defRPr/>
            </a:pPr>
            <a:r>
              <a:rPr lang="en-US" smtClean="0">
                <a:latin typeface="Arial" charset="0"/>
              </a:rPr>
              <a:t>Our focus is a little different from reactor physics because we are much more influenced by LEAKAGE</a:t>
            </a:r>
          </a:p>
          <a:p>
            <a:pPr>
              <a:defRPr/>
            </a:pPr>
            <a:r>
              <a:rPr lang="en-US" smtClean="0">
                <a:latin typeface="Arial" charset="0"/>
              </a:rPr>
              <a:t>In this regard, we are much closer to Fermi, et al., because of the UNIQUENESS of our situations and our strong dependence on SIZE and SHAPE of the system being considered</a:t>
            </a:r>
          </a:p>
        </p:txBody>
      </p:sp>
    </p:spTree>
    <p:extLst>
      <p:ext uri="{BB962C8B-B14F-4D97-AF65-F5344CB8AC3E}">
        <p14:creationId xmlns:p14="http://schemas.microsoft.com/office/powerpoint/2010/main" val="36301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smtClean="0"/>
              <a:t>Parameter #9: Volume</a:t>
            </a:r>
          </a:p>
        </p:txBody>
      </p:sp>
      <p:sp>
        <p:nvSpPr>
          <p:cNvPr id="637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Volume: Size of container holding fissile material</a:t>
            </a:r>
          </a:p>
          <a:p>
            <a:pPr lvl="1">
              <a:defRPr/>
            </a:pPr>
            <a:r>
              <a:rPr lang="en-US" smtClean="0"/>
              <a:t>Usually of concern for: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n-US" smtClean="0"/>
              <a:t>Spacing of arrays  (Less is worse.)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en-US" smtClean="0"/>
              <a:t>Flooding situations.  (More is worse.)</a:t>
            </a:r>
          </a:p>
          <a:p>
            <a:pPr lvl="1">
              <a:defRPr/>
            </a:pPr>
            <a:r>
              <a:rPr lang="en-US" smtClean="0"/>
              <a:t>Very sensitive to fissile mass</a:t>
            </a:r>
          </a:p>
          <a:p>
            <a:pPr lvl="1">
              <a:defRPr/>
            </a:pPr>
            <a:r>
              <a:rPr lang="en-US" smtClean="0"/>
              <a:t>Parametric studies?</a:t>
            </a:r>
          </a:p>
        </p:txBody>
      </p:sp>
      <p:sp>
        <p:nvSpPr>
          <p:cNvPr id="637956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7B5B3C9D-00DE-4863-8C28-74E977CEA170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40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Which ones can stand alone?</a:t>
            </a:r>
            <a:br>
              <a:rPr lang="en-US" dirty="0" smtClean="0"/>
            </a:br>
            <a:r>
              <a:rPr lang="en-US" smtClean="0"/>
              <a:t>F, A, or L?</a:t>
            </a:r>
            <a:endParaRPr lang="en-US" b="1" i="1" dirty="0" smtClean="0"/>
          </a:p>
        </p:txBody>
      </p:sp>
      <p:sp>
        <p:nvSpPr>
          <p:cNvPr id="637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59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b="1" i="1" dirty="0" smtClean="0"/>
              <a:t>M</a:t>
            </a:r>
          </a:p>
          <a:p>
            <a:pPr>
              <a:defRPr/>
            </a:pPr>
            <a:r>
              <a:rPr lang="en-US" b="1" i="1" dirty="0" smtClean="0"/>
              <a:t>A</a:t>
            </a:r>
          </a:p>
          <a:p>
            <a:pPr>
              <a:defRPr/>
            </a:pPr>
            <a:r>
              <a:rPr lang="en-US" b="1" i="1" dirty="0" smtClean="0"/>
              <a:t>G</a:t>
            </a:r>
          </a:p>
          <a:p>
            <a:pPr>
              <a:defRPr/>
            </a:pPr>
            <a:r>
              <a:rPr lang="en-US" b="1" i="1" dirty="0" smtClean="0"/>
              <a:t>I</a:t>
            </a:r>
          </a:p>
          <a:p>
            <a:pPr>
              <a:defRPr/>
            </a:pPr>
            <a:r>
              <a:rPr lang="en-US" b="1" i="1" dirty="0" smtClean="0"/>
              <a:t>C</a:t>
            </a:r>
          </a:p>
          <a:p>
            <a:pPr>
              <a:defRPr/>
            </a:pPr>
            <a:r>
              <a:rPr lang="en-US" b="1" i="1" dirty="0" smtClean="0"/>
              <a:t>M</a:t>
            </a:r>
          </a:p>
          <a:p>
            <a:pPr>
              <a:defRPr/>
            </a:pPr>
            <a:r>
              <a:rPr lang="en-US" b="1" i="1" dirty="0" smtClean="0"/>
              <a:t>E</a:t>
            </a:r>
          </a:p>
          <a:p>
            <a:pPr>
              <a:defRPr/>
            </a:pPr>
            <a:r>
              <a:rPr lang="en-US" b="1" i="1" dirty="0" smtClean="0"/>
              <a:t>R</a:t>
            </a:r>
          </a:p>
          <a:p>
            <a:pPr>
              <a:defRPr/>
            </a:pPr>
            <a:r>
              <a:rPr lang="en-US" b="1" i="1" dirty="0" smtClean="0"/>
              <a:t>V</a:t>
            </a:r>
            <a:endParaRPr lang="en-US" dirty="0" smtClean="0"/>
          </a:p>
        </p:txBody>
      </p:sp>
      <p:sp>
        <p:nvSpPr>
          <p:cNvPr id="637956" name="Rectangle 4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7B5B3C9D-00DE-4863-8C28-74E977CEA170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41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latin typeface="Arial" charset="0"/>
              </a:rPr>
              <a:t>U-235 Sphere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4900" y="1604963"/>
            <a:ext cx="708660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20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" y="23812"/>
            <a:ext cx="9105900" cy="6810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19050"/>
            <a:ext cx="9086850" cy="681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4287"/>
            <a:ext cx="9134475" cy="6829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14287"/>
            <a:ext cx="9124950" cy="6829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1170</TotalTime>
  <Words>749</Words>
  <Application>Microsoft Office PowerPoint</Application>
  <PresentationFormat>On-screen Show (4:3)</PresentationFormat>
  <Paragraphs>143</Paragraphs>
  <Slides>41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Monotype Sorts</vt:lpstr>
      <vt:lpstr>Times New Roman</vt:lpstr>
      <vt:lpstr>Wingdings</vt:lpstr>
      <vt:lpstr>Sparkle</vt:lpstr>
      <vt:lpstr>Picture</vt:lpstr>
      <vt:lpstr>Slide</vt:lpstr>
      <vt:lpstr>Equation</vt:lpstr>
      <vt:lpstr>Lesson 2: MAGICMERV</vt:lpstr>
      <vt:lpstr>Think like a neutron</vt:lpstr>
      <vt:lpstr>Criticality: Neutron balance </vt:lpstr>
      <vt:lpstr>Criticality: Neutron balance (2) </vt:lpstr>
      <vt:lpstr>U-235 Sphere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MAGICMERV</vt:lpstr>
      <vt:lpstr>Parameter #1: Mass</vt:lpstr>
      <vt:lpstr>Figure 7: Effects of Mass on a Fission Chain Reaction </vt:lpstr>
      <vt:lpstr>Parameter #2: Loss of absorbers</vt:lpstr>
      <vt:lpstr>Parameter #3: Geometry</vt:lpstr>
      <vt:lpstr>Figure 9: Typical Containers</vt:lpstr>
      <vt:lpstr>Figure 10: Favorable vs. Unfavorable Geometry</vt:lpstr>
      <vt:lpstr>Parameter #4: Interaction</vt:lpstr>
      <vt:lpstr>Figure 11: Neutron Interaction</vt:lpstr>
      <vt:lpstr>Figure 12: Example of Physical Controls on Interaction</vt:lpstr>
      <vt:lpstr>Parameters #5: Concentration</vt:lpstr>
      <vt:lpstr>Parameter #6: Moderation</vt:lpstr>
      <vt:lpstr>Figure 14: Energy Losses in                     Neutron Collisions </vt:lpstr>
      <vt:lpstr>U-235 Cross sections</vt:lpstr>
      <vt:lpstr>100% enriched, H/U=0</vt:lpstr>
      <vt:lpstr>U-235 Cross sections</vt:lpstr>
      <vt:lpstr>100% enriched, H/U=1</vt:lpstr>
      <vt:lpstr>U-235 Cross sections</vt:lpstr>
      <vt:lpstr>100% enriched, H/U=0</vt:lpstr>
      <vt:lpstr>U-235 Cross sections</vt:lpstr>
      <vt:lpstr>100% enriched, H/U=0</vt:lpstr>
      <vt:lpstr>U-235 Cross sections</vt:lpstr>
      <vt:lpstr>100% enriched, H/U=0</vt:lpstr>
      <vt:lpstr>U-235 Cross sections</vt:lpstr>
      <vt:lpstr>100% enriched, H/U=0</vt:lpstr>
      <vt:lpstr>Critical mass curve</vt:lpstr>
      <vt:lpstr>Parameter #7: Enrichment</vt:lpstr>
      <vt:lpstr>Parameter #8: Reflection</vt:lpstr>
      <vt:lpstr>Figure 15: Nuclear Reflection</vt:lpstr>
      <vt:lpstr>Parameter #9: Volume</vt:lpstr>
      <vt:lpstr>Which ones can stand alone? F, A, or 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60</cp:revision>
  <cp:lastPrinted>1999-08-30T19:39:18Z</cp:lastPrinted>
  <dcterms:created xsi:type="dcterms:W3CDTF">1995-05-28T16:29:18Z</dcterms:created>
  <dcterms:modified xsi:type="dcterms:W3CDTF">2019-08-29T20:25:21Z</dcterms:modified>
</cp:coreProperties>
</file>